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8" r:id="rId3"/>
    <p:sldId id="269" r:id="rId4"/>
    <p:sldId id="27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72" r:id="rId16"/>
    <p:sldId id="271" r:id="rId17"/>
  </p:sldIdLst>
  <p:sldSz cx="9144000" cy="6858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CC66"/>
    <a:srgbClr val="61E357"/>
    <a:srgbClr val="00B800"/>
    <a:srgbClr val="022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62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2000">
              <a:srgbClr val="000040"/>
            </a:gs>
            <a:gs pos="23000">
              <a:srgbClr val="400040"/>
            </a:gs>
            <a:gs pos="33000">
              <a:srgbClr val="8F0040"/>
            </a:gs>
            <a:gs pos="44000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FCFABA-16DB-41B7-9D50-A5C957B80C3F}" type="datetimeFigureOut">
              <a:rPr lang="es-CL" smtClean="0"/>
              <a:t>11-08-2014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asticamariarios.blogspot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sticamariarios.blogspo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271590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46" y1="18349" x2="8846" y2="18349"/>
                        <a14:foregroundMark x1="12308" y1="23394" x2="12308" y2="23394"/>
                        <a14:foregroundMark x1="70577" y1="20336" x2="70577" y2="20336"/>
                        <a14:foregroundMark x1="55962" y1="17890" x2="55962" y2="17890"/>
                        <a14:foregroundMark x1="72115" y1="15291" x2="72115" y2="15291"/>
                        <a14:foregroundMark x1="84231" y1="24465" x2="84231" y2="24465"/>
                        <a14:foregroundMark x1="81731" y1="31346" x2="81731" y2="31346"/>
                        <a14:foregroundMark x1="94231" y1="77829" x2="94231" y2="77829"/>
                        <a14:foregroundMark x1="89231" y1="87003" x2="89231" y2="87003"/>
                        <a14:foregroundMark x1="86154" y1="82875" x2="86154" y2="82875"/>
                        <a14:foregroundMark x1="84038" y1="80887" x2="84038" y2="80887"/>
                        <a14:foregroundMark x1="23846" y1="88073" x2="23846" y2="88073"/>
                        <a14:foregroundMark x1="18462" y1="95260" x2="18462" y2="95260"/>
                        <a14:foregroundMark x1="13654" y1="94801" x2="13654" y2="94801"/>
                        <a14:foregroundMark x1="13462" y1="91590" x2="13462" y2="91590"/>
                        <a14:foregroundMark x1="13077" y1="88685" x2="13077" y2="88685"/>
                        <a14:foregroundMark x1="21731" y1="97248" x2="21731" y2="97248"/>
                        <a14:foregroundMark x1="54231" y1="11162" x2="54231" y2="11162"/>
                        <a14:foregroundMark x1="70385" y1="11315" x2="70385" y2="11315"/>
                        <a14:foregroundMark x1="82115" y1="15902" x2="82115" y2="15902"/>
                        <a14:foregroundMark x1="85000" y1="31957" x2="85000" y2="31957"/>
                        <a14:foregroundMark x1="35962" y1="84251" x2="35962" y2="84251"/>
                        <a14:foregroundMark x1="15577" y1="93578" x2="15577" y2="93578"/>
                        <a14:foregroundMark x1="97308" y1="75076" x2="97308" y2="75076"/>
                        <a14:foregroundMark x1="90000" y1="79052" x2="90000" y2="79052"/>
                        <a14:foregroundMark x1="94808" y1="82110" x2="94808" y2="82110"/>
                        <a14:foregroundMark x1="97308" y1="80122" x2="97308" y2="80122"/>
                        <a14:foregroundMark x1="94231" y1="73547" x2="94231" y2="73547"/>
                        <a14:foregroundMark x1="90962" y1="76758" x2="90962" y2="76758"/>
                        <a14:foregroundMark x1="93846" y1="75994" x2="93846" y2="75994"/>
                        <a14:foregroundMark x1="91346" y1="85015" x2="91346" y2="85015"/>
                        <a14:foregroundMark x1="90577" y1="92049" x2="90577" y2="92049"/>
                        <a14:foregroundMark x1="10385" y1="95872" x2="10385" y2="95872"/>
                        <a14:foregroundMark x1="16346" y1="96942" x2="16346" y2="96942"/>
                        <a14:foregroundMark x1="91731" y1="80887" x2="91731" y2="80887"/>
                        <a14:foregroundMark x1="88269" y1="89602" x2="88269" y2="89602"/>
                        <a14:foregroundMark x1="67692" y1="23700" x2="67692" y2="23700"/>
                        <a14:foregroundMark x1="64615" y1="12538" x2="64615" y2="12538"/>
                        <a14:foregroundMark x1="79423" y1="17890" x2="79423" y2="17890"/>
                        <a14:foregroundMark x1="83077" y1="18960" x2="83077" y2="18960"/>
                        <a14:foregroundMark x1="77692" y1="25688" x2="77692" y2="25688"/>
                        <a14:foregroundMark x1="86154" y1="38226" x2="86154" y2="38226"/>
                        <a14:foregroundMark x1="78269" y1="29817" x2="78269" y2="29817"/>
                        <a14:foregroundMark x1="72308" y1="25688" x2="72308" y2="25688"/>
                        <a14:foregroundMark x1="72308" y1="23394" x2="72308" y2="23394"/>
                        <a14:foregroundMark x1="74808" y1="20795" x2="74808" y2="20795"/>
                        <a14:foregroundMark x1="75192" y1="20489" x2="75192" y2="20489"/>
                        <a14:foregroundMark x1="75192" y1="20489" x2="75192" y2="20489"/>
                        <a14:foregroundMark x1="75769" y1="20642" x2="75769" y2="20642"/>
                        <a14:foregroundMark x1="76923" y1="19266" x2="76923" y2="19266"/>
                        <a14:foregroundMark x1="61154" y1="15902" x2="61154" y2="15902"/>
                        <a14:foregroundMark x1="16538" y1="25382" x2="16538" y2="25382"/>
                        <a14:foregroundMark x1="9615" y1="26147" x2="9615" y2="26147"/>
                        <a14:foregroundMark x1="11538" y1="18043" x2="11538" y2="18043"/>
                        <a14:foregroundMark x1="12115" y1="10398" x2="12115" y2="10398"/>
                        <a14:foregroundMark x1="10577" y1="12080" x2="10577" y2="12080"/>
                        <a14:foregroundMark x1="9615" y1="11315" x2="9615" y2="11315"/>
                        <a14:foregroundMark x1="11923" y1="13761" x2="11923" y2="13761"/>
                        <a14:foregroundMark x1="8654" y1="15596" x2="8654" y2="15596"/>
                        <a14:foregroundMark x1="14038" y1="18960" x2="14038" y2="18960"/>
                        <a14:foregroundMark x1="48462" y1="14526" x2="48462" y2="14526"/>
                        <a14:foregroundMark x1="48654" y1="12691" x2="48654" y2="12691"/>
                        <a14:foregroundMark x1="51731" y1="12080" x2="51731" y2="12080"/>
                        <a14:foregroundMark x1="51538" y1="16972" x2="51538" y2="16972"/>
                        <a14:foregroundMark x1="51154" y1="20642" x2="51154" y2="20642"/>
                        <a14:foregroundMark x1="53462" y1="23700" x2="53462" y2="23700"/>
                        <a14:foregroundMark x1="52885" y1="16972" x2="52885" y2="16972"/>
                        <a14:foregroundMark x1="55962" y1="14067" x2="55962" y2="14067"/>
                        <a14:foregroundMark x1="58846" y1="13303" x2="58846" y2="13303"/>
                        <a14:foregroundMark x1="58654" y1="21865" x2="58654" y2="21865"/>
                        <a14:foregroundMark x1="62115" y1="23700" x2="62115" y2="23700"/>
                        <a14:foregroundMark x1="66346" y1="20031" x2="66346" y2="20031"/>
                        <a14:foregroundMark x1="61923" y1="19113" x2="61923" y2="19113"/>
                        <a14:foregroundMark x1="67308" y1="16667" x2="67308" y2="16667"/>
                        <a14:foregroundMark x1="63846" y1="15596" x2="63846" y2="15596"/>
                        <a14:foregroundMark x1="60385" y1="12385" x2="60385" y2="12385"/>
                        <a14:foregroundMark x1="56346" y1="11315" x2="56346" y2="11315"/>
                        <a14:foregroundMark x1="60577" y1="19113" x2="60577" y2="19113"/>
                        <a14:foregroundMark x1="65962" y1="23853" x2="65962" y2="23853"/>
                        <a14:foregroundMark x1="63654" y1="25382" x2="63654" y2="25382"/>
                        <a14:foregroundMark x1="69423" y1="25994" x2="69423" y2="25994"/>
                        <a14:foregroundMark x1="73846" y1="27676" x2="73846" y2="27676"/>
                        <a14:foregroundMark x1="80769" y1="27217" x2="80769" y2="27217"/>
                        <a14:foregroundMark x1="80577" y1="22324" x2="80577" y2="22324"/>
                        <a14:foregroundMark x1="78846" y1="18960" x2="78846" y2="18960"/>
                        <a14:foregroundMark x1="12308" y1="28746" x2="12308" y2="28746"/>
                        <a14:foregroundMark x1="5769" y1="34557" x2="5769" y2="34557"/>
                        <a14:foregroundMark x1="5577" y1="30428" x2="5577" y2="30428"/>
                        <a14:foregroundMark x1="2885" y1="38532" x2="2885" y2="38532"/>
                        <a14:foregroundMark x1="7692" y1="36391" x2="7692" y2="36391"/>
                        <a14:foregroundMark x1="2692" y1="31346" x2="2692" y2="31346"/>
                        <a14:foregroundMark x1="2308" y1="34709" x2="2308" y2="34709"/>
                        <a14:foregroundMark x1="3846" y1="43425" x2="3846" y2="43425"/>
                        <a14:foregroundMark x1="5769" y1="53823" x2="5769" y2="53823"/>
                        <a14:foregroundMark x1="4808" y1="48777" x2="4808" y2="48777"/>
                        <a14:foregroundMark x1="5769" y1="46024" x2="5769" y2="46024"/>
                        <a14:foregroundMark x1="6923" y1="41131" x2="6923" y2="41131"/>
                        <a14:foregroundMark x1="10769" y1="32110" x2="10769" y2="32110"/>
                        <a14:foregroundMark x1="16154" y1="85168" x2="16154" y2="85168"/>
                        <a14:foregroundMark x1="21538" y1="86239" x2="21538" y2="86239"/>
                        <a14:foregroundMark x1="25000" y1="95107" x2="25000" y2="95107"/>
                        <a14:foregroundMark x1="11923" y1="99235" x2="11923" y2="99235"/>
                        <a14:foregroundMark x1="19615" y1="99235" x2="19615" y2="99235"/>
                        <a14:foregroundMark x1="10577" y1="93578" x2="10577" y2="93578"/>
                        <a14:foregroundMark x1="11154" y1="88838" x2="11154" y2="88838"/>
                        <a14:foregroundMark x1="11923" y1="84404" x2="11923" y2="84404"/>
                        <a14:foregroundMark x1="91538" y1="88379" x2="91538" y2="88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31725"/>
            <a:ext cx="3915480" cy="656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 bwMode="auto">
          <a:xfrm>
            <a:off x="4977923" y="452359"/>
            <a:ext cx="3854139" cy="62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5625" y="1148660"/>
            <a:ext cx="86927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Retrato Cubista</a:t>
            </a:r>
            <a:br>
              <a:rPr lang="es-ES_tradnl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_tradn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2° básico</a:t>
            </a:r>
            <a:r>
              <a:rPr lang="es-ES_tradnl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_tradnl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49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espiritudelchemin.files.wordpress.com/2010/06/joven-mirandose-al-espejo-de-pablo-picasso.jpg?w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1636" r="4000" b="14566"/>
          <a:stretch/>
        </p:blipFill>
        <p:spPr bwMode="auto">
          <a:xfrm>
            <a:off x="204483" y="498504"/>
            <a:ext cx="3801760" cy="62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5400000">
            <a:off x="3465324" y="6084113"/>
            <a:ext cx="112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wordpress.com </a:t>
            </a:r>
            <a:endParaRPr lang="es-CL" sz="8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84373" y="1881810"/>
            <a:ext cx="4870175" cy="1094147"/>
          </a:xfrm>
        </p:spPr>
        <p:txBody>
          <a:bodyPr>
            <a:normAutofit fontScale="90000"/>
          </a:bodyPr>
          <a:lstStyle/>
          <a:p>
            <a:r>
              <a:rPr lang="es-CL" i="1" dirty="0" smtClean="0">
                <a:solidFill>
                  <a:schemeClr val="bg1"/>
                </a:solidFill>
              </a:rPr>
              <a:t>Mujer ante el espejo </a:t>
            </a:r>
            <a:r>
              <a:rPr lang="es-CL" dirty="0">
                <a:solidFill>
                  <a:schemeClr val="bg1"/>
                </a:solidFill>
              </a:rPr>
              <a:t>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137123" y="3027348"/>
            <a:ext cx="4804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Si tú te miras a un espejo ¿qué ves?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La niña que está mirándose en el espejo  ¿se ve igual a ella?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Expliquen por qué se ve igual o diferente.</a:t>
            </a: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Juan Gris - Portrait of Pablo Picasso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6" y="180970"/>
            <a:ext cx="3853627" cy="65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5400000">
            <a:off x="3467681" y="5942746"/>
            <a:ext cx="1223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 wikimediacommons.org 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776729" y="1505932"/>
            <a:ext cx="5297698" cy="1470025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CL" i="1" dirty="0">
                <a:solidFill>
                  <a:schemeClr val="bg1"/>
                </a:solidFill>
              </a:rPr>
              <a:t>Retrato de Pablo Picasso </a:t>
            </a:r>
            <a:r>
              <a:rPr lang="es-CL" dirty="0">
                <a:solidFill>
                  <a:schemeClr val="bg1"/>
                </a:solidFill>
              </a:rPr>
              <a:t>de Georges Braque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79258" y="2998746"/>
            <a:ext cx="4981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Georges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</a:rPr>
              <a:t>Braque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 (1882 – 1963)</a:t>
            </a:r>
          </a:p>
          <a:p>
            <a:endParaRPr lang="es-ES_tradnl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Nació </a:t>
            </a:r>
            <a:r>
              <a:rPr lang="es-ES_tradnl" sz="2800" dirty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Francia.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Fundó el movimiento  cubista junto a Picasso.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Inventó la técnica del collage, que consiste en poner objetos pegados en la pinturas.</a:t>
            </a:r>
          </a:p>
        </p:txBody>
      </p:sp>
    </p:spTree>
    <p:extLst>
      <p:ext uri="{BB962C8B-B14F-4D97-AF65-F5344CB8AC3E}">
        <p14:creationId xmlns:p14="http://schemas.microsoft.com/office/powerpoint/2010/main" val="14109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otosimagenes.org/imagenes/georges-braqu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"/>
          <a:stretch/>
        </p:blipFill>
        <p:spPr bwMode="auto">
          <a:xfrm>
            <a:off x="151048" y="178125"/>
            <a:ext cx="2813288" cy="65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 rot="5400000">
            <a:off x="2478749" y="5972239"/>
            <a:ext cx="10929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dirty="0" smtClean="0"/>
              <a:t>fotosimagenes.org </a:t>
            </a:r>
            <a:endParaRPr lang="es-CL" sz="800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940586" y="1881810"/>
            <a:ext cx="6123901" cy="1094147"/>
          </a:xfrm>
        </p:spPr>
        <p:txBody>
          <a:bodyPr>
            <a:normAutofit fontScale="9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Mujer con mandolina </a:t>
            </a:r>
            <a:r>
              <a:rPr lang="es-CL" dirty="0">
                <a:solidFill>
                  <a:schemeClr val="bg1"/>
                </a:solidFill>
              </a:rPr>
              <a:t>de Georges Braque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25222" y="3458683"/>
            <a:ext cx="5964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2800" b="1" dirty="0" smtClean="0"/>
              <a:t>¿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Dónde está la mujer?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¿Dónde está la mandolina?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¿Qué otros objetos puedes identificar?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otosimagenes.org/imagenes/juan-gri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5" y="546263"/>
            <a:ext cx="3104200" cy="61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 rot="5400000">
            <a:off x="2850729" y="6024445"/>
            <a:ext cx="8851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 smtClean="0"/>
              <a:t>fotosimagenes.org </a:t>
            </a:r>
            <a:endParaRPr lang="es-CL" sz="8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73183" y="2054430"/>
            <a:ext cx="5953944" cy="926275"/>
          </a:xfrm>
        </p:spPr>
        <p:txBody>
          <a:bodyPr>
            <a:normAutofit fontScale="90000"/>
          </a:bodyPr>
          <a:lstStyle/>
          <a:p>
            <a:r>
              <a:rPr lang="es-CL" i="1" dirty="0" smtClean="0">
                <a:solidFill>
                  <a:schemeClr val="bg1"/>
                </a:solidFill>
              </a:rPr>
              <a:t>Hombre en el </a:t>
            </a:r>
            <a:r>
              <a:rPr lang="es-CL" i="1" dirty="0">
                <a:solidFill>
                  <a:schemeClr val="bg1"/>
                </a:solidFill>
              </a:rPr>
              <a:t>c</a:t>
            </a:r>
            <a:r>
              <a:rPr lang="es-CL" i="1" dirty="0" smtClean="0">
                <a:solidFill>
                  <a:schemeClr val="bg1"/>
                </a:solidFill>
              </a:rPr>
              <a:t>afé </a:t>
            </a:r>
            <a:r>
              <a:rPr lang="es-CL" dirty="0">
                <a:solidFill>
                  <a:schemeClr val="bg1"/>
                </a:solidFill>
              </a:rPr>
              <a:t>de Juan Gris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8088" y="3220789"/>
            <a:ext cx="5317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Juan Gris (1887 – 1927)</a:t>
            </a:r>
          </a:p>
          <a:p>
            <a:pPr algn="ctr"/>
            <a:endParaRPr lang="es-ES_tradnl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Nació en España.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Trabajó en París con Pablo Picasso.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accent6">
                    <a:lumMod val="50000"/>
                  </a:schemeClr>
                </a:solidFill>
              </a:rPr>
              <a:t>Al igual que Braque utilizó el collage en sus pinturas.</a:t>
            </a:r>
          </a:p>
          <a:p>
            <a:endParaRPr lang="es-E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8/86/25._El_fumador_%28Frank_Haviland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7" y="783776"/>
            <a:ext cx="3182811" cy="59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5400000">
            <a:off x="2692204" y="5877539"/>
            <a:ext cx="1436727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wikimediacommons.org</a:t>
            </a:r>
            <a:endParaRPr lang="es-CL" sz="1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75356" y="2120348"/>
            <a:ext cx="5589131" cy="855608"/>
          </a:xfrm>
        </p:spPr>
        <p:txBody>
          <a:bodyPr>
            <a:normAutofit fontScale="9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El fumador </a:t>
            </a:r>
            <a:r>
              <a:rPr lang="es-CL" dirty="0">
                <a:solidFill>
                  <a:schemeClr val="bg1"/>
                </a:solidFill>
              </a:rPr>
              <a:t>de Juan Gris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0568" y="3218201"/>
            <a:ext cx="5816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3000" dirty="0" smtClean="0"/>
              <a:t>¿</a:t>
            </a:r>
            <a:r>
              <a:rPr lang="es-ES_tradnl" sz="3000" dirty="0">
                <a:solidFill>
                  <a:schemeClr val="accent6">
                    <a:lumMod val="50000"/>
                  </a:schemeClr>
                </a:solidFill>
              </a:rPr>
              <a:t>Dónde está el hombre en esta pintura?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3000" dirty="0">
                <a:solidFill>
                  <a:schemeClr val="accent6">
                    <a:lumMod val="50000"/>
                  </a:schemeClr>
                </a:solidFill>
              </a:rPr>
              <a:t>¿Qué tipo de líneas usa este pintor?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3000" dirty="0">
                <a:solidFill>
                  <a:schemeClr val="accent6">
                    <a:lumMod val="50000"/>
                  </a:schemeClr>
                </a:solidFill>
              </a:rPr>
              <a:t>¿Qué colores observas en la pintura?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3000" dirty="0">
                <a:solidFill>
                  <a:schemeClr val="accent6">
                    <a:lumMod val="50000"/>
                  </a:schemeClr>
                </a:solidFill>
              </a:rPr>
              <a:t>¿Qué sentimientos te produce esta pintura?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639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296882" y="2511286"/>
            <a:ext cx="8609611" cy="1600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endParaRPr lang="es-ES" dirty="0"/>
          </a:p>
          <a:p>
            <a:pPr lvl="0" algn="l">
              <a:lnSpc>
                <a:spcPct val="120000"/>
              </a:lnSpc>
            </a:pPr>
            <a:r>
              <a:rPr lang="es-ES" sz="9600" dirty="0" smtClean="0">
                <a:solidFill>
                  <a:schemeClr val="tx1"/>
                </a:solidFill>
                <a:latin typeface="+mj-lt"/>
              </a:rPr>
              <a:t>Realizan </a:t>
            </a:r>
            <a:r>
              <a:rPr lang="es-ES" sz="9600" dirty="0">
                <a:solidFill>
                  <a:schemeClr val="tx1"/>
                </a:solidFill>
                <a:latin typeface="+mj-lt"/>
              </a:rPr>
              <a:t>un retrato con estilo cubista, con collage. Para esto: </a:t>
            </a: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dibujan un óvalo con forma de </a:t>
            </a:r>
            <a:r>
              <a:rPr lang="es-ES" sz="9600" dirty="0" smtClean="0">
                <a:solidFill>
                  <a:schemeClr val="tx1"/>
                </a:solidFill>
                <a:latin typeface="+mj-lt"/>
              </a:rPr>
              <a:t>rostro;</a:t>
            </a:r>
            <a:endParaRPr lang="es-ES" sz="9600" dirty="0">
              <a:solidFill>
                <a:schemeClr val="tx1"/>
              </a:solidFill>
              <a:latin typeface="+mj-lt"/>
            </a:endParaRP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lo rellenan con papeles recortados de diferentes colores encontrados en </a:t>
            </a:r>
            <a:r>
              <a:rPr lang="es-ES" sz="9600" dirty="0" smtClean="0">
                <a:solidFill>
                  <a:schemeClr val="tx1"/>
                </a:solidFill>
                <a:latin typeface="+mj-lt"/>
              </a:rPr>
              <a:t>revistas;</a:t>
            </a:r>
            <a:endParaRPr lang="es-ES" sz="9600" dirty="0">
              <a:solidFill>
                <a:schemeClr val="tx1"/>
              </a:solidFill>
              <a:latin typeface="+mj-lt"/>
            </a:endParaRP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recortan ojos, bocas, narices, pelos y otros rasgos faciales y componen un rostro sobre el </a:t>
            </a:r>
            <a:r>
              <a:rPr lang="es-ES" sz="9600" dirty="0" smtClean="0">
                <a:solidFill>
                  <a:schemeClr val="tx1"/>
                </a:solidFill>
                <a:latin typeface="+mj-lt"/>
              </a:rPr>
              <a:t>óvalo;</a:t>
            </a:r>
            <a:endParaRPr lang="es-ES" sz="9600" dirty="0">
              <a:solidFill>
                <a:schemeClr val="tx1"/>
              </a:solidFill>
              <a:latin typeface="+mj-lt"/>
            </a:endParaRP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en grupos de máximo cuatro integrantes, cada uno debe presentar su trabajo y narrar la historia de su </a:t>
            </a:r>
            <a:r>
              <a:rPr lang="es-ES" sz="9600" dirty="0" smtClean="0">
                <a:solidFill>
                  <a:schemeClr val="tx1"/>
                </a:solidFill>
                <a:latin typeface="+mj-lt"/>
              </a:rPr>
              <a:t>personaje.</a:t>
            </a:r>
            <a:endParaRPr lang="es-ES" sz="9600" dirty="0">
              <a:solidFill>
                <a:schemeClr val="tx1"/>
              </a:solidFill>
              <a:latin typeface="+mj-lt"/>
            </a:endParaRPr>
          </a:p>
          <a:p>
            <a:pPr algn="l"/>
            <a:endParaRPr lang="es-ES" sz="12800" dirty="0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Actividad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5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4" y="2405919"/>
            <a:ext cx="6056443" cy="20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131" y="3099460"/>
            <a:ext cx="8635426" cy="3479470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Expresar y crear trabajos de arte a partir de la observación del:</a:t>
            </a:r>
          </a:p>
          <a:p>
            <a:pPr lvl="0"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entorno natural: figura humana y paisajes chilenos</a:t>
            </a:r>
          </a:p>
          <a:p>
            <a:pPr lvl="0"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entorno cultural: personas y patrimonio cultural de Chile</a:t>
            </a:r>
          </a:p>
          <a:p>
            <a:pPr lvl="0"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entorno artístico: obras de arte local, chileno, latinoamericano y del resto del mundo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(OA 1)</a:t>
            </a:r>
          </a:p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Comunicar y explicar sus impresiones de lo que sienten y piensan de obras de arte por variados medios. (OA4)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7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320635" y="2511287"/>
            <a:ext cx="8550234" cy="40438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 smtClean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s-ES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</a:t>
            </a:r>
            <a:r>
              <a:rPr lang="es-E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estudiantes observan retratos cubistas </a:t>
            </a:r>
            <a:r>
              <a:rPr lang="es-ES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E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Pablo Picasso, Georges Braque, Juan Gris u otros. Los comentan, guiados por el docente con preguntas como:</a:t>
            </a:r>
          </a:p>
          <a:p>
            <a:pPr marL="1143000" lvl="0" indent="-1143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elementos novedosos tienen estos retratos?</a:t>
            </a:r>
          </a:p>
          <a:p>
            <a:pPr marL="1143000" lvl="0" indent="-1143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¿son retratos reales? ¿por qué?</a:t>
            </a:r>
          </a:p>
          <a:p>
            <a:pPr marL="1143000" lvl="0" indent="-1143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colores y líneas usan los pintores? </a:t>
            </a:r>
          </a:p>
          <a:p>
            <a:pPr algn="just"/>
            <a:endParaRPr lang="es-ES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 smtClean="0"/>
              <a:t>Actividad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059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3131" y="1769423"/>
            <a:ext cx="8538359" cy="484513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s-ES_tradnl" sz="4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El cubismo es un movimiento artístico de principios del siglo </a:t>
            </a:r>
            <a:r>
              <a:rPr lang="es-ES_tradnl" sz="4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XX.</a:t>
            </a:r>
            <a:endParaRPr lang="es-ES_tradnl" sz="4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_tradnl" sz="4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Rompe la estructura del arte tradicional utilizando figuras y formas geométricas para representar a las personas, la naturaleza y el paisaje.</a:t>
            </a:r>
          </a:p>
          <a:p>
            <a:pPr>
              <a:spcBef>
                <a:spcPts val="0"/>
              </a:spcBef>
            </a:pPr>
            <a:r>
              <a:rPr lang="es-ES_tradnl" sz="4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Sus </a:t>
            </a:r>
            <a:r>
              <a:rPr lang="es-ES_tradnl" sz="4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principales representantes son: Pablo Picasso, Georges Braque y Juan Gris.</a:t>
            </a:r>
          </a:p>
          <a:p>
            <a:pPr>
              <a:spcBef>
                <a:spcPts val="0"/>
              </a:spcBef>
            </a:pP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55264" y="509143"/>
            <a:ext cx="4243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CUBISMO</a:t>
            </a:r>
            <a:endParaRPr lang="es-E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0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32328" y="2075776"/>
            <a:ext cx="4934798" cy="627669"/>
          </a:xfrm>
        </p:spPr>
        <p:txBody>
          <a:bodyPr>
            <a:normAutofit fontScale="9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Autorretrato</a:t>
            </a:r>
            <a:r>
              <a:rPr lang="es-CL" dirty="0">
                <a:solidFill>
                  <a:schemeClr val="bg1"/>
                </a:solidFill>
              </a:rPr>
              <a:t> 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pic>
        <p:nvPicPr>
          <p:cNvPr id="1026" name="Picture 2" descr="Pablo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1" y="251691"/>
            <a:ext cx="3777956" cy="64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5400000">
            <a:off x="3331963" y="5885894"/>
            <a:ext cx="1472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escuelapedia.com</a:t>
            </a:r>
            <a:r>
              <a:rPr lang="es-CL" sz="1000" dirty="0" smtClean="0">
                <a:solidFill>
                  <a:schemeClr val="bg1"/>
                </a:solidFill>
              </a:rPr>
              <a:t> 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91430" y="3098164"/>
            <a:ext cx="47269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Pablo Picasso (1881 -1973)</a:t>
            </a:r>
          </a:p>
          <a:p>
            <a:pPr algn="ctr"/>
            <a:endParaRPr lang="es-ES_tradnl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Pintor, escultor y ceramista español.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 innovador y muy creativo.</a:t>
            </a: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Utilizó muchos estilos para pintar, entre ellos el cubismo, del cual fue su iniciador.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sus retratos  presentó a hombres mujeres y niños.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espiritudelchemin.files.wordpress.com/2011/09/el-suec3b1o-una-obra-de-picasso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5" y="308763"/>
            <a:ext cx="3470770" cy="63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5400000">
            <a:off x="3367050" y="6212290"/>
            <a:ext cx="907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wordpress.com </a:t>
            </a:r>
            <a:endParaRPr lang="es-CL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736010" y="1698171"/>
            <a:ext cx="5407990" cy="902526"/>
          </a:xfrm>
        </p:spPr>
        <p:txBody>
          <a:bodyPr>
            <a:normAutofit fontScale="9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El sueño </a:t>
            </a:r>
            <a:r>
              <a:rPr lang="es-CL" dirty="0">
                <a:solidFill>
                  <a:schemeClr val="bg1"/>
                </a:solidFill>
              </a:rPr>
              <a:t>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820650" y="3396343"/>
            <a:ext cx="51808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¿Qué elementos novedosos tiene este retrato?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¿Es real o hay una alteración de la realidad?, </a:t>
            </a:r>
            <a:r>
              <a:rPr lang="es-ES_tradnl" sz="32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por qué</a:t>
            </a:r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_tradnl" sz="3200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espiritudelchemin.files.wordpress.com/2011/08/weeping-woman-mujer-que-llora-by-pablo-picasso-o-retrato-de-dora-maar-1937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2" y="190005"/>
            <a:ext cx="4012335" cy="65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5400000">
            <a:off x="3600226" y="5818134"/>
            <a:ext cx="1329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solidFill>
                  <a:schemeClr val="bg1"/>
                </a:solidFill>
              </a:rPr>
              <a:t> </a:t>
            </a:r>
            <a:r>
              <a:rPr lang="es-CL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wordpress.com</a:t>
            </a:r>
            <a:r>
              <a:rPr lang="es-CL" sz="800" dirty="0" smtClean="0">
                <a:solidFill>
                  <a:schemeClr val="bg1"/>
                </a:solidFill>
              </a:rPr>
              <a:t> </a:t>
            </a:r>
            <a:endParaRPr lang="es-CL" sz="8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48488" y="1505932"/>
            <a:ext cx="4825939" cy="1470025"/>
          </a:xfrm>
        </p:spPr>
        <p:txBody>
          <a:bodyPr>
            <a:normAutofit fontScale="90000"/>
          </a:bodyPr>
          <a:lstStyle/>
          <a:p>
            <a:r>
              <a:rPr lang="es-CL" i="1" dirty="0" smtClean="0">
                <a:solidFill>
                  <a:schemeClr val="bg1"/>
                </a:solidFill>
              </a:rPr>
              <a:t/>
            </a:r>
            <a:br>
              <a:rPr lang="es-CL" i="1" dirty="0" smtClean="0">
                <a:solidFill>
                  <a:schemeClr val="bg1"/>
                </a:solidFill>
              </a:rPr>
            </a:br>
            <a:r>
              <a:rPr lang="es-CL" i="1" dirty="0" smtClean="0">
                <a:solidFill>
                  <a:schemeClr val="bg1"/>
                </a:solidFill>
              </a:rPr>
              <a:t>Mujer llorando </a:t>
            </a:r>
            <a:r>
              <a:rPr lang="es-CL" dirty="0">
                <a:solidFill>
                  <a:schemeClr val="bg1"/>
                </a:solidFill>
              </a:rPr>
              <a:t>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72808" y="3452067"/>
            <a:ext cx="4492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s-ES_tradnl" sz="32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sta mujer está alegre o triste?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Expliquen en qué se nota que esta alegre o triste.</a:t>
            </a: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II5Wpvdpj_U/UWTri7twJII/AAAAAAAAAsU/-7H2B14tquk/s1600/artepicass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3" y="628001"/>
            <a:ext cx="3290171" cy="59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5400000">
            <a:off x="2834446" y="5310751"/>
            <a:ext cx="1798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 </a:t>
            </a:r>
            <a:r>
              <a:rPr lang="es-CL" sz="800" dirty="0" smtClean="0">
                <a:hlinkClick r:id="rId3"/>
              </a:rPr>
              <a:t>plasticamariarios.blogspot.com</a:t>
            </a:r>
            <a:r>
              <a:rPr lang="es-CL" sz="800" dirty="0" smtClean="0"/>
              <a:t> </a:t>
            </a:r>
            <a:endParaRPr lang="es-CL" sz="8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26565" y="1842052"/>
            <a:ext cx="5237922" cy="1133904"/>
          </a:xfrm>
        </p:spPr>
        <p:txBody>
          <a:bodyPr>
            <a:normAutofit fontScale="90000"/>
          </a:bodyPr>
          <a:lstStyle/>
          <a:p>
            <a:r>
              <a:rPr lang="es-CL" i="1" dirty="0" smtClean="0">
                <a:solidFill>
                  <a:schemeClr val="bg1"/>
                </a:solidFill>
              </a:rPr>
              <a:t>Niña con barco </a:t>
            </a:r>
            <a:r>
              <a:rPr lang="es-CL" dirty="0">
                <a:solidFill>
                  <a:schemeClr val="bg1"/>
                </a:solidFill>
              </a:rPr>
              <a:t>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841370" y="3301340"/>
            <a:ext cx="4974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¿Qué esta haciendo esta niña?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¿Esta de frente o de perfil?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¿Cómo te verías tú, si Picasso te  hiciera un retrato?</a:t>
            </a: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3.bp.blogspot.com/-GiuentZHvyg/UAforE31WxI/AAAAAAAABAA/96c1VvrIyls/s1600/%C3%8Dndice+de+Biograf%C3%ADas+-+Picasso+-+Marie-Therese+Wa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7" y="546266"/>
            <a:ext cx="3393373" cy="60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5400000">
            <a:off x="2608764" y="4817025"/>
            <a:ext cx="2256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</a:rPr>
              <a:t> </a:t>
            </a:r>
            <a:r>
              <a:rPr lang="es-CL" sz="1000" dirty="0" smtClean="0">
                <a:hlinkClick r:id="rId3"/>
              </a:rPr>
              <a:t>plasticamariarios.blogspot.com</a:t>
            </a:r>
            <a:endParaRPr lang="es-CL" sz="1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5" y="1974575"/>
            <a:ext cx="5266460" cy="948373"/>
          </a:xfrm>
        </p:spPr>
        <p:txBody>
          <a:bodyPr>
            <a:normAutofit fontScale="9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Retrato de </a:t>
            </a:r>
            <a:r>
              <a:rPr lang="es-CL" i="1" dirty="0" smtClean="0">
                <a:solidFill>
                  <a:schemeClr val="bg1"/>
                </a:solidFill>
              </a:rPr>
              <a:t>Marie </a:t>
            </a:r>
            <a:r>
              <a:rPr lang="es-CL" i="1" dirty="0" err="1" smtClean="0">
                <a:solidFill>
                  <a:schemeClr val="bg1"/>
                </a:solidFill>
              </a:rPr>
              <a:t>Thérèse</a:t>
            </a:r>
            <a:r>
              <a:rPr lang="es-CL" i="1" dirty="0" smtClean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860031" y="3103578"/>
            <a:ext cx="5058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Los colores de esta pintura ¿son iguales a la realidad?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¿Cuál es el color dominante?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Si tu pintaras a tu mamá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¿Qué colores usarías?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_tradnl" sz="3200" dirty="0" smtClean="0">
                <a:solidFill>
                  <a:schemeClr val="accent6">
                    <a:lumMod val="50000"/>
                  </a:schemeClr>
                </a:solidFill>
              </a:rPr>
              <a:t>¿Cómo le dibujarías el rostro?</a:t>
            </a: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631</TotalTime>
  <Words>608</Words>
  <Application>Microsoft Office PowerPoint</Application>
  <PresentationFormat>Carta (216 x 279 mm)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Equidad</vt:lpstr>
      <vt:lpstr>Presentación de PowerPoint</vt:lpstr>
      <vt:lpstr>Objetivos</vt:lpstr>
      <vt:lpstr>Actividad</vt:lpstr>
      <vt:lpstr>Presentación de PowerPoint</vt:lpstr>
      <vt:lpstr>Autorretrato de Pablo Picasso </vt:lpstr>
      <vt:lpstr>El sueño de Pablo Picasso </vt:lpstr>
      <vt:lpstr> Mujer llorando de Pablo Picasso </vt:lpstr>
      <vt:lpstr>Niña con barco de Pablo Picasso </vt:lpstr>
      <vt:lpstr>Retrato de Marie Thérèse de Pablo Picasso </vt:lpstr>
      <vt:lpstr>Mujer ante el espejo de Pablo Picasso </vt:lpstr>
      <vt:lpstr>Retrato de Pablo Picasso de Georges Braque</vt:lpstr>
      <vt:lpstr>Mujer con mandolina de Georges Braque </vt:lpstr>
      <vt:lpstr>Hombre en el café de Juan Gris </vt:lpstr>
      <vt:lpstr>El fumador de Juan Gris 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Susan Quintana Galvez</cp:lastModifiedBy>
  <cp:revision>22</cp:revision>
  <dcterms:created xsi:type="dcterms:W3CDTF">2013-11-01T17:15:10Z</dcterms:created>
  <dcterms:modified xsi:type="dcterms:W3CDTF">2014-08-11T17:20:30Z</dcterms:modified>
</cp:coreProperties>
</file>