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4" r:id="rId4"/>
    <p:sldId id="266" r:id="rId5"/>
    <p:sldId id="260" r:id="rId6"/>
    <p:sldId id="261" r:id="rId7"/>
    <p:sldId id="267" r:id="rId8"/>
    <p:sldId id="269" r:id="rId9"/>
    <p:sldId id="270" r:id="rId10"/>
    <p:sldId id="268" r:id="rId11"/>
    <p:sldId id="271" r:id="rId12"/>
    <p:sldId id="273" r:id="rId13"/>
    <p:sldId id="274" r:id="rId14"/>
    <p:sldId id="257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AE668-2A49-40DF-A06F-6439F43CE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64F9C3-5D40-43C8-8F6E-9AB941E9F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7FCB1-66AE-4B0F-9458-CE113426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DBBE2A-75F6-4A7D-B6B2-44C322D0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F03A87-CC0A-4E67-A72E-0315CC6D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171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89AB8-61B4-450D-A58F-6CCCD6F8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E794A9-F905-45A6-8E28-88F092962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DB879A-87CC-4CBA-9D73-0394AD3D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BE58B-3134-43E8-8877-BC147108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2B72AF-C7DB-4268-9617-FB7A6411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90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F0AE8B-2C23-4F85-B2A5-15C4FED9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98BFB4-FBCB-4EAF-8B19-5B60783C4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9B5DF-E536-454E-925D-F2B6049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0CA4C-52C3-4627-851E-0E58EC21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A1B38D-6C54-4D00-999C-273E4353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691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DCA73-C7EE-4888-A848-1D4E514D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34AF5A-68F8-48F7-9F73-37B609F4F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DDE82B-1B4D-40E1-8411-AD45182E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D5005F-4558-47FC-9F79-44B053A7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F0E32-87AC-4C65-B288-0409FFD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006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2CFE0-A16F-4B9B-AF54-EE0CBD44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43B5C7-5D32-4202-B86F-EE204D813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F69664-6F30-456E-BE3D-AA9BEE56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E34D14-7BB6-4364-A1B3-D37D27BF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BF6372-A744-4DFC-B2D7-9E1268BA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009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BC2CE-287C-451F-A6C8-F20B4E18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7F0394-EFEA-4ADB-8CD6-C867506F9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906607-6D7F-414E-9834-B33B2FE7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AC70BF-BB93-4D52-B545-31814FA0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E71D75-2CF9-4319-A865-C9B2E997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85135D-66DA-4786-A34F-D6210CF1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84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E1616-196E-49FD-8CC3-88C71C37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FEEF99-C7EC-4857-BA71-92D928851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C097C8-F141-4D95-9C30-4FF69CBB3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D9AB1D-4A49-4F4B-A3C3-ABF047435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2B28EC8-E9D6-44C7-9B5C-8270D87D3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151223-D50E-40FF-B859-FA3ECBE7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10AC95E-0F11-42E4-B397-BA1E6D89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E9D4C4-7428-4D50-91A8-FE2976A6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085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4566B-974B-4C2B-8B51-FBFCF37E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4DF06E-FCB7-4E9E-9EE9-41FE406E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5848D8-84EE-475B-B684-91F54536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BF4A50-ABB4-4DFA-99CB-8A9A34C6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560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8514B6-00FD-45B7-9112-3953F92A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9864E5A-EDF1-4EAF-92C7-C2FE7B3C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2671D-0D6D-4A4F-99B9-2B219027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816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8BB1F-5E4C-4501-B20B-29A6A395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A0B030-06FB-4093-B117-68ECCC78F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537E9F-E7C0-47D3-8F4D-AEC38ED39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9AD1EB-5F67-4B68-B647-2DD7F6E0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53C6E8-67A7-4E25-8B7B-407471A7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D006EB-BEE6-4BA3-9015-FDADB4B1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614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DA4E5-A69D-450F-B592-7DE9D400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4F62EF-C1FC-4B24-A3C1-E530186C3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93036-43AB-4CF6-869E-6E9B01AC1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8525E7-7C33-4D71-903D-5869A2F3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CED961-123A-4B41-AC7B-1703F4AD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B8838B-D66D-4C3E-94C4-1D207193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373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006208-F927-4305-B8CC-D76B8DDD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0A33C6-E301-4795-8126-DFD6F5F5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6346C-2312-4547-BA9B-2002F0595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91570-556C-43D5-A59C-2FABE663405F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10EEC-53D8-44BA-ABF8-6266024C3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DB837E-4DC2-4DA4-BD4F-DB6DE9AD1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E86B-C709-4F25-A8C7-64E72E5EE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764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s.wikipedia.org/wiki/Alemani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55298-DD79-433C-AC22-5C850A9E6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092" y="3507246"/>
            <a:ext cx="12191998" cy="684666"/>
          </a:xfrm>
        </p:spPr>
        <p:txBody>
          <a:bodyPr>
            <a:normAutofit fontScale="90000"/>
          </a:bodyPr>
          <a:lstStyle/>
          <a:p>
            <a:br>
              <a:rPr lang="es-CL" dirty="0"/>
            </a:br>
            <a:endParaRPr lang="es-CL" dirty="0"/>
          </a:p>
        </p:txBody>
      </p:sp>
      <p:pic>
        <p:nvPicPr>
          <p:cNvPr id="10" name="Imagen 9" descr="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951D84F-CEDB-4F1E-9E9A-8B8DE8CB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929" y="3816229"/>
            <a:ext cx="1794641" cy="2452678"/>
          </a:xfrm>
          <a:prstGeom prst="rect">
            <a:avLst/>
          </a:prstGeom>
        </p:spPr>
      </p:pic>
      <p:pic>
        <p:nvPicPr>
          <p:cNvPr id="12" name="Imagen 11" descr="Imagen que contiene interior, tabla, foto, pequeño&#10;&#10;Descripción generada automáticamente">
            <a:extLst>
              <a:ext uri="{FF2B5EF4-FFF2-40B4-BE49-F238E27FC236}">
                <a16:creationId xmlns:a16="http://schemas.microsoft.com/office/drawing/2014/main" id="{93FA0196-229B-430E-8FAE-79808DEDE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995" y="1112488"/>
            <a:ext cx="1770709" cy="2387602"/>
          </a:xfrm>
          <a:prstGeom prst="rect">
            <a:avLst/>
          </a:prstGeom>
        </p:spPr>
      </p:pic>
      <p:pic>
        <p:nvPicPr>
          <p:cNvPr id="14" name="Imagen 13" descr="Imagen que contiene tabla, foto, cuarto, joven&#10;&#10;Descripción generada automáticamente">
            <a:extLst>
              <a:ext uri="{FF2B5EF4-FFF2-40B4-BE49-F238E27FC236}">
                <a16:creationId xmlns:a16="http://schemas.microsoft.com/office/drawing/2014/main" id="{F43BB0C6-262B-4482-BC18-249E146A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793" y="4508050"/>
            <a:ext cx="1719558" cy="23499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3850EB9-FBD7-4DD2-B04E-D85D207A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002" y="2152738"/>
            <a:ext cx="1715303" cy="1896748"/>
          </a:xfrm>
          <a:prstGeom prst="rect">
            <a:avLst/>
          </a:prstGeom>
        </p:spPr>
      </p:pic>
      <p:pic>
        <p:nvPicPr>
          <p:cNvPr id="18" name="Imagen 17" descr="Imagen que contiene edificio, pájaro, parado, grande&#10;&#10;Descripción generada automáticamente">
            <a:extLst>
              <a:ext uri="{FF2B5EF4-FFF2-40B4-BE49-F238E27FC236}">
                <a16:creationId xmlns:a16="http://schemas.microsoft.com/office/drawing/2014/main" id="{D6D48AB8-CCD1-4737-A727-91317A855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99" y="3735888"/>
            <a:ext cx="1745535" cy="2764491"/>
          </a:xfrm>
          <a:prstGeom prst="rect">
            <a:avLst/>
          </a:prstGeom>
        </p:spPr>
      </p:pic>
      <p:pic>
        <p:nvPicPr>
          <p:cNvPr id="20" name="Imagen 19" descr="Una caja con donas&#10;&#10;Descripción generada automáticamente con confianza media">
            <a:extLst>
              <a:ext uri="{FF2B5EF4-FFF2-40B4-BE49-F238E27FC236}">
                <a16:creationId xmlns:a16="http://schemas.microsoft.com/office/drawing/2014/main" id="{260C1A2A-7F55-4B78-86D8-6BF0B604A4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5243032" y="1065763"/>
            <a:ext cx="1752854" cy="2739641"/>
          </a:xfrm>
          <a:prstGeom prst="rect">
            <a:avLst/>
          </a:prstGeom>
        </p:spPr>
      </p:pic>
      <p:pic>
        <p:nvPicPr>
          <p:cNvPr id="22" name="Imagen 21" descr="Una torre de luz&#10;&#10;Descripción generada automáticamente con confianza media">
            <a:extLst>
              <a:ext uri="{FF2B5EF4-FFF2-40B4-BE49-F238E27FC236}">
                <a16:creationId xmlns:a16="http://schemas.microsoft.com/office/drawing/2014/main" id="{2EB92E20-AD9D-43FD-A4FF-66C605612B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135" y="4824260"/>
            <a:ext cx="1789139" cy="2029202"/>
          </a:xfrm>
          <a:prstGeom prst="rect">
            <a:avLst/>
          </a:prstGeom>
        </p:spPr>
      </p:pic>
      <p:pic>
        <p:nvPicPr>
          <p:cNvPr id="24" name="Imagen 23" descr="Imagen que contiene tabla, espejo&#10;&#10;Descripción generada automáticamente">
            <a:extLst>
              <a:ext uri="{FF2B5EF4-FFF2-40B4-BE49-F238E27FC236}">
                <a16:creationId xmlns:a16="http://schemas.microsoft.com/office/drawing/2014/main" id="{7EC79360-3F4B-4CC3-874E-F19D246B64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22" y="2498739"/>
            <a:ext cx="1786352" cy="1896748"/>
          </a:xfrm>
          <a:prstGeom prst="rect">
            <a:avLst/>
          </a:prstGeom>
        </p:spPr>
      </p:pic>
      <p:pic>
        <p:nvPicPr>
          <p:cNvPr id="30" name="Imagen 29" descr="Imagen que contiene pasto, exterior, edificio, campo&#10;&#10;Descripción generada automáticamente">
            <a:extLst>
              <a:ext uri="{FF2B5EF4-FFF2-40B4-BE49-F238E27FC236}">
                <a16:creationId xmlns:a16="http://schemas.microsoft.com/office/drawing/2014/main" id="{9860113B-CB77-45F3-9444-D4E998C7B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" y="4604741"/>
            <a:ext cx="1743194" cy="2248720"/>
          </a:xfrm>
          <a:prstGeom prst="rect">
            <a:avLst/>
          </a:prstGeom>
        </p:spPr>
      </p:pic>
      <p:pic>
        <p:nvPicPr>
          <p:cNvPr id="32" name="Imagen 31" descr="Imagen que contiene exterior, parque, pasto, hombre&#10;&#10;Descripción generada automáticamente">
            <a:extLst>
              <a:ext uri="{FF2B5EF4-FFF2-40B4-BE49-F238E27FC236}">
                <a16:creationId xmlns:a16="http://schemas.microsoft.com/office/drawing/2014/main" id="{47656BAA-F28A-4F60-9CA6-57E1B6492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83" y="1249750"/>
            <a:ext cx="1792846" cy="28359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B9231D-70B1-428A-8169-5462DFE4CDED}"/>
              </a:ext>
            </a:extLst>
          </p:cNvPr>
          <p:cNvSpPr txBox="1"/>
          <p:nvPr/>
        </p:nvSpPr>
        <p:spPr>
          <a:xfrm>
            <a:off x="0" y="-94176"/>
            <a:ext cx="1218780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sz="4400" b="1" dirty="0">
                <a:ln/>
                <a:solidFill>
                  <a:schemeClr val="accent4"/>
                </a:solidFill>
              </a:rPr>
              <a:t>Diversidad cultural en Chile </a:t>
            </a:r>
            <a:r>
              <a:rPr lang="es-CL" sz="3600" b="1" dirty="0">
                <a:ln/>
                <a:solidFill>
                  <a:schemeClr val="accent4"/>
                </a:solidFill>
              </a:rPr>
              <a:t>7° básico</a:t>
            </a:r>
            <a:endParaRPr lang="es-CL" sz="4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7" name="Imagen 6" descr="Imagen que contiene elefante, relleno, oso de peluche, pequeño&#10;&#10;Descripción generada automáticamente">
            <a:extLst>
              <a:ext uri="{FF2B5EF4-FFF2-40B4-BE49-F238E27FC236}">
                <a16:creationId xmlns:a16="http://schemas.microsoft.com/office/drawing/2014/main" id="{ECF9FED1-DF0D-45D4-8174-070D6B8784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274" y="3919898"/>
            <a:ext cx="1768349" cy="2378657"/>
          </a:xfrm>
          <a:prstGeom prst="rect">
            <a:avLst/>
          </a:prstGeom>
        </p:spPr>
      </p:pic>
      <p:pic>
        <p:nvPicPr>
          <p:cNvPr id="5" name="Imagen 4" descr="Imagen que contiene contenedor, cesta, interior, café&#10;&#10;Descripción generada automáticamente">
            <a:extLst>
              <a:ext uri="{FF2B5EF4-FFF2-40B4-BE49-F238E27FC236}">
                <a16:creationId xmlns:a16="http://schemas.microsoft.com/office/drawing/2014/main" id="{9A3DA25F-8E1C-4E1F-BD55-965AED18223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274" y="1259304"/>
            <a:ext cx="1768349" cy="2187486"/>
          </a:xfrm>
          <a:prstGeom prst="rect">
            <a:avLst/>
          </a:prstGeom>
        </p:spPr>
      </p:pic>
      <p:pic>
        <p:nvPicPr>
          <p:cNvPr id="8" name="Imagen 7" descr="Imagen que contiene interior, tabla, café, hecho de madera&#10;&#10;Descripción generada automáticamente">
            <a:extLst>
              <a:ext uri="{FF2B5EF4-FFF2-40B4-BE49-F238E27FC236}">
                <a16:creationId xmlns:a16="http://schemas.microsoft.com/office/drawing/2014/main" id="{902AF4FA-C3E9-4052-BC9F-85E7F95001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23" y="4599958"/>
            <a:ext cx="1643179" cy="2253503"/>
          </a:xfrm>
          <a:prstGeom prst="rect">
            <a:avLst/>
          </a:prstGeom>
        </p:spPr>
      </p:pic>
      <p:pic>
        <p:nvPicPr>
          <p:cNvPr id="11" name="Imagen 10" descr="Imagen que contiene persona, interior, a rayas, tabla&#10;&#10;Descripción generada automáticamente">
            <a:extLst>
              <a:ext uri="{FF2B5EF4-FFF2-40B4-BE49-F238E27FC236}">
                <a16:creationId xmlns:a16="http://schemas.microsoft.com/office/drawing/2014/main" id="{534E7F6E-4916-43C1-997D-EED78319E5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4624" y="1901528"/>
            <a:ext cx="1631282" cy="21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3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E00F6-1054-439A-8239-9B838EC5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Manifestaciones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artísticas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pueblos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originarios</a:t>
            </a: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Argentina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 descr="Imagen que contiene interior, tabla, viejo, verde&#10;&#10;Descripción generada automáticamente">
            <a:extLst>
              <a:ext uri="{FF2B5EF4-FFF2-40B4-BE49-F238E27FC236}">
                <a16:creationId xmlns:a16="http://schemas.microsoft.com/office/drawing/2014/main" id="{F38646D5-4260-4DCA-B4EE-B7D702EB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767886"/>
            <a:ext cx="2604350" cy="244808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FD6F87B-EF1E-4FC3-8248-503D6F18A1DF}"/>
              </a:ext>
            </a:extLst>
          </p:cNvPr>
          <p:cNvSpPr txBox="1"/>
          <p:nvPr/>
        </p:nvSpPr>
        <p:spPr>
          <a:xfrm>
            <a:off x="8398708" y="3160250"/>
            <a:ext cx="2604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Cultura Santa María</a:t>
            </a:r>
          </a:p>
        </p:txBody>
      </p:sp>
      <p:pic>
        <p:nvPicPr>
          <p:cNvPr id="1026" name="Picture 2" descr="Un florero de cerámica&#10;&#10;Descripción generada automáticamente con confianza baja">
            <a:extLst>
              <a:ext uri="{FF2B5EF4-FFF2-40B4-BE49-F238E27FC236}">
                <a16:creationId xmlns:a16="http://schemas.microsoft.com/office/drawing/2014/main" id="{8F60E40A-AC1B-4D86-9BC3-8A308A99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65" y="3595240"/>
            <a:ext cx="3599689" cy="2530067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B4FD40-B374-41D2-928A-3E196E6D4817}"/>
              </a:ext>
            </a:extLst>
          </p:cNvPr>
          <p:cNvSpPr txBox="1"/>
          <p:nvPr/>
        </p:nvSpPr>
        <p:spPr>
          <a:xfrm>
            <a:off x="6022030" y="6125307"/>
            <a:ext cx="2604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Cultura La Aguada</a:t>
            </a:r>
          </a:p>
        </p:txBody>
      </p:sp>
      <p:pic>
        <p:nvPicPr>
          <p:cNvPr id="4" name="Imagen 3" descr="Imagen que contiene florero, vaso, tabla, vidrio&#10;&#10;Descripción generada automáticamente">
            <a:extLst>
              <a:ext uri="{FF2B5EF4-FFF2-40B4-BE49-F238E27FC236}">
                <a16:creationId xmlns:a16="http://schemas.microsoft.com/office/drawing/2014/main" id="{6DD87016-1A3A-4EBC-BDEB-8C12BA277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582" y="488675"/>
            <a:ext cx="1617181" cy="2564386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061AFAC-AC87-4A69-8179-5BDE22DE965C}"/>
              </a:ext>
            </a:extLst>
          </p:cNvPr>
          <p:cNvCxnSpPr>
            <a:cxnSpLocks/>
          </p:cNvCxnSpPr>
          <p:nvPr/>
        </p:nvCxnSpPr>
        <p:spPr>
          <a:xfrm>
            <a:off x="5386598" y="767886"/>
            <a:ext cx="0" cy="5357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hombre, pequeño, tabla, café&#10;&#10;Descripción generada automáticamente">
            <a:extLst>
              <a:ext uri="{FF2B5EF4-FFF2-40B4-BE49-F238E27FC236}">
                <a16:creationId xmlns:a16="http://schemas.microsoft.com/office/drawing/2014/main" id="{5D405CB9-6174-4630-8C67-B0BC79D2A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274" y="289114"/>
            <a:ext cx="2148808" cy="4351338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015E9C-F6CD-4820-A754-EB3444A186B2}"/>
              </a:ext>
            </a:extLst>
          </p:cNvPr>
          <p:cNvSpPr txBox="1"/>
          <p:nvPr/>
        </p:nvSpPr>
        <p:spPr>
          <a:xfrm>
            <a:off x="4835508" y="4667392"/>
            <a:ext cx="214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</a:t>
            </a:r>
            <a:r>
              <a:rPr lang="es-CL" dirty="0" err="1"/>
              <a:t>timotocuicas</a:t>
            </a:r>
            <a:endParaRPr lang="es-CL" dirty="0"/>
          </a:p>
        </p:txBody>
      </p:sp>
      <p:pic>
        <p:nvPicPr>
          <p:cNvPr id="4" name="Imagen 3" descr="Un dibujo de un edificio&#10;&#10;Descripción generada automáticamente con confianza baja">
            <a:extLst>
              <a:ext uri="{FF2B5EF4-FFF2-40B4-BE49-F238E27FC236}">
                <a16:creationId xmlns:a16="http://schemas.microsoft.com/office/drawing/2014/main" id="{E48E8B09-A98F-4904-9AED-1D668C190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57"/>
          <a:stretch/>
        </p:blipFill>
        <p:spPr>
          <a:xfrm>
            <a:off x="7368192" y="289114"/>
            <a:ext cx="2869265" cy="37925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8A5834-F891-4681-8DAB-7F19F60A1683}"/>
              </a:ext>
            </a:extLst>
          </p:cNvPr>
          <p:cNvSpPr txBox="1"/>
          <p:nvPr/>
        </p:nvSpPr>
        <p:spPr>
          <a:xfrm>
            <a:off x="7799672" y="4108610"/>
            <a:ext cx="396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Arahuacos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DA2BDEA-901A-430D-BE8A-02E94FDB7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64" y="741402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Manifestaciones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artísticas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pueblos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originarios</a:t>
            </a: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Venezuela</a:t>
            </a:r>
          </a:p>
        </p:txBody>
      </p:sp>
      <p:sp>
        <p:nvSpPr>
          <p:cNvPr id="14" name="Triángulo rectángulo 13">
            <a:extLst>
              <a:ext uri="{FF2B5EF4-FFF2-40B4-BE49-F238E27FC236}">
                <a16:creationId xmlns:a16="http://schemas.microsoft.com/office/drawing/2014/main" id="{61ADA215-01F6-4FED-A551-24EA1B8D6777}"/>
              </a:ext>
            </a:extLst>
          </p:cNvPr>
          <p:cNvSpPr/>
          <p:nvPr/>
        </p:nvSpPr>
        <p:spPr>
          <a:xfrm flipH="1">
            <a:off x="7988624" y="2994991"/>
            <a:ext cx="3771474" cy="357389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0ACEC34-3841-4271-BAB7-E33094A9F99E}"/>
              </a:ext>
            </a:extLst>
          </p:cNvPr>
          <p:cNvCxnSpPr/>
          <p:nvPr/>
        </p:nvCxnSpPr>
        <p:spPr>
          <a:xfrm>
            <a:off x="4597006" y="289114"/>
            <a:ext cx="0" cy="6085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91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3B1EE1F-6738-485F-A620-2602F7683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7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C544FB-7860-4381-935B-43879C94F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86703" y="1257300"/>
            <a:ext cx="0" cy="56007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772AACC8-2F30-4182-A7C0-20DC498F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285" y="1628361"/>
            <a:ext cx="2089150" cy="421481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41C70F6-682C-43C2-B00F-E61AE9F38971}"/>
              </a:ext>
            </a:extLst>
          </p:cNvPr>
          <p:cNvSpPr txBox="1"/>
          <p:nvPr/>
        </p:nvSpPr>
        <p:spPr>
          <a:xfrm>
            <a:off x="9258030" y="6213268"/>
            <a:ext cx="2089150" cy="2746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CL" sz="1300" dirty="0">
                <a:solidFill>
                  <a:schemeClr val="bg1"/>
                </a:solidFill>
              </a:rPr>
              <a:t>Cultura Taino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A09823B-1F87-40BA-8C2B-A0625F06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58" y="1628361"/>
            <a:ext cx="3505240" cy="42548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 err="1">
                <a:latin typeface="+mj-lt"/>
                <a:ea typeface="+mj-ea"/>
                <a:cs typeface="+mj-cs"/>
              </a:rPr>
              <a:t>Manifestaciones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artísticas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de pueblos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originarios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latin typeface="+mj-lt"/>
                <a:ea typeface="+mj-ea"/>
                <a:cs typeface="+mj-cs"/>
              </a:rPr>
              <a:t>Haití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540311-77DF-463B-8AD2-E624EC230190}"/>
              </a:ext>
            </a:extLst>
          </p:cNvPr>
          <p:cNvSpPr/>
          <p:nvPr/>
        </p:nvSpPr>
        <p:spPr>
          <a:xfrm>
            <a:off x="7816364" y="1257300"/>
            <a:ext cx="140677" cy="5600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86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8765363-5697-4EED-B721-9E7899B5F064}"/>
              </a:ext>
            </a:extLst>
          </p:cNvPr>
          <p:cNvSpPr txBox="1">
            <a:spLocks/>
          </p:cNvSpPr>
          <p:nvPr/>
        </p:nvSpPr>
        <p:spPr>
          <a:xfrm>
            <a:off x="271658" y="1628361"/>
            <a:ext cx="3505240" cy="425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Manifestaciones</a:t>
            </a:r>
            <a:r>
              <a:rPr lang="en-US" sz="2400" dirty="0"/>
              <a:t> </a:t>
            </a:r>
            <a:r>
              <a:rPr lang="en-US" sz="2400" dirty="0" err="1"/>
              <a:t>artísticas</a:t>
            </a:r>
            <a:r>
              <a:rPr lang="en-US" sz="2400" dirty="0"/>
              <a:t> de pueblos </a:t>
            </a:r>
            <a:r>
              <a:rPr lang="en-US" sz="2400" dirty="0" err="1"/>
              <a:t>originarios</a:t>
            </a:r>
            <a:br>
              <a:rPr lang="en-US" sz="3700" dirty="0"/>
            </a:br>
            <a:r>
              <a:rPr lang="en-US" sz="3700" dirty="0"/>
              <a:t>Bolivia</a:t>
            </a:r>
          </a:p>
        </p:txBody>
      </p:sp>
      <p:pic>
        <p:nvPicPr>
          <p:cNvPr id="4" name="Imagen 3" descr="Un grupo de personas de pie sobre superficie terrosa&#10;&#10;Descripción generada automáticamente">
            <a:extLst>
              <a:ext uri="{FF2B5EF4-FFF2-40B4-BE49-F238E27FC236}">
                <a16:creationId xmlns:a16="http://schemas.microsoft.com/office/drawing/2014/main" id="{81E1541B-F0B5-46E0-9269-EA59CA61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366" y="695635"/>
            <a:ext cx="2791736" cy="18955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37908-B6B1-4407-A16E-D0864A8CEF94}"/>
              </a:ext>
            </a:extLst>
          </p:cNvPr>
          <p:cNvSpPr txBox="1"/>
          <p:nvPr/>
        </p:nvSpPr>
        <p:spPr>
          <a:xfrm>
            <a:off x="7803150" y="2636196"/>
            <a:ext cx="274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</a:t>
            </a:r>
            <a:r>
              <a:rPr lang="es-CL" dirty="0" err="1"/>
              <a:t>Aymara</a:t>
            </a:r>
            <a:endParaRPr lang="es-CL" dirty="0"/>
          </a:p>
        </p:txBody>
      </p:sp>
      <p:pic>
        <p:nvPicPr>
          <p:cNvPr id="9" name="Imagen 8" descr="Una persona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40B49460-7212-4232-9E7F-61B60187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01" y="695636"/>
            <a:ext cx="2999349" cy="1895589"/>
          </a:xfrm>
          <a:prstGeom prst="rect">
            <a:avLst/>
          </a:prstGeom>
        </p:spPr>
      </p:pic>
      <p:pic>
        <p:nvPicPr>
          <p:cNvPr id="11" name="Imagen 10" descr="Imagen que contiene exterior, edificio, ladrillo, viejo&#10;&#10;Descripción generada automáticamente">
            <a:extLst>
              <a:ext uri="{FF2B5EF4-FFF2-40B4-BE49-F238E27FC236}">
                <a16:creationId xmlns:a16="http://schemas.microsoft.com/office/drawing/2014/main" id="{4287929D-CE5C-42EC-8661-D055193D8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68" y="3142393"/>
            <a:ext cx="3906693" cy="26096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4FD04D9-8D5E-4F98-83A7-A361CA5A5B7D}"/>
              </a:ext>
            </a:extLst>
          </p:cNvPr>
          <p:cNvSpPr txBox="1"/>
          <p:nvPr/>
        </p:nvSpPr>
        <p:spPr>
          <a:xfrm>
            <a:off x="5645559" y="5752064"/>
            <a:ext cx="274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Tiahuanaco</a:t>
            </a:r>
          </a:p>
        </p:txBody>
      </p:sp>
      <p:pic>
        <p:nvPicPr>
          <p:cNvPr id="2050" name="Picture 2" descr="Imagen que contiene interior, tabla, pequeño, oscuro&#10;&#10;Descripción generada automáticamente">
            <a:extLst>
              <a:ext uri="{FF2B5EF4-FFF2-40B4-BE49-F238E27FC236}">
                <a16:creationId xmlns:a16="http://schemas.microsoft.com/office/drawing/2014/main" id="{5EB92AA7-E456-4DE2-9D80-3510F7127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16" y="3142393"/>
            <a:ext cx="1956650" cy="2609671"/>
          </a:xfrm>
          <a:prstGeom prst="rect">
            <a:avLst/>
          </a:prstGeom>
          <a:noFill/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C43984B-27D4-4937-B433-0027BFD869DC}"/>
              </a:ext>
            </a:extLst>
          </p:cNvPr>
          <p:cNvSpPr txBox="1"/>
          <p:nvPr/>
        </p:nvSpPr>
        <p:spPr>
          <a:xfrm>
            <a:off x="8887895" y="5752064"/>
            <a:ext cx="198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Cultura Inca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B417C86-82EA-48B2-862A-5718EDD50DB7}"/>
              </a:ext>
            </a:extLst>
          </p:cNvPr>
          <p:cNvCxnSpPr/>
          <p:nvPr/>
        </p:nvCxnSpPr>
        <p:spPr>
          <a:xfrm>
            <a:off x="3776898" y="695635"/>
            <a:ext cx="105989" cy="5187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4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CEB4B-0C21-4318-B368-104D289C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Imágenes en: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1F9F5-CE23-4214-8D20-8ECE7F68B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https://i.pinimg.com/</a:t>
            </a:r>
          </a:p>
          <a:p>
            <a:r>
              <a:rPr lang="es-CL" dirty="0"/>
              <a:t>https://www.arteinformado.com/</a:t>
            </a:r>
          </a:p>
          <a:p>
            <a:r>
              <a:rPr lang="es-CL" dirty="0"/>
              <a:t>https://argentinaxplora.com/</a:t>
            </a:r>
          </a:p>
          <a:p>
            <a:r>
              <a:rPr lang="es-CL" dirty="0"/>
              <a:t>https://museo.precolombino.cl/</a:t>
            </a:r>
          </a:p>
          <a:p>
            <a:r>
              <a:rPr lang="es-CL" dirty="0"/>
              <a:t>https://es.wikipedia.org/</a:t>
            </a:r>
          </a:p>
          <a:p>
            <a:r>
              <a:rPr lang="es-CL" dirty="0"/>
              <a:t>https://commons.wikimedia.org/</a:t>
            </a:r>
          </a:p>
        </p:txBody>
      </p:sp>
    </p:spTree>
    <p:extLst>
      <p:ext uri="{BB962C8B-B14F-4D97-AF65-F5344CB8AC3E}">
        <p14:creationId xmlns:p14="http://schemas.microsoft.com/office/powerpoint/2010/main" val="192878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0E8D05-8BD1-4A36-96C0-885A2027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6000" b="1" dirty="0">
                <a:ln/>
                <a:solidFill>
                  <a:schemeClr val="accent4"/>
                </a:solidFill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C9BF25-3B5F-4AAE-80B5-7E4A8ED8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343986"/>
            <a:ext cx="8879177" cy="3887171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CL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1)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visuales basados en las percepciones, sentimientos e ideas generadas a partir de la observación de manifestaciones estéticas referidas a diversidad cultural, género e íconos sociales, patrimoniales y contemporáneas.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s-CL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4)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Interpretar manifestaciones visuales patrimoniales y contemporáneas, atendiendo a criterios como características del medio de expresión, materialidad y lenguaje visual.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16181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E170FB-3741-491F-9DE1-7FD4409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s-CL" sz="5400" dirty="0"/>
              <a:t>¿Qué es la diversidad cultural?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5CC89D-EC46-412A-8879-BCAA6176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200" b="0" i="0" dirty="0">
                <a:effectLst/>
                <a:latin typeface="Arial" panose="020B0604020202020204" pitchFamily="34" charset="0"/>
              </a:rPr>
              <a:t>“La humanidad ha habitado todos los rincones del mundo, durante siglos. Al trabajar y vivir juntos, los grupos de personas desarrollaron las distintas culturas que hoy en día forman un mosaico rico y variado. La diversidad cultural resultante amplía las alternativas; alimenta diversas capacidades, valores humanos y cosmovisiones; y permite que la sabiduría del pasado nos prepare para el futuro.”</a:t>
            </a:r>
          </a:p>
          <a:p>
            <a:pPr marL="0" indent="0">
              <a:buNone/>
            </a:pPr>
            <a:r>
              <a:rPr lang="es-ES" sz="2200" dirty="0">
                <a:latin typeface="Arial" panose="020B0604020202020204" pitchFamily="34" charset="0"/>
              </a:rPr>
              <a:t>(UNESCO)</a:t>
            </a:r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259536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1A8B07-6721-45F0-9304-DDAA99148CAC}"/>
              </a:ext>
            </a:extLst>
          </p:cNvPr>
          <p:cNvSpPr txBox="1"/>
          <p:nvPr/>
        </p:nvSpPr>
        <p:spPr>
          <a:xfrm>
            <a:off x="1285240" y="596496"/>
            <a:ext cx="8074815" cy="1618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Somos</a:t>
            </a:r>
            <a:r>
              <a:rPr lang="en-US" sz="72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diversos</a:t>
            </a:r>
            <a:r>
              <a:rPr lang="en-US" sz="72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1AD5DE-FF1A-46B3-8EB2-3DEDB11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271253"/>
            <a:ext cx="8074815" cy="34986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CL" sz="2000" b="0" i="0" dirty="0">
                <a:effectLst/>
              </a:rPr>
              <a:t>Durante los siglos XVI y XVIII, llegaron Chile principalmente inmigrantes españoles, fundamentalmente  extremeños, castellanos y </a:t>
            </a:r>
            <a:r>
              <a:rPr lang="es-CL" sz="2000" dirty="0"/>
              <a:t>vascos, </a:t>
            </a:r>
            <a:r>
              <a:rPr lang="es-CL" sz="2000" b="0" i="0" dirty="0">
                <a:effectLst/>
              </a:rPr>
              <a:t>cantidades pequeñas de esclavos de origen </a:t>
            </a:r>
            <a:r>
              <a:rPr lang="es-CL" sz="2000" b="0" i="0" strike="noStrike" dirty="0">
                <a:effectLst/>
              </a:rPr>
              <a:t>africano </a:t>
            </a:r>
            <a:r>
              <a:rPr lang="es-CL" sz="2000" b="0" i="0" dirty="0">
                <a:effectLst/>
              </a:rPr>
              <a:t>y algunas familias británicas y francesas. </a:t>
            </a:r>
          </a:p>
          <a:p>
            <a:r>
              <a:rPr lang="es-CL" sz="2000" b="0" i="0" dirty="0">
                <a:effectLst/>
              </a:rPr>
              <a:t>La independencia traería soldados europeos y comerciantes  que se establecerían en Chile especialmente franceses, ingleses, irlandeses e italianos.</a:t>
            </a:r>
          </a:p>
          <a:p>
            <a:r>
              <a:rPr lang="es-CL" sz="2000" b="0" i="0" dirty="0">
                <a:effectLst/>
              </a:rPr>
              <a:t>Durante el siglo XIX, se produjeron importantes inmigraciones colonizadoras de origen europeo patrocinadas por el gobierno local, entre ellos  alemanes, br</a:t>
            </a:r>
            <a:r>
              <a:rPr lang="es-CL" sz="2000" b="0" i="0" dirty="0">
                <a:effectLst/>
                <a:hlinkClick r:id="rId2" tooltip="Alema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s-CL" sz="2000" b="0" i="0" dirty="0">
                <a:effectLst/>
              </a:rPr>
              <a:t>tánicos, croatas , franceses, holandeses y suizos. </a:t>
            </a:r>
          </a:p>
          <a:p>
            <a:r>
              <a:rPr lang="es-CL" sz="2000" b="0" i="0" dirty="0">
                <a:effectLst/>
              </a:rPr>
              <a:t>A principios del siglo XX será importante el número de inmigrantes palestinos, que formaron la colonia más grande fuera del Oriente Medio y de españoles que huían de la Guerra Civil española.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010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1B7F155-4852-455F-8383-3004337C9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78" y="1668359"/>
            <a:ext cx="7746709" cy="41183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1A8B07-6721-45F0-9304-DDAA99148CAC}"/>
              </a:ext>
            </a:extLst>
          </p:cNvPr>
          <p:cNvSpPr txBox="1"/>
          <p:nvPr/>
        </p:nvSpPr>
        <p:spPr>
          <a:xfrm>
            <a:off x="1078278" y="841829"/>
            <a:ext cx="774670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3200" dirty="0">
                <a:ln/>
                <a:solidFill>
                  <a:schemeClr val="accent4"/>
                </a:solidFill>
              </a:rPr>
              <a:t>En la actualidad los inmigrantes vienen de </a:t>
            </a:r>
          </a:p>
        </p:txBody>
      </p:sp>
    </p:spTree>
    <p:extLst>
      <p:ext uri="{BB962C8B-B14F-4D97-AF65-F5344CB8AC3E}">
        <p14:creationId xmlns:p14="http://schemas.microsoft.com/office/powerpoint/2010/main" val="121254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55298-DD79-433C-AC22-5C850A9E6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092" y="3507246"/>
            <a:ext cx="12191998" cy="684666"/>
          </a:xfrm>
        </p:spPr>
        <p:txBody>
          <a:bodyPr>
            <a:normAutofit fontScale="90000"/>
          </a:bodyPr>
          <a:lstStyle/>
          <a:p>
            <a:br>
              <a:rPr lang="es-CL" dirty="0"/>
            </a:br>
            <a:endParaRPr lang="es-CL" dirty="0"/>
          </a:p>
        </p:txBody>
      </p:sp>
      <p:pic>
        <p:nvPicPr>
          <p:cNvPr id="10" name="Imagen 9" descr="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951D84F-CEDB-4F1E-9E9A-8B8DE8CB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875" y="3349718"/>
            <a:ext cx="1794641" cy="2452678"/>
          </a:xfrm>
          <a:prstGeom prst="rect">
            <a:avLst/>
          </a:prstGeom>
        </p:spPr>
      </p:pic>
      <p:pic>
        <p:nvPicPr>
          <p:cNvPr id="12" name="Imagen 11" descr="Imagen que contiene interior, tabla, foto, pequeño&#10;&#10;Descripción generada automáticamente">
            <a:extLst>
              <a:ext uri="{FF2B5EF4-FFF2-40B4-BE49-F238E27FC236}">
                <a16:creationId xmlns:a16="http://schemas.microsoft.com/office/drawing/2014/main" id="{93FA0196-229B-430E-8FAE-79808DEDE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454" y="430983"/>
            <a:ext cx="1770709" cy="2387602"/>
          </a:xfrm>
          <a:prstGeom prst="rect">
            <a:avLst/>
          </a:prstGeom>
        </p:spPr>
      </p:pic>
      <p:pic>
        <p:nvPicPr>
          <p:cNvPr id="14" name="Imagen 13" descr="Imagen que contiene tabla, foto, cuarto, joven&#10;&#10;Descripción generada automáticamente">
            <a:extLst>
              <a:ext uri="{FF2B5EF4-FFF2-40B4-BE49-F238E27FC236}">
                <a16:creationId xmlns:a16="http://schemas.microsoft.com/office/drawing/2014/main" id="{F43BB0C6-262B-4482-BC18-249E146A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4963" y="3347428"/>
            <a:ext cx="1719558" cy="23499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3850EB9-FBD7-4DD2-B04E-D85D207A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220" y="267310"/>
            <a:ext cx="1715303" cy="1896748"/>
          </a:xfrm>
          <a:prstGeom prst="rect">
            <a:avLst/>
          </a:prstGeom>
        </p:spPr>
      </p:pic>
      <p:pic>
        <p:nvPicPr>
          <p:cNvPr id="18" name="Imagen 17" descr="Imagen que contiene edificio, pájaro, parado, grande&#10;&#10;Descripción generada automáticamente">
            <a:extLst>
              <a:ext uri="{FF2B5EF4-FFF2-40B4-BE49-F238E27FC236}">
                <a16:creationId xmlns:a16="http://schemas.microsoft.com/office/drawing/2014/main" id="{D6D48AB8-CCD1-4737-A727-91317A855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35" y="3349718"/>
            <a:ext cx="1745535" cy="2764491"/>
          </a:xfrm>
          <a:prstGeom prst="rect">
            <a:avLst/>
          </a:prstGeom>
        </p:spPr>
      </p:pic>
      <p:pic>
        <p:nvPicPr>
          <p:cNvPr id="20" name="Imagen 19" descr="Una caja con donas&#10;&#10;Descripción generada automáticamente con confianza media">
            <a:extLst>
              <a:ext uri="{FF2B5EF4-FFF2-40B4-BE49-F238E27FC236}">
                <a16:creationId xmlns:a16="http://schemas.microsoft.com/office/drawing/2014/main" id="{260C1A2A-7F55-4B78-86D8-6BF0B604A4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0"/>
          <a:stretch/>
        </p:blipFill>
        <p:spPr>
          <a:xfrm>
            <a:off x="5249916" y="244316"/>
            <a:ext cx="1752854" cy="2574269"/>
          </a:xfrm>
          <a:prstGeom prst="rect">
            <a:avLst/>
          </a:prstGeom>
        </p:spPr>
      </p:pic>
      <p:pic>
        <p:nvPicPr>
          <p:cNvPr id="22" name="Imagen 21" descr="Una torre de luz&#10;&#10;Descripción generada automáticamente con confianza media">
            <a:extLst>
              <a:ext uri="{FF2B5EF4-FFF2-40B4-BE49-F238E27FC236}">
                <a16:creationId xmlns:a16="http://schemas.microsoft.com/office/drawing/2014/main" id="{2EB92E20-AD9D-43FD-A4FF-66C605612B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770" y="3350753"/>
            <a:ext cx="1789139" cy="2029202"/>
          </a:xfrm>
          <a:prstGeom prst="rect">
            <a:avLst/>
          </a:prstGeom>
        </p:spPr>
      </p:pic>
      <p:pic>
        <p:nvPicPr>
          <p:cNvPr id="24" name="Imagen 23" descr="Imagen que contiene tabla, espejo&#10;&#10;Descripción generada automáticamente">
            <a:extLst>
              <a:ext uri="{FF2B5EF4-FFF2-40B4-BE49-F238E27FC236}">
                <a16:creationId xmlns:a16="http://schemas.microsoft.com/office/drawing/2014/main" id="{7EC79360-3F4B-4CC3-874E-F19D246B64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63" y="270506"/>
            <a:ext cx="1786352" cy="1896748"/>
          </a:xfrm>
          <a:prstGeom prst="rect">
            <a:avLst/>
          </a:prstGeom>
        </p:spPr>
      </p:pic>
      <p:pic>
        <p:nvPicPr>
          <p:cNvPr id="30" name="Imagen 29" descr="Imagen que contiene pasto, exterior, edificio, campo&#10;&#10;Descripción generada automáticamente">
            <a:extLst>
              <a:ext uri="{FF2B5EF4-FFF2-40B4-BE49-F238E27FC236}">
                <a16:creationId xmlns:a16="http://schemas.microsoft.com/office/drawing/2014/main" id="{9860113B-CB77-45F3-9444-D4E998C7B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" y="3356468"/>
            <a:ext cx="1853570" cy="2391105"/>
          </a:xfrm>
          <a:prstGeom prst="rect">
            <a:avLst/>
          </a:prstGeom>
        </p:spPr>
      </p:pic>
      <p:pic>
        <p:nvPicPr>
          <p:cNvPr id="32" name="Imagen 31" descr="Imagen que contiene exterior, parque, pasto, hombre&#10;&#10;Descripción generada automáticamente">
            <a:extLst>
              <a:ext uri="{FF2B5EF4-FFF2-40B4-BE49-F238E27FC236}">
                <a16:creationId xmlns:a16="http://schemas.microsoft.com/office/drawing/2014/main" id="{47656BAA-F28A-4F60-9CA6-57E1B6492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45" y="-17379"/>
            <a:ext cx="1792846" cy="2835964"/>
          </a:xfrm>
          <a:prstGeom prst="rect">
            <a:avLst/>
          </a:prstGeom>
        </p:spPr>
      </p:pic>
      <p:pic>
        <p:nvPicPr>
          <p:cNvPr id="7" name="Imagen 6" descr="Imagen que contiene elefante, relleno, oso de peluche, pequeño&#10;&#10;Descripción generada automáticamente">
            <a:extLst>
              <a:ext uri="{FF2B5EF4-FFF2-40B4-BE49-F238E27FC236}">
                <a16:creationId xmlns:a16="http://schemas.microsoft.com/office/drawing/2014/main" id="{ECF9FED1-DF0D-45D4-8174-070D6B8784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274" y="3347749"/>
            <a:ext cx="1768349" cy="2378657"/>
          </a:xfrm>
          <a:prstGeom prst="rect">
            <a:avLst/>
          </a:prstGeom>
        </p:spPr>
      </p:pic>
      <p:pic>
        <p:nvPicPr>
          <p:cNvPr id="5" name="Imagen 4" descr="Imagen que contiene contenedor, cesta, interior, café&#10;&#10;Descripción generada automáticamente">
            <a:extLst>
              <a:ext uri="{FF2B5EF4-FFF2-40B4-BE49-F238E27FC236}">
                <a16:creationId xmlns:a16="http://schemas.microsoft.com/office/drawing/2014/main" id="{9A3DA25F-8E1C-4E1F-BD55-965AED18223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801" y="621703"/>
            <a:ext cx="1768349" cy="2187486"/>
          </a:xfrm>
          <a:prstGeom prst="rect">
            <a:avLst/>
          </a:prstGeom>
        </p:spPr>
      </p:pic>
      <p:pic>
        <p:nvPicPr>
          <p:cNvPr id="8" name="Imagen 7" descr="Imagen que contiene interior, tabla, café, hecho de madera&#10;&#10;Descripción generada automáticamente">
            <a:extLst>
              <a:ext uri="{FF2B5EF4-FFF2-40B4-BE49-F238E27FC236}">
                <a16:creationId xmlns:a16="http://schemas.microsoft.com/office/drawing/2014/main" id="{902AF4FA-C3E9-4052-BC9F-85E7F95001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60" y="3320990"/>
            <a:ext cx="1643179" cy="2253503"/>
          </a:xfrm>
          <a:prstGeom prst="rect">
            <a:avLst/>
          </a:prstGeom>
        </p:spPr>
      </p:pic>
      <p:pic>
        <p:nvPicPr>
          <p:cNvPr id="11" name="Imagen 10" descr="Imagen que contiene persona, interior, a rayas, tabla&#10;&#10;Descripción generada automáticamente">
            <a:extLst>
              <a:ext uri="{FF2B5EF4-FFF2-40B4-BE49-F238E27FC236}">
                <a16:creationId xmlns:a16="http://schemas.microsoft.com/office/drawing/2014/main" id="{534E7F6E-4916-43C1-997D-EED78319E5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150" y="430983"/>
            <a:ext cx="1631282" cy="2184186"/>
          </a:xfrm>
          <a:prstGeom prst="rect">
            <a:avLst/>
          </a:prstGeom>
        </p:spPr>
      </p:pic>
      <p:graphicFrame>
        <p:nvGraphicFramePr>
          <p:cNvPr id="13" name="Tabla 14">
            <a:extLst>
              <a:ext uri="{FF2B5EF4-FFF2-40B4-BE49-F238E27FC236}">
                <a16:creationId xmlns:a16="http://schemas.microsoft.com/office/drawing/2014/main" id="{D1C6B2C6-8F12-4236-BCC2-98CBE2CBD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35503"/>
              </p:ext>
            </p:extLst>
          </p:nvPr>
        </p:nvGraphicFramePr>
        <p:xfrm>
          <a:off x="-16092" y="2809706"/>
          <a:ext cx="12178530" cy="541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9790">
                  <a:extLst>
                    <a:ext uri="{9D8B030D-6E8A-4147-A177-3AD203B41FA5}">
                      <a16:colId xmlns:a16="http://schemas.microsoft.com/office/drawing/2014/main" val="3465923125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2116486937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1211385198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1402550885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1818214445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1057626794"/>
                    </a:ext>
                  </a:extLst>
                </a:gridCol>
                <a:gridCol w="1739790">
                  <a:extLst>
                    <a:ext uri="{9D8B030D-6E8A-4147-A177-3AD203B41FA5}">
                      <a16:colId xmlns:a16="http://schemas.microsoft.com/office/drawing/2014/main" val="2037727069"/>
                    </a:ext>
                  </a:extLst>
                </a:gridCol>
              </a:tblGrid>
              <a:tr h="541047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Colombia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Haití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Venezuela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Perú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Bolivia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2528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86D20141-2B4E-4E4E-A78A-B0F7216E0264}"/>
              </a:ext>
            </a:extLst>
          </p:cNvPr>
          <p:cNvSpPr txBox="1"/>
          <p:nvPr/>
        </p:nvSpPr>
        <p:spPr>
          <a:xfrm>
            <a:off x="3730171" y="62992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sz="3200" b="1" dirty="0">
                <a:ln/>
                <a:solidFill>
                  <a:schemeClr val="accent4"/>
                </a:solidFill>
              </a:rPr>
              <a:t>Artes Visuales y diversidad</a:t>
            </a:r>
          </a:p>
        </p:txBody>
      </p:sp>
    </p:spTree>
    <p:extLst>
      <p:ext uri="{BB962C8B-B14F-4D97-AF65-F5344CB8AC3E}">
        <p14:creationId xmlns:p14="http://schemas.microsoft.com/office/powerpoint/2010/main" val="326361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E00F6-1054-439A-8239-9B838EC5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Manifestaciones</a:t>
            </a:r>
            <a:r>
              <a:rPr lang="en-US" sz="2600" dirty="0"/>
              <a:t> </a:t>
            </a:r>
            <a:r>
              <a:rPr lang="en-US" sz="2600" dirty="0" err="1"/>
              <a:t>artísticas</a:t>
            </a:r>
            <a:r>
              <a:rPr lang="en-US" sz="2600" dirty="0"/>
              <a:t> de pueblos </a:t>
            </a:r>
            <a:r>
              <a:rPr lang="en-US" sz="2600" dirty="0" err="1"/>
              <a:t>originarios</a:t>
            </a:r>
            <a:br>
              <a:rPr lang="en-US" sz="2600" dirty="0"/>
            </a:br>
            <a:r>
              <a:rPr lang="en-US" sz="3600" dirty="0"/>
              <a:t>Chile </a:t>
            </a:r>
            <a:endParaRPr lang="en-US" sz="2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 descr="Foto en blanco y negro de una persona en un campo&#10;&#10;Descripción generada automáticamente con confianza media">
            <a:extLst>
              <a:ext uri="{FF2B5EF4-FFF2-40B4-BE49-F238E27FC236}">
                <a16:creationId xmlns:a16="http://schemas.microsoft.com/office/drawing/2014/main" id="{9191A6EB-FF10-4646-BBA9-FA17BD77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227" y="267660"/>
            <a:ext cx="1621505" cy="2523744"/>
          </a:xfrm>
          <a:prstGeom prst="rect">
            <a:avLst/>
          </a:prstGeom>
        </p:spPr>
      </p:pic>
      <p:pic>
        <p:nvPicPr>
          <p:cNvPr id="11" name="Imagen 10" descr="Imagen que contiene pasto, torre, oscuro, grande&#10;&#10;Descripción generada automáticamente">
            <a:extLst>
              <a:ext uri="{FF2B5EF4-FFF2-40B4-BE49-F238E27FC236}">
                <a16:creationId xmlns:a16="http://schemas.microsoft.com/office/drawing/2014/main" id="{49A8AAC2-B03E-42D9-9067-25C63BAE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180" y="267660"/>
            <a:ext cx="1657508" cy="2523744"/>
          </a:xfrm>
          <a:prstGeom prst="rect">
            <a:avLst/>
          </a:prstGeom>
        </p:spPr>
      </p:pic>
      <p:pic>
        <p:nvPicPr>
          <p:cNvPr id="7" name="Imagen 6" descr="Imagen que contiene colorido, oscuro, naranja, pintado&#10;&#10;Descripción generada automáticamente">
            <a:extLst>
              <a:ext uri="{FF2B5EF4-FFF2-40B4-BE49-F238E27FC236}">
                <a16:creationId xmlns:a16="http://schemas.microsoft.com/office/drawing/2014/main" id="{9856A895-3171-40AA-872D-9FE71FA48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754" y="3137634"/>
            <a:ext cx="2523744" cy="2523744"/>
          </a:xfrm>
          <a:prstGeom prst="rect">
            <a:avLst/>
          </a:prstGeom>
        </p:spPr>
      </p:pic>
      <p:pic>
        <p:nvPicPr>
          <p:cNvPr id="5" name="Marcador de contenido 4" descr="Imagen que contiene oscuro, viendo, edificio, reloj&#10;&#10;Descripción generada automáticamente">
            <a:extLst>
              <a:ext uri="{FF2B5EF4-FFF2-40B4-BE49-F238E27FC236}">
                <a16:creationId xmlns:a16="http://schemas.microsoft.com/office/drawing/2014/main" id="{108E0DB4-538B-4612-B3FA-FEB624D33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2773" r="28313"/>
          <a:stretch/>
        </p:blipFill>
        <p:spPr>
          <a:xfrm>
            <a:off x="8138262" y="3161970"/>
            <a:ext cx="1636817" cy="25237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16B549F-E656-470A-AAC7-04D3C9566ED9}"/>
              </a:ext>
            </a:extLst>
          </p:cNvPr>
          <p:cNvSpPr txBox="1"/>
          <p:nvPr/>
        </p:nvSpPr>
        <p:spPr>
          <a:xfrm>
            <a:off x="6344044" y="1266191"/>
            <a:ext cx="22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Onas</a:t>
            </a:r>
            <a:r>
              <a:rPr lang="es-CL" dirty="0"/>
              <a:t> o Selknam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13F322C-B7E4-4ECF-B10F-5CF9BE74B334}"/>
              </a:ext>
            </a:extLst>
          </p:cNvPr>
          <p:cNvSpPr txBox="1"/>
          <p:nvPr/>
        </p:nvSpPr>
        <p:spPr>
          <a:xfrm>
            <a:off x="9908390" y="1266191"/>
            <a:ext cx="22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Mapuche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2C11F70-5660-4464-AE82-47EF5D365AEE}"/>
              </a:ext>
            </a:extLst>
          </p:cNvPr>
          <p:cNvSpPr txBox="1"/>
          <p:nvPr/>
        </p:nvSpPr>
        <p:spPr>
          <a:xfrm>
            <a:off x="8093637" y="5771465"/>
            <a:ext cx="22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Rapa Nui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19501F0-24F2-4096-A15A-510BA6E4145F}"/>
              </a:ext>
            </a:extLst>
          </p:cNvPr>
          <p:cNvSpPr txBox="1"/>
          <p:nvPr/>
        </p:nvSpPr>
        <p:spPr>
          <a:xfrm>
            <a:off x="4979091" y="5773070"/>
            <a:ext cx="22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Tiahuanaco</a:t>
            </a:r>
          </a:p>
        </p:txBody>
      </p:sp>
    </p:spTree>
    <p:extLst>
      <p:ext uri="{BB962C8B-B14F-4D97-AF65-F5344CB8AC3E}">
        <p14:creationId xmlns:p14="http://schemas.microsoft.com/office/powerpoint/2010/main" val="27285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arcador de contenido 5" descr="Imagen que contiene tabla, joyas, pastel, iluminado&#10;&#10;Descripción generada automáticamente">
            <a:extLst>
              <a:ext uri="{FF2B5EF4-FFF2-40B4-BE49-F238E27FC236}">
                <a16:creationId xmlns:a16="http://schemas.microsoft.com/office/drawing/2014/main" id="{1C7DFAA4-D821-4370-98BC-B3FBC821E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7404" y="1811785"/>
            <a:ext cx="3185089" cy="2125051"/>
          </a:xfr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A09823B-1F87-40BA-8C2B-A0625F06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507" y="522029"/>
            <a:ext cx="3765908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Manifestaciones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artísticas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pueblos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originarios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Colombia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DC5D62-EE90-4A9A-B5C5-A5CB35142818}"/>
              </a:ext>
            </a:extLst>
          </p:cNvPr>
          <p:cNvSpPr txBox="1"/>
          <p:nvPr/>
        </p:nvSpPr>
        <p:spPr>
          <a:xfrm>
            <a:off x="8630095" y="4073903"/>
            <a:ext cx="31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Muisca</a:t>
            </a:r>
          </a:p>
        </p:txBody>
      </p:sp>
      <p:pic>
        <p:nvPicPr>
          <p:cNvPr id="13" name="Imagen 12" descr="Imagen que contiene café, sostener, parado, tabla&#10;&#10;Descripción generada automáticamente">
            <a:extLst>
              <a:ext uri="{FF2B5EF4-FFF2-40B4-BE49-F238E27FC236}">
                <a16:creationId xmlns:a16="http://schemas.microsoft.com/office/drawing/2014/main" id="{BBE34CB8-D6CE-418B-8F3C-55D251E84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92" y="889157"/>
            <a:ext cx="1612159" cy="3369412"/>
          </a:xfrm>
          <a:prstGeom prst="rect">
            <a:avLst/>
          </a:prstGeom>
        </p:spPr>
      </p:pic>
      <p:pic>
        <p:nvPicPr>
          <p:cNvPr id="17" name="Imagen 16" descr="Imagen que contiene tarro, vaso, pequeño, parado&#10;&#10;Descripción generada automáticamente">
            <a:extLst>
              <a:ext uri="{FF2B5EF4-FFF2-40B4-BE49-F238E27FC236}">
                <a16:creationId xmlns:a16="http://schemas.microsoft.com/office/drawing/2014/main" id="{55F5630D-D6B1-4BC9-9B31-DB4C29C2C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917" y="2439697"/>
            <a:ext cx="1368893" cy="314649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64314CB-2A5C-4C73-85FB-6AD2072B6062}"/>
              </a:ext>
            </a:extLst>
          </p:cNvPr>
          <p:cNvSpPr txBox="1"/>
          <p:nvPr/>
        </p:nvSpPr>
        <p:spPr>
          <a:xfrm>
            <a:off x="4790689" y="5712096"/>
            <a:ext cx="158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Manta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1C70F6-682C-43C2-B00F-E61AE9F38971}"/>
              </a:ext>
            </a:extLst>
          </p:cNvPr>
          <p:cNvSpPr txBox="1"/>
          <p:nvPr/>
        </p:nvSpPr>
        <p:spPr>
          <a:xfrm>
            <a:off x="6322186" y="4293657"/>
            <a:ext cx="198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</a:t>
            </a:r>
            <a:r>
              <a:rPr lang="es-CL" dirty="0" err="1"/>
              <a:t>Guancala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287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CA09823B-1F87-40BA-8C2B-A0625F06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97" y="707766"/>
            <a:ext cx="3765908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Manifestaciones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artísticas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pueblos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originarios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dirty="0"/>
              <a:t>P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erú </a:t>
            </a:r>
          </a:p>
        </p:txBody>
      </p:sp>
      <p:pic>
        <p:nvPicPr>
          <p:cNvPr id="8" name="Marcador de contenido 7" descr="Imagen que contiene interior, lentes, tabla, vino&#10;&#10;Descripción generada automáticamente">
            <a:extLst>
              <a:ext uri="{FF2B5EF4-FFF2-40B4-BE49-F238E27FC236}">
                <a16:creationId xmlns:a16="http://schemas.microsoft.com/office/drawing/2014/main" id="{D1D507CD-A5E0-4B63-99E5-FE7BDCD3F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0517" y="413824"/>
            <a:ext cx="2715834" cy="181144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70F99C-34E4-4622-8216-A4FC87EC9EF3}"/>
              </a:ext>
            </a:extLst>
          </p:cNvPr>
          <p:cNvSpPr txBox="1"/>
          <p:nvPr/>
        </p:nvSpPr>
        <p:spPr>
          <a:xfrm>
            <a:off x="8017126" y="2206704"/>
            <a:ext cx="27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Lambayeque</a:t>
            </a:r>
          </a:p>
        </p:txBody>
      </p:sp>
      <p:pic>
        <p:nvPicPr>
          <p:cNvPr id="3" name="Imagen 2" descr="Imagen que contiene foto, sostener, naranja, vistiendo&#10;&#10;Descripción generada automáticamente">
            <a:extLst>
              <a:ext uri="{FF2B5EF4-FFF2-40B4-BE49-F238E27FC236}">
                <a16:creationId xmlns:a16="http://schemas.microsoft.com/office/drawing/2014/main" id="{E556DEAB-991C-43F4-B3A7-CEBED7BCF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749" y="413824"/>
            <a:ext cx="2883877" cy="3486150"/>
          </a:xfrm>
          <a:prstGeom prst="rect">
            <a:avLst/>
          </a:prstGeom>
        </p:spPr>
      </p:pic>
      <p:pic>
        <p:nvPicPr>
          <p:cNvPr id="5" name="Imagen 4" descr="Vista de una montaña&#10;&#10;Descripción generada automáticamente">
            <a:extLst>
              <a:ext uri="{FF2B5EF4-FFF2-40B4-BE49-F238E27FC236}">
                <a16:creationId xmlns:a16="http://schemas.microsoft.com/office/drawing/2014/main" id="{2918129B-7122-47DE-A8AD-A55AE317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517" y="2576036"/>
            <a:ext cx="2715834" cy="27274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ED051A8-50BE-4EF7-8FD8-66728FFDCA68}"/>
              </a:ext>
            </a:extLst>
          </p:cNvPr>
          <p:cNvSpPr txBox="1"/>
          <p:nvPr/>
        </p:nvSpPr>
        <p:spPr>
          <a:xfrm>
            <a:off x="7890517" y="5271791"/>
            <a:ext cx="27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Cultura Inca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E0F1E0-E44F-49E0-A0F7-098ED57D44E0}"/>
              </a:ext>
            </a:extLst>
          </p:cNvPr>
          <p:cNvSpPr txBox="1"/>
          <p:nvPr/>
        </p:nvSpPr>
        <p:spPr>
          <a:xfrm>
            <a:off x="5013738" y="4039339"/>
            <a:ext cx="27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Cultura </a:t>
            </a:r>
            <a:r>
              <a:rPr lang="es-CL" dirty="0" err="1"/>
              <a:t>Guanacala</a:t>
            </a:r>
            <a:endParaRPr lang="es-CL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FD9C160-8F8E-4861-A30D-515800A5BF41}"/>
              </a:ext>
            </a:extLst>
          </p:cNvPr>
          <p:cNvCxnSpPr/>
          <p:nvPr/>
        </p:nvCxnSpPr>
        <p:spPr>
          <a:xfrm>
            <a:off x="4511810" y="413824"/>
            <a:ext cx="30688" cy="5649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6E6D2C-EB23-4415-8920-9CD056A54C9E}"/>
              </a:ext>
            </a:extLst>
          </p:cNvPr>
          <p:cNvSpPr/>
          <p:nvPr/>
        </p:nvSpPr>
        <p:spPr>
          <a:xfrm>
            <a:off x="11264348" y="413824"/>
            <a:ext cx="234355" cy="59207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11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434</Words>
  <Application>Microsoft Office PowerPoint</Application>
  <PresentationFormat>Panorámica</PresentationFormat>
  <Paragraphs>57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Verdana</vt:lpstr>
      <vt:lpstr>Tema de Office</vt:lpstr>
      <vt:lpstr> </vt:lpstr>
      <vt:lpstr>objetivos</vt:lpstr>
      <vt:lpstr>¿Qué es la diversidad cultural?</vt:lpstr>
      <vt:lpstr>Presentación de PowerPoint</vt:lpstr>
      <vt:lpstr>Presentación de PowerPoint</vt:lpstr>
      <vt:lpstr> </vt:lpstr>
      <vt:lpstr>Manifestaciones artísticas de pueblos originarios Chile </vt:lpstr>
      <vt:lpstr>Manifestaciones artísticas de pueblos originarios Colombia</vt:lpstr>
      <vt:lpstr>Manifestaciones artísticas de pueblos originarios Perú </vt:lpstr>
      <vt:lpstr>Manifestaciones artísticas de pueblos originarios Argentina</vt:lpstr>
      <vt:lpstr>Manifestaciones artísticas de pueblos originarios Venezuela</vt:lpstr>
      <vt:lpstr>Manifestaciones artísticas de pueblos originarios Haití</vt:lpstr>
      <vt:lpstr>Presentación de PowerPoint</vt:lpstr>
      <vt:lpstr>Imágenes en: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Carmen Julia Undurraga Ossa</dc:creator>
  <cp:lastModifiedBy>Carmen Julia Undurraga Ossa</cp:lastModifiedBy>
  <cp:revision>6</cp:revision>
  <dcterms:created xsi:type="dcterms:W3CDTF">2021-10-01T13:38:27Z</dcterms:created>
  <dcterms:modified xsi:type="dcterms:W3CDTF">2021-12-27T17:56:24Z</dcterms:modified>
</cp:coreProperties>
</file>