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7" d="100"/>
          <a:sy n="97" d="100"/>
        </p:scale>
        <p:origin x="17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1143000" y="685800"/>
            <a:ext cx="4572000" cy="3429000"/>
          </a:xfrm>
          <a:prstGeom prst="rect">
            <a:avLst/>
          </a:prstGeom>
        </p:spPr>
        <p:txBody>
          <a:bodyPr/>
          <a:lstStyle/>
          <a:p>
            <a:endParaRPr/>
          </a:p>
        </p:txBody>
      </p:sp>
      <p:sp>
        <p:nvSpPr>
          <p:cNvPr id="160" name="Shape 1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24670536"/>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23963" y="685800"/>
            <a:ext cx="4410075" cy="3429000"/>
          </a:xfrm>
        </p:spPr>
      </p:sp>
      <p:sp>
        <p:nvSpPr>
          <p:cNvPr id="3" name="Marcador de notas 2"/>
          <p:cNvSpPr>
            <a:spLocks noGrp="1"/>
          </p:cNvSpPr>
          <p:nvPr>
            <p:ph type="body" idx="1"/>
          </p:nvPr>
        </p:nvSpPr>
        <p:spPr/>
        <p:txBody>
          <a:bodyPr/>
          <a:lstStyle/>
          <a:p>
            <a:endParaRPr lang="es-CL"/>
          </a:p>
        </p:txBody>
      </p:sp>
    </p:spTree>
    <p:extLst>
      <p:ext uri="{BB962C8B-B14F-4D97-AF65-F5344CB8AC3E}">
        <p14:creationId xmlns:p14="http://schemas.microsoft.com/office/powerpoint/2010/main" val="2107888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One column text">
    <p:spTree>
      <p:nvGrpSpPr>
        <p:cNvPr id="1" name=""/>
        <p:cNvGrpSpPr/>
        <p:nvPr/>
      </p:nvGrpSpPr>
      <p:grpSpPr>
        <a:xfrm>
          <a:off x="0" y="0"/>
          <a:ext cx="0" cy="0"/>
          <a:chOff x="0" y="0"/>
          <a:chExt cx="0" cy="0"/>
        </a:xfrm>
      </p:grpSpPr>
      <p:grpSp>
        <p:nvGrpSpPr>
          <p:cNvPr id="19" name="Google Shape;7;p23"/>
          <p:cNvGrpSpPr/>
          <p:nvPr/>
        </p:nvGrpSpPr>
        <p:grpSpPr>
          <a:xfrm>
            <a:off x="242852" y="1756547"/>
            <a:ext cx="9346508" cy="5675929"/>
            <a:chOff x="-1" y="0"/>
            <a:chExt cx="9346507" cy="5675927"/>
          </a:xfrm>
        </p:grpSpPr>
        <p:sp>
          <p:nvSpPr>
            <p:cNvPr id="17" name="Figura"/>
            <p:cNvSpPr/>
            <p:nvPr/>
          </p:nvSpPr>
          <p:spPr>
            <a:xfrm>
              <a:off x="-2" y="-1"/>
              <a:ext cx="9346508" cy="56759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18" name="Texto"/>
            <p:cNvSpPr txBox="1"/>
            <p:nvPr/>
          </p:nvSpPr>
          <p:spPr>
            <a:xfrm>
              <a:off x="-2" y="2647844"/>
              <a:ext cx="9091325"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pic>
        <p:nvPicPr>
          <p:cNvPr id="20" name="Google Shape;8;p23" descr="Google Shape;8;p23"/>
          <p:cNvPicPr>
            <a:picLocks noChangeAspect="1"/>
          </p:cNvPicPr>
          <p:nvPr/>
        </p:nvPicPr>
        <p:blipFill>
          <a:blip r:embed="rId2"/>
          <a:stretch>
            <a:fillRect/>
          </a:stretch>
        </p:blipFill>
        <p:spPr>
          <a:xfrm>
            <a:off x="436350" y="419800"/>
            <a:ext cx="3659450" cy="680475"/>
          </a:xfrm>
          <a:prstGeom prst="rect">
            <a:avLst/>
          </a:prstGeom>
          <a:ln w="12700">
            <a:miter lim="400000"/>
          </a:ln>
        </p:spPr>
      </p:pic>
      <p:sp>
        <p:nvSpPr>
          <p:cNvPr id="21" name="Google Shape;9;p23"/>
          <p:cNvSpPr/>
          <p:nvPr/>
        </p:nvSpPr>
        <p:spPr>
          <a:xfrm>
            <a:off x="436350" y="6464001"/>
            <a:ext cx="7891862" cy="680477"/>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latin typeface="+mj-lt"/>
                <a:ea typeface="+mj-ea"/>
                <a:cs typeface="+mj-cs"/>
                <a:sym typeface="Arial"/>
              </a:defRPr>
            </a:pPr>
            <a:endParaRPr/>
          </a:p>
        </p:txBody>
      </p:sp>
      <p:pic>
        <p:nvPicPr>
          <p:cNvPr id="22" name="Google Shape;10;p23" descr="Google Shape;10;p23"/>
          <p:cNvPicPr>
            <a:picLocks noChangeAspect="1"/>
          </p:cNvPicPr>
          <p:nvPr/>
        </p:nvPicPr>
        <p:blipFill>
          <a:blip r:embed="rId3"/>
          <a:stretch>
            <a:fillRect/>
          </a:stretch>
        </p:blipFill>
        <p:spPr>
          <a:xfrm>
            <a:off x="433440" y="6464000"/>
            <a:ext cx="690485" cy="680478"/>
          </a:xfrm>
          <a:prstGeom prst="rect">
            <a:avLst/>
          </a:prstGeom>
          <a:ln w="12700">
            <a:miter lim="400000"/>
          </a:ln>
        </p:spPr>
      </p:pic>
      <p:pic>
        <p:nvPicPr>
          <p:cNvPr id="23" name="Google Shape;11;p23" descr="Google Shape;11;p23"/>
          <p:cNvPicPr>
            <a:picLocks noChangeAspect="1"/>
          </p:cNvPicPr>
          <p:nvPr/>
        </p:nvPicPr>
        <p:blipFill>
          <a:blip r:embed="rId4"/>
          <a:stretch>
            <a:fillRect/>
          </a:stretch>
        </p:blipFill>
        <p:spPr>
          <a:xfrm>
            <a:off x="8272364" y="1222172"/>
            <a:ext cx="1080003" cy="241875"/>
          </a:xfrm>
          <a:prstGeom prst="rect">
            <a:avLst/>
          </a:prstGeom>
          <a:ln w="12700">
            <a:miter lim="400000"/>
          </a:ln>
        </p:spPr>
      </p:pic>
      <p:pic>
        <p:nvPicPr>
          <p:cNvPr id="24" name="Google Shape;12;p23" descr="Google Shape;12;p23"/>
          <p:cNvPicPr>
            <a:picLocks noChangeAspect="1"/>
          </p:cNvPicPr>
          <p:nvPr/>
        </p:nvPicPr>
        <p:blipFill>
          <a:blip r:embed="rId5"/>
          <a:stretch>
            <a:fillRect/>
          </a:stretch>
        </p:blipFill>
        <p:spPr>
          <a:xfrm>
            <a:off x="8272364" y="418596"/>
            <a:ext cx="1080003" cy="664778"/>
          </a:xfrm>
          <a:prstGeom prst="rect">
            <a:avLst/>
          </a:prstGeom>
          <a:ln w="12700">
            <a:miter lim="400000"/>
          </a:ln>
        </p:spPr>
      </p:pic>
      <p:pic>
        <p:nvPicPr>
          <p:cNvPr id="25" name="Google Shape;13;p23" descr="Google Shape;13;p23"/>
          <p:cNvPicPr>
            <a:picLocks noChangeAspect="1"/>
          </p:cNvPicPr>
          <p:nvPr/>
        </p:nvPicPr>
        <p:blipFill>
          <a:blip r:embed="rId6"/>
          <a:stretch>
            <a:fillRect/>
          </a:stretch>
        </p:blipFill>
        <p:spPr>
          <a:xfrm>
            <a:off x="8521706" y="6387272"/>
            <a:ext cx="830662" cy="756003"/>
          </a:xfrm>
          <a:prstGeom prst="rect">
            <a:avLst/>
          </a:prstGeom>
          <a:ln w="12700">
            <a:miter lim="400000"/>
          </a:ln>
        </p:spPr>
      </p:pic>
      <p:sp>
        <p:nvSpPr>
          <p:cNvPr id="26" name="Número de diapositiva"/>
          <p:cNvSpPr txBox="1">
            <a:spLocks noGrp="1"/>
          </p:cNvSpPr>
          <p:nvPr>
            <p:ph type="sldNum" sz="quarter" idx="2"/>
          </p:nvPr>
        </p:nvSpPr>
        <p:spPr>
          <a:xfrm>
            <a:off x="6689123" y="6871631"/>
            <a:ext cx="273653" cy="26425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40" name="Google Shape;20;p27"/>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43" name="Google Shape;21;p27"/>
          <p:cNvGrpSpPr/>
          <p:nvPr/>
        </p:nvGrpSpPr>
        <p:grpSpPr>
          <a:xfrm>
            <a:off x="8091898" y="451662"/>
            <a:ext cx="662106" cy="380241"/>
            <a:chOff x="-1" y="-1"/>
            <a:chExt cx="662105" cy="380239"/>
          </a:xfrm>
        </p:grpSpPr>
        <p:sp>
          <p:nvSpPr>
            <p:cNvPr id="41"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42"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46" name="Google Shape;22;p27"/>
          <p:cNvGrpSpPr/>
          <p:nvPr/>
        </p:nvGrpSpPr>
        <p:grpSpPr>
          <a:xfrm>
            <a:off x="8753997" y="451662"/>
            <a:ext cx="785404" cy="380241"/>
            <a:chOff x="0" y="-1"/>
            <a:chExt cx="785403" cy="380239"/>
          </a:xfrm>
        </p:grpSpPr>
        <p:sp>
          <p:nvSpPr>
            <p:cNvPr id="44"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45"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47" name="Google Shape;26;p27"/>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48"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12|</a:t>
            </a:r>
            <a:r>
              <a:rPr sz="1600">
                <a:solidFill>
                  <a:srgbClr val="741B47"/>
                </a:solidFill>
              </a:rPr>
              <a:t>2</a:t>
            </a:r>
          </a:p>
        </p:txBody>
      </p:sp>
      <p:sp>
        <p:nvSpPr>
          <p:cNvPr id="49"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rPr dirty="0"/>
              <a:t>MÓDULO</a:t>
            </a:r>
            <a:r>
              <a:rPr b="0" dirty="0"/>
              <a:t>  </a:t>
            </a:r>
            <a:r>
              <a:rPr b="0" dirty="0" err="1"/>
              <a:t>Mantenimiento</a:t>
            </a:r>
            <a:r>
              <a:rPr b="0" dirty="0"/>
              <a:t> de </a:t>
            </a:r>
            <a:r>
              <a:rPr b="0" dirty="0" err="1"/>
              <a:t>sistemas</a:t>
            </a:r>
            <a:r>
              <a:rPr b="0" dirty="0"/>
              <a:t> de </a:t>
            </a:r>
            <a:r>
              <a:rPr b="0" dirty="0" err="1"/>
              <a:t>transmisión</a:t>
            </a:r>
            <a:r>
              <a:rPr b="0" dirty="0"/>
              <a:t> y </a:t>
            </a:r>
            <a:r>
              <a:rPr b="0" dirty="0" err="1"/>
              <a:t>frenos</a:t>
            </a:r>
            <a:endParaRPr b="0" dirty="0"/>
          </a:p>
        </p:txBody>
      </p:sp>
      <p:sp>
        <p:nvSpPr>
          <p:cNvPr id="50"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57" name="Google Shape;28;p2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58" name="Google Shape;29;p25"/>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61" name="Google Shape;30;p25"/>
          <p:cNvGrpSpPr/>
          <p:nvPr/>
        </p:nvGrpSpPr>
        <p:grpSpPr>
          <a:xfrm>
            <a:off x="8091898" y="451662"/>
            <a:ext cx="662106" cy="380241"/>
            <a:chOff x="-1" y="-1"/>
            <a:chExt cx="662105" cy="380239"/>
          </a:xfrm>
        </p:grpSpPr>
        <p:sp>
          <p:nvSpPr>
            <p:cNvPr id="59"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60"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64" name="Google Shape;31;p25"/>
          <p:cNvGrpSpPr/>
          <p:nvPr/>
        </p:nvGrpSpPr>
        <p:grpSpPr>
          <a:xfrm>
            <a:off x="8753997" y="451662"/>
            <a:ext cx="785404" cy="380241"/>
            <a:chOff x="0" y="-1"/>
            <a:chExt cx="785403" cy="380239"/>
          </a:xfrm>
        </p:grpSpPr>
        <p:sp>
          <p:nvSpPr>
            <p:cNvPr id="62"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63"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65" name="Google Shape;26;p27"/>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66"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12|</a:t>
            </a:r>
            <a:r>
              <a:rPr sz="1600">
                <a:solidFill>
                  <a:srgbClr val="741B47"/>
                </a:solidFill>
              </a:rPr>
              <a:t>2</a:t>
            </a:r>
          </a:p>
        </p:txBody>
      </p:sp>
      <p:sp>
        <p:nvSpPr>
          <p:cNvPr id="67"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sistemas de transmisión y frenos</a:t>
            </a:r>
          </a:p>
        </p:txBody>
      </p:sp>
      <p:sp>
        <p:nvSpPr>
          <p:cNvPr id="68"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37;p26"/>
          <p:cNvSpPr/>
          <p:nvPr/>
        </p:nvSpPr>
        <p:spPr>
          <a:xfrm rot="10800000" flipH="1">
            <a:off x="181647" y="822023"/>
            <a:ext cx="9356704"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j-lt"/>
                <a:ea typeface="+mj-ea"/>
                <a:cs typeface="+mj-cs"/>
                <a:sym typeface="Arial"/>
              </a:defRPr>
            </a:pPr>
            <a:endParaRPr/>
          </a:p>
        </p:txBody>
      </p:sp>
      <p:sp>
        <p:nvSpPr>
          <p:cNvPr id="76" name="Google Shape;38;p26"/>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79" name="Google Shape;39;p26"/>
          <p:cNvGrpSpPr/>
          <p:nvPr/>
        </p:nvGrpSpPr>
        <p:grpSpPr>
          <a:xfrm>
            <a:off x="8091898" y="451662"/>
            <a:ext cx="662106" cy="380241"/>
            <a:chOff x="-1" y="-1"/>
            <a:chExt cx="662105" cy="380239"/>
          </a:xfrm>
        </p:grpSpPr>
        <p:sp>
          <p:nvSpPr>
            <p:cNvPr id="77"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78"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82" name="Google Shape;40;p26"/>
          <p:cNvGrpSpPr/>
          <p:nvPr/>
        </p:nvGrpSpPr>
        <p:grpSpPr>
          <a:xfrm>
            <a:off x="8753997" y="451662"/>
            <a:ext cx="785404" cy="380241"/>
            <a:chOff x="0" y="-1"/>
            <a:chExt cx="785403" cy="380239"/>
          </a:xfrm>
        </p:grpSpPr>
        <p:sp>
          <p:nvSpPr>
            <p:cNvPr id="80"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81"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83" name="Google Shape;44;p26"/>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84"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12|</a:t>
            </a:r>
            <a:r>
              <a:rPr sz="1600">
                <a:solidFill>
                  <a:srgbClr val="741B47"/>
                </a:solidFill>
              </a:rPr>
              <a:t>2</a:t>
            </a:r>
          </a:p>
        </p:txBody>
      </p:sp>
      <p:sp>
        <p:nvSpPr>
          <p:cNvPr id="85"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sistemas de transmisión y frenos</a:t>
            </a:r>
          </a:p>
        </p:txBody>
      </p:sp>
      <p:sp>
        <p:nvSpPr>
          <p:cNvPr id="86"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46;p28"/>
          <p:cNvSpPr/>
          <p:nvPr/>
        </p:nvSpPr>
        <p:spPr>
          <a:xfrm rot="10800000" flipH="1">
            <a:off x="181647" y="822023"/>
            <a:ext cx="9356704"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490"/>
            </a:srgbClr>
          </a:solidFill>
          <a:ln w="12700">
            <a:miter lim="400000"/>
          </a:ln>
        </p:spPr>
        <p:txBody>
          <a:bodyPr lIns="0" tIns="0" rIns="0" bIns="0" anchor="ctr"/>
          <a:lstStyle/>
          <a:p>
            <a:pPr>
              <a:defRPr>
                <a:latin typeface="+mj-lt"/>
                <a:ea typeface="+mj-ea"/>
                <a:cs typeface="+mj-cs"/>
                <a:sym typeface="Arial"/>
              </a:defRPr>
            </a:pPr>
            <a:endParaRPr/>
          </a:p>
        </p:txBody>
      </p:sp>
      <p:sp>
        <p:nvSpPr>
          <p:cNvPr id="94" name="Google Shape;47;p28"/>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97" name="Google Shape;48;p28"/>
          <p:cNvGrpSpPr/>
          <p:nvPr/>
        </p:nvGrpSpPr>
        <p:grpSpPr>
          <a:xfrm>
            <a:off x="8091898" y="451662"/>
            <a:ext cx="662106" cy="380241"/>
            <a:chOff x="-1" y="-1"/>
            <a:chExt cx="662105" cy="380239"/>
          </a:xfrm>
        </p:grpSpPr>
        <p:sp>
          <p:nvSpPr>
            <p:cNvPr id="95"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96"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100" name="Google Shape;49;p28"/>
          <p:cNvGrpSpPr/>
          <p:nvPr/>
        </p:nvGrpSpPr>
        <p:grpSpPr>
          <a:xfrm>
            <a:off x="8753997" y="451662"/>
            <a:ext cx="785404" cy="380241"/>
            <a:chOff x="0" y="-1"/>
            <a:chExt cx="785403" cy="380239"/>
          </a:xfrm>
        </p:grpSpPr>
        <p:sp>
          <p:nvSpPr>
            <p:cNvPr id="98"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99"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101" name="Google Shape;53;p28"/>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02"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12|</a:t>
            </a:r>
            <a:r>
              <a:rPr sz="1600">
                <a:solidFill>
                  <a:srgbClr val="741B47"/>
                </a:solidFill>
              </a:rPr>
              <a:t>2</a:t>
            </a:r>
          </a:p>
        </p:txBody>
      </p:sp>
      <p:sp>
        <p:nvSpPr>
          <p:cNvPr id="103"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sistemas de transmisión y frenos</a:t>
            </a:r>
          </a:p>
        </p:txBody>
      </p:sp>
      <p:sp>
        <p:nvSpPr>
          <p:cNvPr id="104"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29"/>
          <p:cNvSpPr/>
          <p:nvPr/>
        </p:nvSpPr>
        <p:spPr>
          <a:xfrm rot="10800000" flipH="1">
            <a:off x="181647" y="822023"/>
            <a:ext cx="9356704"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0" tIns="0" rIns="0" bIns="0" anchor="ctr"/>
          <a:lstStyle/>
          <a:p>
            <a:pPr>
              <a:defRPr>
                <a:latin typeface="+mj-lt"/>
                <a:ea typeface="+mj-ea"/>
                <a:cs typeface="+mj-cs"/>
                <a:sym typeface="Arial"/>
              </a:defRPr>
            </a:pPr>
            <a:endParaRPr/>
          </a:p>
        </p:txBody>
      </p:sp>
      <p:grpSp>
        <p:nvGrpSpPr>
          <p:cNvPr id="114" name="Google Shape;81;p29"/>
          <p:cNvGrpSpPr/>
          <p:nvPr/>
        </p:nvGrpSpPr>
        <p:grpSpPr>
          <a:xfrm>
            <a:off x="8091898" y="451665"/>
            <a:ext cx="662106" cy="380238"/>
            <a:chOff x="-1" y="0"/>
            <a:chExt cx="662105" cy="380237"/>
          </a:xfrm>
        </p:grpSpPr>
        <p:sp>
          <p:nvSpPr>
            <p:cNvPr id="112" name="Google Shape;82;p29"/>
            <p:cNvSpPr/>
            <p:nvPr/>
          </p:nvSpPr>
          <p:spPr>
            <a:xfrm>
              <a:off x="-2" y="327735"/>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113" name="Google Shape;83;p29"/>
            <p:cNvSpPr txBox="1"/>
            <p:nvPr/>
          </p:nvSpPr>
          <p:spPr>
            <a:xfrm>
              <a:off x="-2" y="-1"/>
              <a:ext cx="662107" cy="3801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b">
              <a:spAutoFit/>
            </a:bodyPr>
            <a:lstStyle>
              <a:lvl1pPr>
                <a:defRPr>
                  <a:latin typeface="+mj-lt"/>
                  <a:ea typeface="+mj-ea"/>
                  <a:cs typeface="+mj-cs"/>
                  <a:sym typeface="Arial"/>
                </a:defRPr>
              </a:lvl1pPr>
            </a:lstStyle>
            <a:p>
              <a:r>
                <a:t> </a:t>
              </a:r>
            </a:p>
          </p:txBody>
        </p:sp>
      </p:grpSp>
      <p:grpSp>
        <p:nvGrpSpPr>
          <p:cNvPr id="117" name="Google Shape;84;p29"/>
          <p:cNvGrpSpPr/>
          <p:nvPr/>
        </p:nvGrpSpPr>
        <p:grpSpPr>
          <a:xfrm>
            <a:off x="8753997" y="451665"/>
            <a:ext cx="785407" cy="380238"/>
            <a:chOff x="-1" y="0"/>
            <a:chExt cx="785406" cy="380237"/>
          </a:xfrm>
        </p:grpSpPr>
        <p:sp>
          <p:nvSpPr>
            <p:cNvPr id="115" name="Google Shape;85;p29"/>
            <p:cNvSpPr/>
            <p:nvPr/>
          </p:nvSpPr>
          <p:spPr>
            <a:xfrm>
              <a:off x="-2" y="327735"/>
              <a:ext cx="785408"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116" name="Google Shape;86;p29"/>
            <p:cNvSpPr txBox="1"/>
            <p:nvPr/>
          </p:nvSpPr>
          <p:spPr>
            <a:xfrm>
              <a:off x="-2" y="-1"/>
              <a:ext cx="785408" cy="3801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b">
              <a:spAutoFit/>
            </a:bodyPr>
            <a:lstStyle>
              <a:lvl1pPr>
                <a:defRPr>
                  <a:latin typeface="+mj-lt"/>
                  <a:ea typeface="+mj-ea"/>
                  <a:cs typeface="+mj-cs"/>
                  <a:sym typeface="Arial"/>
                </a:defRPr>
              </a:lvl1pPr>
            </a:lstStyle>
            <a:p>
              <a:r>
                <a:t> </a:t>
              </a:r>
            </a:p>
          </p:txBody>
        </p:sp>
      </p:grpSp>
      <p:sp>
        <p:nvSpPr>
          <p:cNvPr id="118" name="Google Shape;88;p29"/>
          <p:cNvSpPr txBox="1"/>
          <p:nvPr/>
        </p:nvSpPr>
        <p:spPr>
          <a:xfrm>
            <a:off x="8170650" y="288449"/>
            <a:ext cx="1166703" cy="372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spAutoFit/>
          </a:bodyPr>
          <a:lstStyle>
            <a:lvl1pPr algn="r">
              <a:defRPr b="1">
                <a:latin typeface="Calibri"/>
                <a:ea typeface="Calibri"/>
                <a:cs typeface="Calibri"/>
                <a:sym typeface="Calibri"/>
              </a:defRPr>
            </a:lvl1pPr>
          </a:lstStyle>
          <a:p>
            <a:r>
              <a:t>¡Atención!</a:t>
            </a:r>
          </a:p>
        </p:txBody>
      </p:sp>
      <p:sp>
        <p:nvSpPr>
          <p:cNvPr id="119" name="Google Shape;31;p6"/>
          <p:cNvSpPr/>
          <p:nvPr/>
        </p:nvSpPr>
        <p:spPr>
          <a:xfrm>
            <a:off x="181649" y="180899"/>
            <a:ext cx="7909204"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a:blip r:embed="rId2"/>
          </a:blipFill>
          <a:ln w="12700">
            <a:miter lim="400000"/>
          </a:ln>
        </p:spPr>
        <p:txBody>
          <a:bodyPr lIns="0" tIns="0" rIns="0" bIns="0" anchor="b"/>
          <a:lstStyle/>
          <a:p>
            <a:pPr>
              <a:defRPr>
                <a:latin typeface="+mj-lt"/>
                <a:ea typeface="+mj-ea"/>
                <a:cs typeface="+mj-cs"/>
                <a:sym typeface="Arial"/>
              </a:defRPr>
            </a:pPr>
            <a:endParaRPr/>
          </a:p>
        </p:txBody>
      </p:sp>
      <p:sp>
        <p:nvSpPr>
          <p:cNvPr id="12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127" name="Google Shape;20;p27"/>
          <p:cNvSpPr/>
          <p:nvPr/>
        </p:nvSpPr>
        <p:spPr>
          <a:xfrm>
            <a:off x="180897" y="180899"/>
            <a:ext cx="7911005" cy="651003"/>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741B47"/>
          </a:solidFill>
          <a:ln w="12700">
            <a:miter lim="400000"/>
          </a:ln>
        </p:spPr>
        <p:txBody>
          <a:bodyPr lIns="0" tIns="0" rIns="0" bIns="0" anchor="b"/>
          <a:lstStyle/>
          <a:p>
            <a:pPr>
              <a:defRPr>
                <a:latin typeface="+mj-lt"/>
                <a:ea typeface="+mj-ea"/>
                <a:cs typeface="+mj-cs"/>
                <a:sym typeface="Arial"/>
              </a:defRPr>
            </a:pPr>
            <a:endParaRPr/>
          </a:p>
        </p:txBody>
      </p:sp>
      <p:grpSp>
        <p:nvGrpSpPr>
          <p:cNvPr id="130" name="Google Shape;21;p27"/>
          <p:cNvGrpSpPr/>
          <p:nvPr/>
        </p:nvGrpSpPr>
        <p:grpSpPr>
          <a:xfrm>
            <a:off x="8091898" y="451662"/>
            <a:ext cx="662106" cy="380241"/>
            <a:chOff x="-1" y="-1"/>
            <a:chExt cx="662105" cy="380239"/>
          </a:xfrm>
        </p:grpSpPr>
        <p:sp>
          <p:nvSpPr>
            <p:cNvPr id="128" name="Rectángulo"/>
            <p:cNvSpPr/>
            <p:nvPr/>
          </p:nvSpPr>
          <p:spPr>
            <a:xfrm>
              <a:off x="-2" y="327736"/>
              <a:ext cx="662107" cy="52503"/>
            </a:xfrm>
            <a:prstGeom prst="rect">
              <a:avLst/>
            </a:prstGeom>
            <a:solidFill>
              <a:srgbClr val="0F69B4"/>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129" name="Texto"/>
            <p:cNvSpPr txBox="1"/>
            <p:nvPr/>
          </p:nvSpPr>
          <p:spPr>
            <a:xfrm>
              <a:off x="-2" y="-1"/>
              <a:ext cx="662107"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grpSp>
        <p:nvGrpSpPr>
          <p:cNvPr id="133" name="Google Shape;22;p27"/>
          <p:cNvGrpSpPr/>
          <p:nvPr/>
        </p:nvGrpSpPr>
        <p:grpSpPr>
          <a:xfrm>
            <a:off x="8753997" y="451662"/>
            <a:ext cx="785404" cy="380241"/>
            <a:chOff x="0" y="-1"/>
            <a:chExt cx="785403" cy="380239"/>
          </a:xfrm>
        </p:grpSpPr>
        <p:sp>
          <p:nvSpPr>
            <p:cNvPr id="131" name="Rectángulo"/>
            <p:cNvSpPr/>
            <p:nvPr/>
          </p:nvSpPr>
          <p:spPr>
            <a:xfrm>
              <a:off x="-1" y="327736"/>
              <a:ext cx="785404" cy="52503"/>
            </a:xfrm>
            <a:prstGeom prst="rect">
              <a:avLst/>
            </a:prstGeom>
            <a:solidFill>
              <a:srgbClr val="EB3C46"/>
            </a:solidFill>
            <a:ln w="12700" cap="flat">
              <a:noFill/>
              <a:miter lim="400000"/>
            </a:ln>
            <a:effectLst/>
          </p:spPr>
          <p:txBody>
            <a:bodyPr wrap="square" lIns="0" tIns="0" rIns="0" bIns="0" numCol="1" anchor="b">
              <a:noAutofit/>
            </a:bodyPr>
            <a:lstStyle/>
            <a:p>
              <a:pPr>
                <a:defRPr>
                  <a:latin typeface="+mj-lt"/>
                  <a:ea typeface="+mj-ea"/>
                  <a:cs typeface="+mj-cs"/>
                  <a:sym typeface="Arial"/>
                </a:defRPr>
              </a:pPr>
              <a:endParaRPr/>
            </a:p>
          </p:txBody>
        </p:sp>
        <p:sp>
          <p:nvSpPr>
            <p:cNvPr id="132" name="Texto"/>
            <p:cNvSpPr txBox="1"/>
            <p:nvPr/>
          </p:nvSpPr>
          <p:spPr>
            <a:xfrm>
              <a:off x="-1" y="-1"/>
              <a:ext cx="785404"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b">
              <a:spAutoFit/>
            </a:bodyPr>
            <a:lstStyle>
              <a:lvl1pPr>
                <a:defRPr>
                  <a:latin typeface="+mj-lt"/>
                  <a:ea typeface="+mj-ea"/>
                  <a:cs typeface="+mj-cs"/>
                  <a:sym typeface="Arial"/>
                </a:defRPr>
              </a:lvl1pPr>
            </a:lstStyle>
            <a:p>
              <a:r>
                <a:t> </a:t>
              </a:r>
            </a:p>
          </p:txBody>
        </p:sp>
      </p:grpSp>
      <p:sp>
        <p:nvSpPr>
          <p:cNvPr id="134" name="Google Shape;26;p27"/>
          <p:cNvSpPr txBox="1"/>
          <p:nvPr/>
        </p:nvSpPr>
        <p:spPr>
          <a:xfrm>
            <a:off x="375975" y="6881800"/>
            <a:ext cx="6786599" cy="353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sz="1100">
                <a:solidFill>
                  <a:srgbClr val="741B47"/>
                </a:solidFill>
                <a:latin typeface="Calibri"/>
                <a:ea typeface="Calibri"/>
                <a:cs typeface="Calibri"/>
                <a:sym typeface="Calibri"/>
              </a:defRPr>
            </a:pPr>
            <a:r>
              <a:rPr dirty="0"/>
              <a:t>        MECÁNICA AUTOMOTRIZ</a:t>
            </a:r>
            <a:r>
              <a:rPr dirty="0">
                <a:solidFill>
                  <a:srgbClr val="000000"/>
                </a:solidFill>
              </a:rPr>
              <a:t> | </a:t>
            </a:r>
            <a:r>
              <a:rPr lang="es-CL" dirty="0" smtClean="0">
                <a:solidFill>
                  <a:srgbClr val="000000"/>
                </a:solidFill>
              </a:rPr>
              <a:t>4</a:t>
            </a:r>
            <a:r>
              <a:rPr dirty="0" smtClean="0">
                <a:solidFill>
                  <a:srgbClr val="000000"/>
                </a:solidFill>
              </a:rPr>
              <a:t>° </a:t>
            </a:r>
            <a:r>
              <a:rPr dirty="0" err="1">
                <a:solidFill>
                  <a:srgbClr val="000000"/>
                </a:solidFill>
              </a:rPr>
              <a:t>Medio</a:t>
            </a:r>
            <a:r>
              <a:rPr dirty="0">
                <a:solidFill>
                  <a:srgbClr val="000000"/>
                </a:solidFill>
              </a:rPr>
              <a:t> | </a:t>
            </a:r>
            <a:r>
              <a:rPr dirty="0" err="1">
                <a:solidFill>
                  <a:srgbClr val="000000"/>
                </a:solidFill>
              </a:rPr>
              <a:t>Presentación</a:t>
            </a:r>
            <a:endParaRPr dirty="0">
              <a:solidFill>
                <a:srgbClr val="000000"/>
              </a:solidFill>
            </a:endParaRPr>
          </a:p>
        </p:txBody>
      </p:sp>
      <p:sp>
        <p:nvSpPr>
          <p:cNvPr id="135" name="Google Shape;33;p25"/>
          <p:cNvSpPr txBox="1"/>
          <p:nvPr/>
        </p:nvSpPr>
        <p:spPr>
          <a:xfrm>
            <a:off x="442650" y="350325"/>
            <a:ext cx="7441801" cy="372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defRPr b="1">
                <a:solidFill>
                  <a:srgbClr val="FFFFFF"/>
                </a:solidFill>
                <a:latin typeface="Calibri"/>
                <a:ea typeface="Calibri"/>
                <a:cs typeface="Calibri"/>
                <a:sym typeface="Calibri"/>
              </a:defRPr>
            </a:pPr>
            <a:r>
              <a:t>MÓDULO</a:t>
            </a:r>
            <a:r>
              <a:rPr b="0"/>
              <a:t> Mantenimiento de sistemas de transmisión y frenos</a:t>
            </a:r>
          </a:p>
        </p:txBody>
      </p:sp>
      <p:sp>
        <p:nvSpPr>
          <p:cNvPr id="136" name="Google Shape;23;p27"/>
          <p:cNvSpPr txBox="1"/>
          <p:nvPr/>
        </p:nvSpPr>
        <p:spPr>
          <a:xfrm>
            <a:off x="8443617" y="271141"/>
            <a:ext cx="1166703"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gn="r">
              <a:defRPr sz="1200">
                <a:latin typeface="Calibri"/>
                <a:ea typeface="Calibri"/>
                <a:cs typeface="Calibri"/>
                <a:sym typeface="Calibri"/>
              </a:defRPr>
            </a:pPr>
            <a:r>
              <a:t>Actividad 12|</a:t>
            </a:r>
            <a:r>
              <a:rPr sz="1600">
                <a:solidFill>
                  <a:srgbClr val="741B47"/>
                </a:solidFill>
              </a:rPr>
              <a:t>2</a:t>
            </a:r>
          </a:p>
        </p:txBody>
      </p:sp>
      <p:sp>
        <p:nvSpPr>
          <p:cNvPr id="137" name="Número de diapositiva"/>
          <p:cNvSpPr txBox="1">
            <a:spLocks noGrp="1"/>
          </p:cNvSpPr>
          <p:nvPr>
            <p:ph type="sldNum" sz="quarter" idx="2"/>
          </p:nvPr>
        </p:nvSpPr>
        <p:spPr>
          <a:xfrm>
            <a:off x="371691" y="6881800"/>
            <a:ext cx="337157" cy="317114"/>
          </a:xfrm>
          <a:prstGeom prst="rect">
            <a:avLst/>
          </a:prstGeom>
        </p:spPr>
        <p:txBody>
          <a:bodyPr lIns="91422" tIns="91422" rIns="91422" bIns="91422" anchor="t"/>
          <a:lstStyle>
            <a:lvl1pPr>
              <a:defRPr sz="1100">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One column text">
    <p:spTree>
      <p:nvGrpSpPr>
        <p:cNvPr id="1" name=""/>
        <p:cNvGrpSpPr/>
        <p:nvPr/>
      </p:nvGrpSpPr>
      <p:grpSpPr>
        <a:xfrm>
          <a:off x="0" y="0"/>
          <a:ext cx="0" cy="0"/>
          <a:chOff x="0" y="0"/>
          <a:chExt cx="0" cy="0"/>
        </a:xfrm>
      </p:grpSpPr>
      <p:grpSp>
        <p:nvGrpSpPr>
          <p:cNvPr id="146" name="Google Shape;7;p23"/>
          <p:cNvGrpSpPr/>
          <p:nvPr/>
        </p:nvGrpSpPr>
        <p:grpSpPr>
          <a:xfrm>
            <a:off x="242854" y="1756548"/>
            <a:ext cx="9346505" cy="5675927"/>
            <a:chOff x="0" y="0"/>
            <a:chExt cx="9346503" cy="5675926"/>
          </a:xfrm>
        </p:grpSpPr>
        <p:sp>
          <p:nvSpPr>
            <p:cNvPr id="144" name="Figura"/>
            <p:cNvSpPr/>
            <p:nvPr/>
          </p:nvSpPr>
          <p:spPr>
            <a:xfrm>
              <a:off x="-1" y="-1"/>
              <a:ext cx="9346505" cy="56759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9E1E4"/>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145" name="Texto"/>
            <p:cNvSpPr txBox="1"/>
            <p:nvPr/>
          </p:nvSpPr>
          <p:spPr>
            <a:xfrm>
              <a:off x="-1" y="2647845"/>
              <a:ext cx="9091322" cy="380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a:latin typeface="+mj-lt"/>
                  <a:ea typeface="+mj-ea"/>
                  <a:cs typeface="+mj-cs"/>
                  <a:sym typeface="Arial"/>
                </a:defRPr>
              </a:lvl1pPr>
            </a:lstStyle>
            <a:p>
              <a:r>
                <a:t> </a:t>
              </a:r>
            </a:p>
          </p:txBody>
        </p:sp>
      </p:grpSp>
      <p:pic>
        <p:nvPicPr>
          <p:cNvPr id="147" name="Google Shape;8;p23" descr="Google Shape;8;p23"/>
          <p:cNvPicPr>
            <a:picLocks noChangeAspect="1"/>
          </p:cNvPicPr>
          <p:nvPr/>
        </p:nvPicPr>
        <p:blipFill>
          <a:blip r:embed="rId2"/>
          <a:stretch>
            <a:fillRect/>
          </a:stretch>
        </p:blipFill>
        <p:spPr>
          <a:xfrm>
            <a:off x="436350" y="419800"/>
            <a:ext cx="3659450" cy="680475"/>
          </a:xfrm>
          <a:prstGeom prst="rect">
            <a:avLst/>
          </a:prstGeom>
          <a:ln w="12700">
            <a:miter lim="400000"/>
          </a:ln>
        </p:spPr>
      </p:pic>
      <p:sp>
        <p:nvSpPr>
          <p:cNvPr id="148" name="Google Shape;9;p23"/>
          <p:cNvSpPr/>
          <p:nvPr/>
        </p:nvSpPr>
        <p:spPr>
          <a:xfrm>
            <a:off x="436350" y="6464001"/>
            <a:ext cx="7891862" cy="680476"/>
          </a:xfrm>
          <a:prstGeom prst="roundRect">
            <a:avLst>
              <a:gd name="adj" fmla="val 19335"/>
            </a:avLst>
          </a:prstGeom>
          <a:solidFill>
            <a:srgbClr val="BB9BA5"/>
          </a:solidFill>
          <a:ln w="12700">
            <a:miter lim="400000"/>
          </a:ln>
        </p:spPr>
        <p:txBody>
          <a:bodyPr lIns="0" tIns="0" rIns="0" bIns="0" anchor="ctr"/>
          <a:lstStyle/>
          <a:p>
            <a:pPr algn="ctr">
              <a:defRPr>
                <a:solidFill>
                  <a:srgbClr val="FFFFFF"/>
                </a:solidFill>
                <a:latin typeface="+mj-lt"/>
                <a:ea typeface="+mj-ea"/>
                <a:cs typeface="+mj-cs"/>
                <a:sym typeface="Arial"/>
              </a:defRPr>
            </a:pPr>
            <a:endParaRPr/>
          </a:p>
        </p:txBody>
      </p:sp>
      <p:pic>
        <p:nvPicPr>
          <p:cNvPr id="149" name="Google Shape;10;p23" descr="Google Shape;10;p23"/>
          <p:cNvPicPr>
            <a:picLocks noChangeAspect="1"/>
          </p:cNvPicPr>
          <p:nvPr/>
        </p:nvPicPr>
        <p:blipFill>
          <a:blip r:embed="rId3"/>
          <a:stretch>
            <a:fillRect/>
          </a:stretch>
        </p:blipFill>
        <p:spPr>
          <a:xfrm>
            <a:off x="433440" y="6464000"/>
            <a:ext cx="690484" cy="680477"/>
          </a:xfrm>
          <a:prstGeom prst="rect">
            <a:avLst/>
          </a:prstGeom>
          <a:ln w="12700">
            <a:miter lim="400000"/>
          </a:ln>
        </p:spPr>
      </p:pic>
      <p:pic>
        <p:nvPicPr>
          <p:cNvPr id="150" name="Google Shape;11;p23" descr="Google Shape;11;p23"/>
          <p:cNvPicPr>
            <a:picLocks noChangeAspect="1"/>
          </p:cNvPicPr>
          <p:nvPr/>
        </p:nvPicPr>
        <p:blipFill>
          <a:blip r:embed="rId4"/>
          <a:stretch>
            <a:fillRect/>
          </a:stretch>
        </p:blipFill>
        <p:spPr>
          <a:xfrm>
            <a:off x="8272364" y="1222172"/>
            <a:ext cx="1080002" cy="241875"/>
          </a:xfrm>
          <a:prstGeom prst="rect">
            <a:avLst/>
          </a:prstGeom>
          <a:ln w="12700">
            <a:miter lim="400000"/>
          </a:ln>
        </p:spPr>
      </p:pic>
      <p:pic>
        <p:nvPicPr>
          <p:cNvPr id="151" name="Google Shape;12;p23" descr="Google Shape;12;p23"/>
          <p:cNvPicPr>
            <a:picLocks noChangeAspect="1"/>
          </p:cNvPicPr>
          <p:nvPr/>
        </p:nvPicPr>
        <p:blipFill>
          <a:blip r:embed="rId5"/>
          <a:stretch>
            <a:fillRect/>
          </a:stretch>
        </p:blipFill>
        <p:spPr>
          <a:xfrm>
            <a:off x="8272364" y="418596"/>
            <a:ext cx="1080002" cy="664778"/>
          </a:xfrm>
          <a:prstGeom prst="rect">
            <a:avLst/>
          </a:prstGeom>
          <a:ln w="12700">
            <a:miter lim="400000"/>
          </a:ln>
        </p:spPr>
      </p:pic>
      <p:pic>
        <p:nvPicPr>
          <p:cNvPr id="152" name="Google Shape;13;p23" descr="Google Shape;13;p23"/>
          <p:cNvPicPr>
            <a:picLocks noChangeAspect="1"/>
          </p:cNvPicPr>
          <p:nvPr/>
        </p:nvPicPr>
        <p:blipFill>
          <a:blip r:embed="rId6"/>
          <a:stretch>
            <a:fillRect/>
          </a:stretch>
        </p:blipFill>
        <p:spPr>
          <a:xfrm>
            <a:off x="8521706" y="6387272"/>
            <a:ext cx="830661" cy="756002"/>
          </a:xfrm>
          <a:prstGeom prst="rect">
            <a:avLst/>
          </a:prstGeom>
          <a:ln w="12700">
            <a:miter lim="400000"/>
          </a:ln>
        </p:spPr>
      </p:pic>
      <p:sp>
        <p:nvSpPr>
          <p:cNvPr id="153" name="Número de diapositiva"/>
          <p:cNvSpPr txBox="1">
            <a:spLocks noGrp="1"/>
          </p:cNvSpPr>
          <p:nvPr>
            <p:ph type="sldNum" sz="quarter" idx="2"/>
          </p:nvPr>
        </p:nvSpPr>
        <p:spPr>
          <a:xfrm>
            <a:off x="6689121" y="6871630"/>
            <a:ext cx="273654" cy="264254"/>
          </a:xfrm>
          <a:prstGeom prst="rect">
            <a:avLst/>
          </a:prstGeom>
        </p:spPr>
        <p:txBody>
          <a:bodyPr lIns="45718" tIns="45718" rIns="45718" bIns="45718"/>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oogle Shape;15;p24"/>
          <p:cNvGrpSpPr/>
          <p:nvPr/>
        </p:nvGrpSpPr>
        <p:grpSpPr>
          <a:xfrm>
            <a:off x="242852" y="1756547"/>
            <a:ext cx="9346508" cy="5675929"/>
            <a:chOff x="-1" y="0"/>
            <a:chExt cx="9346507" cy="5675927"/>
          </a:xfrm>
        </p:grpSpPr>
        <p:sp>
          <p:nvSpPr>
            <p:cNvPr id="2" name="Figura"/>
            <p:cNvSpPr/>
            <p:nvPr/>
          </p:nvSpPr>
          <p:spPr>
            <a:xfrm>
              <a:off x="-2" y="-1"/>
              <a:ext cx="9346508" cy="56759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3" name="Texto"/>
            <p:cNvSpPr txBox="1"/>
            <p:nvPr/>
          </p:nvSpPr>
          <p:spPr>
            <a:xfrm>
              <a:off x="-2" y="2647844"/>
              <a:ext cx="9091325"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pic>
        <p:nvPicPr>
          <p:cNvPr id="5" name="Google Shape;16;p24" descr="Google Shape;16;p24"/>
          <p:cNvPicPr>
            <a:picLocks noChangeAspect="1"/>
          </p:cNvPicPr>
          <p:nvPr/>
        </p:nvPicPr>
        <p:blipFill>
          <a:blip r:embed="rId11"/>
          <a:stretch>
            <a:fillRect/>
          </a:stretch>
        </p:blipFill>
        <p:spPr>
          <a:xfrm>
            <a:off x="8272364" y="1222172"/>
            <a:ext cx="1080003" cy="241875"/>
          </a:xfrm>
          <a:prstGeom prst="rect">
            <a:avLst/>
          </a:prstGeom>
          <a:ln w="12700">
            <a:miter lim="400000"/>
          </a:ln>
        </p:spPr>
      </p:pic>
      <p:pic>
        <p:nvPicPr>
          <p:cNvPr id="6" name="Google Shape;17;p24" descr="Google Shape;17;p24"/>
          <p:cNvPicPr>
            <a:picLocks noChangeAspect="1"/>
          </p:cNvPicPr>
          <p:nvPr/>
        </p:nvPicPr>
        <p:blipFill>
          <a:blip r:embed="rId12"/>
          <a:stretch>
            <a:fillRect/>
          </a:stretch>
        </p:blipFill>
        <p:spPr>
          <a:xfrm>
            <a:off x="8272364" y="418596"/>
            <a:ext cx="1080003" cy="664778"/>
          </a:xfrm>
          <a:prstGeom prst="rect">
            <a:avLst/>
          </a:prstGeom>
          <a:ln w="12700">
            <a:miter lim="400000"/>
          </a:ln>
        </p:spPr>
      </p:pic>
      <p:pic>
        <p:nvPicPr>
          <p:cNvPr id="7" name="Google Shape;18;p24" descr="Google Shape;18;p24"/>
          <p:cNvPicPr>
            <a:picLocks noChangeAspect="1"/>
          </p:cNvPicPr>
          <p:nvPr/>
        </p:nvPicPr>
        <p:blipFill>
          <a:blip r:embed="rId13"/>
          <a:stretch>
            <a:fillRect/>
          </a:stretch>
        </p:blipFill>
        <p:spPr>
          <a:xfrm>
            <a:off x="436350" y="419800"/>
            <a:ext cx="3659450" cy="680475"/>
          </a:xfrm>
          <a:prstGeom prst="rect">
            <a:avLst/>
          </a:prstGeom>
          <a:ln w="12700">
            <a:miter lim="400000"/>
          </a:ln>
        </p:spPr>
      </p:pic>
      <p:sp>
        <p:nvSpPr>
          <p:cNvPr id="8" name="Texto del título"/>
          <p:cNvSpPr txBox="1">
            <a:spLocks noGrp="1"/>
          </p:cNvSpPr>
          <p:nvPr>
            <p:ph type="title"/>
          </p:nvPr>
        </p:nvSpPr>
        <p:spPr>
          <a:xfrm>
            <a:off x="1455638" y="848357"/>
            <a:ext cx="7772401" cy="1838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Texto del título</a:t>
            </a:r>
          </a:p>
        </p:txBody>
      </p:sp>
      <p:sp>
        <p:nvSpPr>
          <p:cNvPr id="9" name="Nivel de texto 1…"/>
          <p:cNvSpPr txBox="1">
            <a:spLocks noGrp="1"/>
          </p:cNvSpPr>
          <p:nvPr>
            <p:ph type="body" idx="1"/>
          </p:nvPr>
        </p:nvSpPr>
        <p:spPr>
          <a:xfrm>
            <a:off x="5422800" y="2686755"/>
            <a:ext cx="3805239" cy="4869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Nivel de texto 1</a:t>
            </a:r>
          </a:p>
          <a:p>
            <a:pPr lvl="1"/>
            <a:r>
              <a:t>Nivel de texto 2</a:t>
            </a:r>
          </a:p>
          <a:p>
            <a:pPr lvl="2"/>
            <a:r>
              <a:t>Nivel de texto 3</a:t>
            </a:r>
          </a:p>
          <a:p>
            <a:pPr lvl="3"/>
            <a:r>
              <a:t>Nivel de texto 4</a:t>
            </a:r>
          </a:p>
          <a:p>
            <a:pPr lvl="4"/>
            <a:r>
              <a:t>Nivel de texto 5</a:t>
            </a:r>
          </a:p>
        </p:txBody>
      </p:sp>
      <p:sp>
        <p:nvSpPr>
          <p:cNvPr id="10" name="Número de diapositiva"/>
          <p:cNvSpPr txBox="1">
            <a:spLocks noGrp="1"/>
          </p:cNvSpPr>
          <p:nvPr>
            <p:ph type="sldNum" sz="quarter" idx="2"/>
          </p:nvPr>
        </p:nvSpPr>
        <p:spPr>
          <a:xfrm>
            <a:off x="6689123" y="6871631"/>
            <a:ext cx="273652" cy="264251"/>
          </a:xfrm>
          <a:prstGeom prst="rect">
            <a:avLst/>
          </a:prstGeom>
          <a:ln w="12700">
            <a:miter lim="400000"/>
          </a:ln>
        </p:spPr>
        <p:txBody>
          <a:bodyPr wrap="none" lIns="45718" tIns="45718" rIns="45718" bIns="45718" anchor="ctr">
            <a:spAutoFit/>
          </a:bodyPr>
          <a:lstStyle>
            <a:lvl1pPr algn="r">
              <a:defRPr sz="1200">
                <a:latin typeface="+mj-lt"/>
                <a:ea typeface="+mj-ea"/>
                <a:cs typeface="+mj-cs"/>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hf hdr="0" ftr="0" dt="0"/>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t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t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8.t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t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t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3.tif"/><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94;p1"/>
          <p:cNvSpPr txBox="1"/>
          <p:nvPr/>
        </p:nvSpPr>
        <p:spPr>
          <a:xfrm>
            <a:off x="1176618" y="6563125"/>
            <a:ext cx="7012135" cy="482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63" name="Google Shape;97;p1"/>
          <p:cNvSpPr txBox="1"/>
          <p:nvPr/>
        </p:nvSpPr>
        <p:spPr>
          <a:xfrm>
            <a:off x="352724" y="2261848"/>
            <a:ext cx="7586043" cy="1153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9" tIns="91399" rIns="91399" bIns="91399" anchor="ctr">
            <a:spAutoFit/>
          </a:bodyPr>
          <a:lstStyle/>
          <a:p>
            <a:pPr>
              <a:lnSpc>
                <a:spcPct val="90000"/>
              </a:lnSpc>
              <a:defRPr sz="3600" b="1" cap="all">
                <a:solidFill>
                  <a:srgbClr val="741B47"/>
                </a:solidFill>
                <a:latin typeface="Calibri"/>
                <a:ea typeface="Calibri"/>
                <a:cs typeface="Calibri"/>
                <a:sym typeface="Calibri"/>
              </a:defRPr>
            </a:pPr>
            <a:r>
              <a:t>Mantenimiento de los sistemas </a:t>
            </a:r>
          </a:p>
          <a:p>
            <a:pPr>
              <a:lnSpc>
                <a:spcPct val="90000"/>
              </a:lnSpc>
              <a:defRPr sz="3600" b="1" cap="all">
                <a:solidFill>
                  <a:srgbClr val="741B47"/>
                </a:solidFill>
                <a:latin typeface="Calibri"/>
                <a:ea typeface="Calibri"/>
                <a:cs typeface="Calibri"/>
                <a:sym typeface="Calibri"/>
              </a:defRPr>
            </a:pPr>
            <a:r>
              <a:t>de transmisión y frenos</a:t>
            </a:r>
          </a:p>
        </p:txBody>
      </p:sp>
      <p:sp>
        <p:nvSpPr>
          <p:cNvPr id="164" name="Google Shape;76;p1"/>
          <p:cNvSpPr txBox="1"/>
          <p:nvPr/>
        </p:nvSpPr>
        <p:spPr>
          <a:xfrm>
            <a:off x="374950" y="1923280"/>
            <a:ext cx="1444326" cy="621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chor="ctr">
            <a:spAutoFit/>
          </a:bodyPr>
          <a:lstStyle>
            <a:lvl1pPr>
              <a:defRPr sz="1500" b="1">
                <a:latin typeface="Calibri"/>
                <a:ea typeface="Calibri"/>
                <a:cs typeface="Calibri"/>
                <a:sym typeface="Calibri"/>
              </a:defRPr>
            </a:lvl1pPr>
          </a:lstStyle>
          <a:p>
            <a:r>
              <a:t>MÓDULO 8</a:t>
            </a:r>
            <a:endParaRPr>
              <a:latin typeface="+mj-lt"/>
              <a:ea typeface="+mj-ea"/>
              <a:cs typeface="+mj-cs"/>
              <a:sym typeface="Arial"/>
            </a:endParaRPr>
          </a:p>
        </p:txBody>
      </p:sp>
      <p:pic>
        <p:nvPicPr>
          <p:cNvPr id="165" name="Imagen" descr="Imagen"/>
          <p:cNvPicPr>
            <a:picLocks noChangeAspect="1"/>
          </p:cNvPicPr>
          <p:nvPr/>
        </p:nvPicPr>
        <p:blipFill>
          <a:blip r:embed="rId2"/>
          <a:stretch>
            <a:fillRect/>
          </a:stretch>
        </p:blipFill>
        <p:spPr>
          <a:xfrm>
            <a:off x="2060756" y="3270460"/>
            <a:ext cx="5524117" cy="3336101"/>
          </a:xfrm>
          <a:prstGeom prst="rect">
            <a:avLst/>
          </a:prstGeom>
          <a:ln w="12700">
            <a:miter lim="400000"/>
          </a:ln>
        </p:spPr>
      </p:pic>
      <p:sp>
        <p:nvSpPr>
          <p:cNvPr id="6" name="Google Shape;62;p1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x-none" sz="1200" b="1" dirty="0" smtClean="0">
                <a:solidFill>
                  <a:srgbClr val="741B47"/>
                </a:solidFill>
                <a:latin typeface="Calibri" panose="020F0502020204030204" pitchFamily="34" charset="0"/>
                <a:ea typeface="Roboto"/>
                <a:cs typeface="Calibri" panose="020F0502020204030204" pitchFamily="34" charset="0"/>
                <a:sym typeface="Roboto"/>
              </a:rPr>
              <a:t>SECTOR METALMECÁNICA </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NIVEL </a:t>
            </a:r>
            <a:r>
              <a:rPr lang="es-CL" sz="1200" dirty="0" smtClean="0">
                <a:solidFill>
                  <a:srgbClr val="741B47"/>
                </a:solidFill>
                <a:latin typeface="Calibri" panose="020F0502020204030204" pitchFamily="34" charset="0"/>
                <a:ea typeface="Roboto Medium"/>
                <a:cs typeface="Calibri" panose="020F0502020204030204" pitchFamily="34" charset="0"/>
                <a:sym typeface="Roboto Medium"/>
              </a:rPr>
              <a:t>4</a:t>
            </a:r>
            <a:r>
              <a:rPr lang="x-none" sz="1200" dirty="0" smtClean="0">
                <a:solidFill>
                  <a:srgbClr val="741B47"/>
                </a:solidFill>
                <a:latin typeface="Calibri" panose="020F0502020204030204" pitchFamily="34" charset="0"/>
                <a:ea typeface="Roboto Medium"/>
                <a:cs typeface="Calibri" panose="020F0502020204030204" pitchFamily="34" charset="0"/>
                <a:sym typeface="Roboto Medium"/>
              </a:rPr>
              <a:t>° MEDIO</a:t>
            </a:r>
            <a:endParaRPr sz="1200" dirty="0">
              <a:solidFill>
                <a:srgbClr val="741B47"/>
              </a:solidFill>
              <a:latin typeface="Calibri" panose="020F0502020204030204" pitchFamily="34" charset="0"/>
              <a:ea typeface="Roboto Medium"/>
              <a:cs typeface="Calibri" panose="020F0502020204030204" pitchFamily="34" charset="0"/>
              <a:sym typeface="Roboto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Rectángulo redondeado"/>
          <p:cNvSpPr/>
          <p:nvPr/>
        </p:nvSpPr>
        <p:spPr>
          <a:xfrm>
            <a:off x="1999939" y="2805527"/>
            <a:ext cx="7496613" cy="2620723"/>
          </a:xfrm>
          <a:prstGeom prst="roundRect">
            <a:avLst>
              <a:gd name="adj" fmla="val 4623"/>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65" name="Círculo"/>
          <p:cNvSpPr/>
          <p:nvPr/>
        </p:nvSpPr>
        <p:spPr>
          <a:xfrm>
            <a:off x="536932" y="2692099"/>
            <a:ext cx="2847579" cy="2847579"/>
          </a:xfrm>
          <a:prstGeom prst="ellipse">
            <a:avLst/>
          </a:prstGeom>
          <a:solidFill>
            <a:srgbClr val="FFFFFF"/>
          </a:solidFill>
          <a:ln w="12700">
            <a:miter lim="400000"/>
          </a:ln>
        </p:spPr>
        <p:txBody>
          <a:bodyPr lIns="0" tIns="0" rIns="0" bIns="0"/>
          <a:lstStyle/>
          <a:p>
            <a:pPr algn="ctr">
              <a:defRPr>
                <a:solidFill>
                  <a:srgbClr val="FFFFFF"/>
                </a:solidFill>
                <a:latin typeface="+mj-lt"/>
                <a:ea typeface="+mj-ea"/>
                <a:cs typeface="+mj-cs"/>
                <a:sym typeface="Arial"/>
              </a:defRPr>
            </a:pPr>
            <a:endParaRPr/>
          </a:p>
        </p:txBody>
      </p:sp>
      <p:pic>
        <p:nvPicPr>
          <p:cNvPr id="266" name="Picture 11" descr="Picture 11"/>
          <p:cNvPicPr>
            <a:picLocks noChangeAspect="1"/>
          </p:cNvPicPr>
          <p:nvPr/>
        </p:nvPicPr>
        <p:blipFill>
          <a:blip r:embed="rId2"/>
          <a:srcRect r="4"/>
          <a:stretch>
            <a:fillRect/>
          </a:stretch>
        </p:blipFill>
        <p:spPr>
          <a:xfrm>
            <a:off x="544171" y="3062979"/>
            <a:ext cx="2611439" cy="21056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6"/>
                  <a:pt x="0" y="10800"/>
                </a:cubicBezTo>
                <a:cubicBezTo>
                  <a:pt x="0" y="16764"/>
                  <a:pt x="4835" y="21600"/>
                  <a:pt x="10800" y="21600"/>
                </a:cubicBezTo>
                <a:cubicBezTo>
                  <a:pt x="16765" y="21600"/>
                  <a:pt x="21600" y="16764"/>
                  <a:pt x="21600" y="10800"/>
                </a:cubicBezTo>
                <a:cubicBezTo>
                  <a:pt x="21600" y="4836"/>
                  <a:pt x="16765" y="0"/>
                  <a:pt x="10800" y="0"/>
                </a:cubicBezTo>
                <a:close/>
              </a:path>
            </a:pathLst>
          </a:custGeom>
          <a:ln w="12700">
            <a:miter lim="400000"/>
          </a:ln>
        </p:spPr>
      </p:pic>
      <p:grpSp>
        <p:nvGrpSpPr>
          <p:cNvPr id="269" name="Grupo"/>
          <p:cNvGrpSpPr/>
          <p:nvPr/>
        </p:nvGrpSpPr>
        <p:grpSpPr>
          <a:xfrm>
            <a:off x="4118583" y="5066196"/>
            <a:ext cx="2254838" cy="2254839"/>
            <a:chOff x="0" y="0"/>
            <a:chExt cx="2254837" cy="2254837"/>
          </a:xfrm>
        </p:grpSpPr>
        <p:sp>
          <p:nvSpPr>
            <p:cNvPr id="267" name="Círculo"/>
            <p:cNvSpPr/>
            <p:nvPr/>
          </p:nvSpPr>
          <p:spPr>
            <a:xfrm>
              <a:off x="0" y="0"/>
              <a:ext cx="2254838" cy="2254838"/>
            </a:xfrm>
            <a:prstGeom prst="ellipse">
              <a:avLst/>
            </a:prstGeom>
            <a:solidFill>
              <a:srgbClr val="FFFFFF"/>
            </a:solidFill>
            <a:ln w="12700" cap="flat">
              <a:noFill/>
              <a:miter lim="400000"/>
            </a:ln>
            <a:effectLst/>
          </p:spPr>
          <p:txBody>
            <a:bodyPr wrap="square" lIns="0" tIns="0" rIns="0" bIns="0" numCol="1" anchor="t">
              <a:noAutofit/>
            </a:bodyPr>
            <a:lstStyle/>
            <a:p>
              <a:pPr algn="ctr">
                <a:defRPr>
                  <a:solidFill>
                    <a:srgbClr val="FFFFFF"/>
                  </a:solidFill>
                  <a:latin typeface="+mj-lt"/>
                  <a:ea typeface="+mj-ea"/>
                  <a:cs typeface="+mj-cs"/>
                  <a:sym typeface="Arial"/>
                </a:defRPr>
              </a:pPr>
              <a:endParaRPr/>
            </a:p>
          </p:txBody>
        </p:sp>
        <p:pic>
          <p:nvPicPr>
            <p:cNvPr id="268" name="Imagen 10" descr="Imagen 10"/>
            <p:cNvPicPr>
              <a:picLocks noChangeAspect="1"/>
            </p:cNvPicPr>
            <p:nvPr/>
          </p:nvPicPr>
          <p:blipFill>
            <a:blip r:embed="rId3"/>
            <a:srcRect/>
            <a:stretch>
              <a:fillRect/>
            </a:stretch>
          </p:blipFill>
          <p:spPr>
            <a:xfrm>
              <a:off x="486505" y="355872"/>
              <a:ext cx="1102735" cy="1744467"/>
            </a:xfrm>
            <a:custGeom>
              <a:avLst/>
              <a:gdLst/>
              <a:ahLst/>
              <a:cxnLst>
                <a:cxn ang="0">
                  <a:pos x="wd2" y="hd2"/>
                </a:cxn>
                <a:cxn ang="5400000">
                  <a:pos x="wd2" y="hd2"/>
                </a:cxn>
                <a:cxn ang="10800000">
                  <a:pos x="wd2" y="hd2"/>
                </a:cxn>
                <a:cxn ang="16200000">
                  <a:pos x="wd2" y="hd2"/>
                </a:cxn>
              </a:cxnLst>
              <a:rect l="0" t="0" r="r" b="b"/>
              <a:pathLst>
                <a:path w="21600" h="21600" extrusionOk="0">
                  <a:moveTo>
                    <a:pt x="1873" y="0"/>
                  </a:moveTo>
                  <a:cubicBezTo>
                    <a:pt x="838" y="0"/>
                    <a:pt x="0" y="530"/>
                    <a:pt x="0" y="1184"/>
                  </a:cubicBezTo>
                  <a:lnTo>
                    <a:pt x="0" y="20411"/>
                  </a:lnTo>
                  <a:cubicBezTo>
                    <a:pt x="0" y="21065"/>
                    <a:pt x="838" y="21600"/>
                    <a:pt x="1873" y="21600"/>
                  </a:cubicBezTo>
                  <a:lnTo>
                    <a:pt x="19719" y="21600"/>
                  </a:lnTo>
                  <a:cubicBezTo>
                    <a:pt x="20754" y="21600"/>
                    <a:pt x="21600" y="21065"/>
                    <a:pt x="21600" y="20411"/>
                  </a:cubicBezTo>
                  <a:lnTo>
                    <a:pt x="21600" y="1184"/>
                  </a:lnTo>
                  <a:cubicBezTo>
                    <a:pt x="21600" y="530"/>
                    <a:pt x="20754" y="0"/>
                    <a:pt x="19719" y="0"/>
                  </a:cubicBezTo>
                  <a:lnTo>
                    <a:pt x="1873" y="0"/>
                  </a:lnTo>
                  <a:close/>
                </a:path>
              </a:pathLst>
            </a:custGeom>
            <a:ln w="12700" cap="flat">
              <a:noFill/>
              <a:miter lim="400000"/>
            </a:ln>
            <a:effectLst/>
          </p:spPr>
        </p:pic>
      </p:grpSp>
      <p:sp>
        <p:nvSpPr>
          <p:cNvPr id="270" name="Google Shape;195;p7"/>
          <p:cNvSpPr txBox="1"/>
          <p:nvPr/>
        </p:nvSpPr>
        <p:spPr>
          <a:xfrm>
            <a:off x="3580932" y="3157889"/>
            <a:ext cx="4435884" cy="191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b="1">
                <a:solidFill>
                  <a:srgbClr val="741B47"/>
                </a:solidFill>
                <a:latin typeface="Calibri"/>
                <a:ea typeface="Calibri"/>
                <a:cs typeface="Calibri"/>
                <a:sym typeface="Calibri"/>
              </a:defRPr>
            </a:pPr>
            <a:r>
              <a:t>d 01 = Diámetro rueda motriz (conductora).</a:t>
            </a:r>
          </a:p>
          <a:p>
            <a:pPr>
              <a:defRPr sz="1600" b="1">
                <a:solidFill>
                  <a:srgbClr val="741B47"/>
                </a:solidFill>
                <a:latin typeface="Calibri"/>
                <a:ea typeface="Calibri"/>
                <a:cs typeface="Calibri"/>
                <a:sym typeface="Calibri"/>
              </a:defRPr>
            </a:pPr>
            <a:r>
              <a:t>d 02 = Diámetro rueda conducida.</a:t>
            </a:r>
          </a:p>
          <a:p>
            <a:pPr>
              <a:defRPr sz="1600" b="1">
                <a:solidFill>
                  <a:srgbClr val="741B47"/>
                </a:solidFill>
                <a:latin typeface="Calibri"/>
                <a:ea typeface="Calibri"/>
                <a:cs typeface="Calibri"/>
                <a:sym typeface="Calibri"/>
              </a:defRPr>
            </a:pPr>
            <a:r>
              <a:t>Z1    = Número de dientes rueda motriz.</a:t>
            </a:r>
          </a:p>
          <a:p>
            <a:pPr>
              <a:defRPr sz="1600" b="1">
                <a:solidFill>
                  <a:srgbClr val="741B47"/>
                </a:solidFill>
                <a:latin typeface="Calibri"/>
                <a:ea typeface="Calibri"/>
                <a:cs typeface="Calibri"/>
                <a:sym typeface="Calibri"/>
              </a:defRPr>
            </a:pPr>
            <a:r>
              <a:t>Z2   = Número de dientes rueda conducida.</a:t>
            </a:r>
          </a:p>
          <a:p>
            <a:pPr>
              <a:defRPr sz="1600" b="1">
                <a:solidFill>
                  <a:srgbClr val="741B47"/>
                </a:solidFill>
                <a:latin typeface="Calibri"/>
                <a:ea typeface="Calibri"/>
                <a:cs typeface="Calibri"/>
                <a:sym typeface="Calibri"/>
              </a:defRPr>
            </a:pPr>
            <a:r>
              <a:t>i      = Relación de transmisión.</a:t>
            </a:r>
          </a:p>
          <a:p>
            <a:pPr>
              <a:defRPr sz="1600" b="1">
                <a:solidFill>
                  <a:srgbClr val="741B47"/>
                </a:solidFill>
                <a:latin typeface="Calibri"/>
                <a:ea typeface="Calibri"/>
                <a:cs typeface="Calibri"/>
                <a:sym typeface="Calibri"/>
              </a:defRPr>
            </a:pPr>
            <a:r>
              <a:t>n1   = Revoluciones de la rueda motriz.</a:t>
            </a:r>
          </a:p>
          <a:p>
            <a:pPr>
              <a:defRPr sz="1600" b="1">
                <a:solidFill>
                  <a:srgbClr val="741B47"/>
                </a:solidFill>
                <a:latin typeface="Calibri"/>
                <a:ea typeface="Calibri"/>
                <a:cs typeface="Calibri"/>
                <a:sym typeface="Calibri"/>
              </a:defRPr>
            </a:pPr>
            <a:r>
              <a:t>n2   = Revoluciones de la rueda conducida.</a:t>
            </a:r>
          </a:p>
        </p:txBody>
      </p:sp>
      <p:sp>
        <p:nvSpPr>
          <p:cNvPr id="271" name="Google Shape;173;p6"/>
          <p:cNvSpPr txBox="1"/>
          <p:nvPr/>
        </p:nvSpPr>
        <p:spPr>
          <a:xfrm>
            <a:off x="382497" y="1261273"/>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RELACIÓN DE ENGRANAJES </a:t>
            </a:r>
            <a:r>
              <a:rPr b="0">
                <a:solidFill>
                  <a:srgbClr val="FF0000"/>
                </a:solidFill>
              </a:rPr>
              <a:t>EN LA TRANSMISIÓN</a:t>
            </a:r>
          </a:p>
        </p:txBody>
      </p:sp>
      <p:pic>
        <p:nvPicPr>
          <p:cNvPr id="272" name="Imagen" descr="Imagen"/>
          <p:cNvPicPr>
            <a:picLocks noChangeAspect="1"/>
          </p:cNvPicPr>
          <p:nvPr/>
        </p:nvPicPr>
        <p:blipFill>
          <a:blip r:embed="rId4"/>
          <a:stretch>
            <a:fillRect/>
          </a:stretch>
        </p:blipFill>
        <p:spPr>
          <a:xfrm>
            <a:off x="6727501" y="3383261"/>
            <a:ext cx="3074239" cy="4209911"/>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10</a:t>
            </a:fld>
            <a:endParaRPr lang="es-CL"/>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Rectángulo redondeado"/>
          <p:cNvSpPr/>
          <p:nvPr/>
        </p:nvSpPr>
        <p:spPr>
          <a:xfrm>
            <a:off x="618154" y="3283365"/>
            <a:ext cx="4352696" cy="1235073"/>
          </a:xfrm>
          <a:prstGeom prst="roundRect">
            <a:avLst>
              <a:gd name="adj" fmla="val 19112"/>
            </a:avLst>
          </a:prstGeom>
          <a:solidFill>
            <a:srgbClr val="741B47"/>
          </a:solidFill>
          <a:ln w="12700">
            <a:miter lim="400000"/>
          </a:ln>
        </p:spPr>
        <p:txBody>
          <a:bodyPr lIns="0" tIns="0" rIns="0" bIns="0" anchor="ctr"/>
          <a:lstStyle/>
          <a:p>
            <a:pPr algn="ctr">
              <a:defRPr>
                <a:solidFill>
                  <a:srgbClr val="FFFFFF"/>
                </a:solidFill>
              </a:defRPr>
            </a:pPr>
            <a:endParaRPr/>
          </a:p>
        </p:txBody>
      </p:sp>
      <p:sp>
        <p:nvSpPr>
          <p:cNvPr id="275" name="Google Shape;195;p7"/>
          <p:cNvSpPr txBox="1"/>
          <p:nvPr/>
        </p:nvSpPr>
        <p:spPr>
          <a:xfrm>
            <a:off x="1508620" y="3658962"/>
            <a:ext cx="2571762" cy="483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gn="ctr">
              <a:defRPr sz="2400" b="1">
                <a:solidFill>
                  <a:srgbClr val="FFFFFF"/>
                </a:solidFill>
                <a:latin typeface="Calibri"/>
                <a:ea typeface="Calibri"/>
                <a:cs typeface="Calibri"/>
                <a:sym typeface="Calibri"/>
              </a:defRPr>
            </a:lvl1pPr>
          </a:lstStyle>
          <a:p>
            <a:r>
              <a:t>Z1 x n1 = Z2 x n2</a:t>
            </a:r>
          </a:p>
        </p:txBody>
      </p:sp>
      <p:sp>
        <p:nvSpPr>
          <p:cNvPr id="276" name="Google Shape;173;p6"/>
          <p:cNvSpPr txBox="1"/>
          <p:nvPr/>
        </p:nvSpPr>
        <p:spPr>
          <a:xfrm>
            <a:off x="382497" y="1261273"/>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FÓRMULA PARA EL CÁLCULO </a:t>
            </a:r>
            <a:r>
              <a:rPr b="0">
                <a:solidFill>
                  <a:srgbClr val="FF0000"/>
                </a:solidFill>
              </a:rPr>
              <a:t>DE LA TRANSMISIÓN</a:t>
            </a:r>
          </a:p>
        </p:txBody>
      </p:sp>
      <p:sp>
        <p:nvSpPr>
          <p:cNvPr id="277" name="CuadroTexto 13"/>
          <p:cNvSpPr txBox="1"/>
          <p:nvPr/>
        </p:nvSpPr>
        <p:spPr>
          <a:xfrm>
            <a:off x="699336" y="4858991"/>
            <a:ext cx="4190332" cy="80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300"/>
              </a:spcBef>
              <a:defRPr sz="1600" b="1">
                <a:latin typeface="Calibri"/>
                <a:ea typeface="Calibri"/>
                <a:cs typeface="Calibri"/>
                <a:sym typeface="Calibri"/>
              </a:defRPr>
            </a:lvl1pPr>
          </a:lstStyle>
          <a:p>
            <a:r>
              <a:t>Nº dientes rueda motriz  x Rev rueda motriz  =  Nº dientes rueda conducida  x Rev rueda conducida</a:t>
            </a:r>
          </a:p>
        </p:txBody>
      </p:sp>
      <p:pic>
        <p:nvPicPr>
          <p:cNvPr id="278" name="Imagen" descr="Imagen"/>
          <p:cNvPicPr>
            <a:picLocks noChangeAspect="1"/>
          </p:cNvPicPr>
          <p:nvPr/>
        </p:nvPicPr>
        <p:blipFill>
          <a:blip r:embed="rId2"/>
          <a:stretch>
            <a:fillRect/>
          </a:stretch>
        </p:blipFill>
        <p:spPr>
          <a:xfrm>
            <a:off x="5304516" y="2922633"/>
            <a:ext cx="3983039" cy="4656176"/>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11</a:t>
            </a:fld>
            <a:endParaRPr lang="es-CL"/>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ctángulo redondeado"/>
          <p:cNvSpPr/>
          <p:nvPr/>
        </p:nvSpPr>
        <p:spPr>
          <a:xfrm>
            <a:off x="411377" y="2081770"/>
            <a:ext cx="8875815" cy="1397483"/>
          </a:xfrm>
          <a:prstGeom prst="roundRect">
            <a:avLst>
              <a:gd name="adj" fmla="val 20192"/>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281" name="Rectángulo redondeado"/>
          <p:cNvSpPr/>
          <p:nvPr/>
        </p:nvSpPr>
        <p:spPr>
          <a:xfrm>
            <a:off x="467454" y="3632131"/>
            <a:ext cx="8875816" cy="1397483"/>
          </a:xfrm>
          <a:prstGeom prst="roundRect">
            <a:avLst>
              <a:gd name="adj" fmla="val 20192"/>
            </a:avLst>
          </a:prstGeom>
          <a:solidFill>
            <a:srgbClr val="E9E1E4"/>
          </a:solidFill>
          <a:ln w="12700">
            <a:miter lim="400000"/>
          </a:ln>
        </p:spPr>
        <p:txBody>
          <a:bodyPr lIns="0" tIns="0" rIns="0" bIns="0" anchor="ctr"/>
          <a:lstStyle/>
          <a:p>
            <a:pPr>
              <a:defRPr>
                <a:latin typeface="+mj-lt"/>
                <a:ea typeface="+mj-ea"/>
                <a:cs typeface="+mj-cs"/>
                <a:sym typeface="Arial"/>
              </a:defRPr>
            </a:pPr>
            <a:endParaRPr/>
          </a:p>
        </p:txBody>
      </p:sp>
      <p:sp>
        <p:nvSpPr>
          <p:cNvPr id="282" name="Rectángulo redondeado"/>
          <p:cNvSpPr/>
          <p:nvPr/>
        </p:nvSpPr>
        <p:spPr>
          <a:xfrm>
            <a:off x="457187" y="5182492"/>
            <a:ext cx="8875816" cy="1397483"/>
          </a:xfrm>
          <a:prstGeom prst="roundRect">
            <a:avLst>
              <a:gd name="adj" fmla="val 20192"/>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283" name="Google Shape;173;p6"/>
          <p:cNvSpPr txBox="1"/>
          <p:nvPr/>
        </p:nvSpPr>
        <p:spPr>
          <a:xfrm>
            <a:off x="382497" y="1261273"/>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DENTADO DE TRANSMISIONES </a:t>
            </a:r>
            <a:r>
              <a:rPr b="0">
                <a:solidFill>
                  <a:srgbClr val="FF0000"/>
                </a:solidFill>
              </a:rPr>
              <a:t>CON ENGRANAJES FIJOS</a:t>
            </a:r>
          </a:p>
        </p:txBody>
      </p:sp>
      <p:sp>
        <p:nvSpPr>
          <p:cNvPr id="284" name="Diagrama de flujo: retraso 2"/>
          <p:cNvSpPr/>
          <p:nvPr/>
        </p:nvSpPr>
        <p:spPr>
          <a:xfrm flipH="1">
            <a:off x="6747651" y="1866598"/>
            <a:ext cx="2967849" cy="50923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0"/>
                </a:lnTo>
                <a:cubicBezTo>
                  <a:pt x="16765" y="0"/>
                  <a:pt x="21600" y="4835"/>
                  <a:pt x="21600" y="10800"/>
                </a:cubicBezTo>
                <a:cubicBezTo>
                  <a:pt x="21600" y="16765"/>
                  <a:pt x="16765" y="21600"/>
                  <a:pt x="10800" y="21600"/>
                </a:cubicBezTo>
                <a:lnTo>
                  <a:pt x="0" y="21600"/>
                </a:lnTo>
                <a:close/>
              </a:path>
            </a:pathLst>
          </a:custGeom>
          <a:solidFill>
            <a:srgbClr val="FFFFFF"/>
          </a:solidFill>
          <a:ln w="12700">
            <a:miter lim="400000"/>
          </a:ln>
        </p:spPr>
        <p:txBody>
          <a:bodyPr lIns="0" tIns="0" rIns="0" bIns="0"/>
          <a:lstStyle/>
          <a:p>
            <a:endParaRPr/>
          </a:p>
        </p:txBody>
      </p:sp>
      <p:pic>
        <p:nvPicPr>
          <p:cNvPr id="285" name="Imagen 14" descr="Imagen 14"/>
          <p:cNvPicPr>
            <a:picLocks noChangeAspect="1"/>
          </p:cNvPicPr>
          <p:nvPr/>
        </p:nvPicPr>
        <p:blipFill>
          <a:blip r:embed="rId2"/>
          <a:stretch>
            <a:fillRect/>
          </a:stretch>
        </p:blipFill>
        <p:spPr>
          <a:xfrm rot="1538017">
            <a:off x="7311766" y="2314805"/>
            <a:ext cx="1758441" cy="2166237"/>
          </a:xfrm>
          <a:prstGeom prst="rect">
            <a:avLst/>
          </a:prstGeom>
          <a:ln w="12700">
            <a:miter lim="400000"/>
          </a:ln>
        </p:spPr>
      </p:pic>
      <p:pic>
        <p:nvPicPr>
          <p:cNvPr id="286" name="Imagen 15" descr="Imagen 15"/>
          <p:cNvPicPr>
            <a:picLocks noChangeAspect="1"/>
          </p:cNvPicPr>
          <p:nvPr/>
        </p:nvPicPr>
        <p:blipFill>
          <a:blip r:embed="rId3"/>
          <a:stretch>
            <a:fillRect/>
          </a:stretch>
        </p:blipFill>
        <p:spPr>
          <a:xfrm>
            <a:off x="7475277" y="4579670"/>
            <a:ext cx="1674953" cy="1967205"/>
          </a:xfrm>
          <a:prstGeom prst="rect">
            <a:avLst/>
          </a:prstGeom>
          <a:ln w="12700">
            <a:miter lim="400000"/>
          </a:ln>
        </p:spPr>
      </p:pic>
      <p:sp>
        <p:nvSpPr>
          <p:cNvPr id="287" name="Google Shape;195;p7"/>
          <p:cNvSpPr txBox="1"/>
          <p:nvPr/>
        </p:nvSpPr>
        <p:spPr>
          <a:xfrm>
            <a:off x="633709" y="2363166"/>
            <a:ext cx="6130963"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En las Transmisiones actuales, se utilizan engranajes en contacto permanente o toma constante,  los dientes de los engranajes son del tipo Helicoidal.</a:t>
            </a:r>
          </a:p>
        </p:txBody>
      </p:sp>
      <p:sp>
        <p:nvSpPr>
          <p:cNvPr id="288" name="Google Shape;195;p7"/>
          <p:cNvSpPr txBox="1"/>
          <p:nvPr/>
        </p:nvSpPr>
        <p:spPr>
          <a:xfrm>
            <a:off x="709649" y="3626872"/>
            <a:ext cx="6055023" cy="140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Este tipo de dientes presentan ventajas ante los rectos, ya que son más silenciosos en su funcionamiento, y además transmiten el esfuerzo con mayor suavidad, ya que a diferencia de los dientes rectos en donde la transmisión se produce solo con un diente, en este tipo de dentado el esfuerzo es transmitido por 2 dientes a la vez.</a:t>
            </a:r>
          </a:p>
        </p:txBody>
      </p:sp>
      <p:sp>
        <p:nvSpPr>
          <p:cNvPr id="289" name="Google Shape;195;p7"/>
          <p:cNvSpPr txBox="1"/>
          <p:nvPr/>
        </p:nvSpPr>
        <p:spPr>
          <a:xfrm>
            <a:off x="709649" y="5316298"/>
            <a:ext cx="6055023" cy="115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El esfuerzo Fe aplicado a un diente oblicuo, queda descompuesto en una fuerza radial Fr o fuerza motriz, que impulsa a girar al piñón, y una fuerza axial Fa que empuja al piñón lateralmente contra su tope en el rodamiento.</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12</a:t>
            </a:fld>
            <a:endParaRPr lang="es-CL"/>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DELANTERA</a:t>
            </a:r>
          </a:p>
        </p:txBody>
      </p:sp>
      <p:pic>
        <p:nvPicPr>
          <p:cNvPr id="292" name="Marcador de contenido 4" descr="Marcador de contenido 4"/>
          <p:cNvPicPr>
            <a:picLocks noChangeAspect="1"/>
          </p:cNvPicPr>
          <p:nvPr/>
        </p:nvPicPr>
        <p:blipFill>
          <a:blip r:embed="rId2"/>
          <a:srcRect l="9232" t="2229" r="10510" b="2227"/>
          <a:stretch>
            <a:fillRect/>
          </a:stretch>
        </p:blipFill>
        <p:spPr>
          <a:xfrm>
            <a:off x="913694" y="2297688"/>
            <a:ext cx="3933033" cy="39330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88900">
            <a:solidFill>
              <a:srgbClr val="741B47"/>
            </a:solidFill>
          </a:ln>
        </p:spPr>
      </p:pic>
      <p:pic>
        <p:nvPicPr>
          <p:cNvPr id="293" name="Imagen" descr="Imagen"/>
          <p:cNvPicPr>
            <a:picLocks noChangeAspect="1"/>
          </p:cNvPicPr>
          <p:nvPr/>
        </p:nvPicPr>
        <p:blipFill>
          <a:blip r:embed="rId3"/>
          <a:stretch>
            <a:fillRect/>
          </a:stretch>
        </p:blipFill>
        <p:spPr>
          <a:xfrm>
            <a:off x="5083997" y="2650750"/>
            <a:ext cx="4541629" cy="4834086"/>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13</a:t>
            </a:fld>
            <a:endParaRPr lang="es-CL"/>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DELANTERA</a:t>
            </a:r>
          </a:p>
        </p:txBody>
      </p:sp>
      <p:pic>
        <p:nvPicPr>
          <p:cNvPr id="296" name="Imagen" descr="Imagen"/>
          <p:cNvPicPr>
            <a:picLocks noChangeAspect="1"/>
          </p:cNvPicPr>
          <p:nvPr/>
        </p:nvPicPr>
        <p:blipFill>
          <a:blip r:embed="rId2"/>
          <a:stretch>
            <a:fillRect/>
          </a:stretch>
        </p:blipFill>
        <p:spPr>
          <a:xfrm>
            <a:off x="378504" y="2730921"/>
            <a:ext cx="8958492" cy="3328290"/>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14</a:t>
            </a:fld>
            <a:endParaRPr lang="es-CL"/>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ángulo redondeado"/>
          <p:cNvSpPr/>
          <p:nvPr/>
        </p:nvSpPr>
        <p:spPr>
          <a:xfrm>
            <a:off x="5559215" y="1674593"/>
            <a:ext cx="3830234" cy="5799734"/>
          </a:xfrm>
          <a:prstGeom prst="roundRect">
            <a:avLst>
              <a:gd name="adj" fmla="val 3922"/>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299"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DELANTERA</a:t>
            </a:r>
          </a:p>
        </p:txBody>
      </p:sp>
      <p:sp>
        <p:nvSpPr>
          <p:cNvPr id="300" name="CuadroTexto 4"/>
          <p:cNvSpPr txBox="1"/>
          <p:nvPr/>
        </p:nvSpPr>
        <p:spPr>
          <a:xfrm>
            <a:off x="665525" y="2302504"/>
            <a:ext cx="1922325" cy="340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solidFill>
                  <a:srgbClr val="741B47"/>
                </a:solidFill>
                <a:latin typeface="Calibri"/>
                <a:ea typeface="Calibri"/>
                <a:cs typeface="Calibri"/>
                <a:sym typeface="Calibri"/>
              </a:defRPr>
            </a:lvl1pPr>
          </a:lstStyle>
          <a:p>
            <a:r>
              <a:t>Engranaje Simple</a:t>
            </a:r>
          </a:p>
        </p:txBody>
      </p:sp>
      <p:sp>
        <p:nvSpPr>
          <p:cNvPr id="301" name="Rectángulo redondeado"/>
          <p:cNvSpPr/>
          <p:nvPr/>
        </p:nvSpPr>
        <p:spPr>
          <a:xfrm>
            <a:off x="530584" y="2799251"/>
            <a:ext cx="4676794" cy="1235073"/>
          </a:xfrm>
          <a:prstGeom prst="roundRect">
            <a:avLst>
              <a:gd name="adj" fmla="val 19112"/>
            </a:avLst>
          </a:prstGeom>
          <a:solidFill>
            <a:srgbClr val="741B47"/>
          </a:solidFill>
          <a:ln w="12700">
            <a:miter lim="400000"/>
          </a:ln>
        </p:spPr>
        <p:txBody>
          <a:bodyPr lIns="0" tIns="0" rIns="0" bIns="0" anchor="ctr"/>
          <a:lstStyle/>
          <a:p>
            <a:pPr algn="ctr">
              <a:defRPr sz="1600">
                <a:solidFill>
                  <a:srgbClr val="FFFFFF"/>
                </a:solidFill>
              </a:defRPr>
            </a:pPr>
            <a:endParaRPr/>
          </a:p>
        </p:txBody>
      </p:sp>
      <p:sp>
        <p:nvSpPr>
          <p:cNvPr id="302" name="Google Shape;195;p7"/>
          <p:cNvSpPr txBox="1"/>
          <p:nvPr/>
        </p:nvSpPr>
        <p:spPr>
          <a:xfrm>
            <a:off x="345645" y="2959569"/>
            <a:ext cx="1331365" cy="39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gn="ctr">
              <a:defRPr sz="1600" b="1">
                <a:solidFill>
                  <a:srgbClr val="FFFFFF"/>
                </a:solidFill>
                <a:latin typeface="Calibri"/>
                <a:ea typeface="Calibri"/>
                <a:cs typeface="Calibri"/>
                <a:sym typeface="Calibri"/>
              </a:defRPr>
            </a:lvl1pPr>
          </a:lstStyle>
          <a:p>
            <a:r>
              <a:t>Z1</a:t>
            </a:r>
          </a:p>
        </p:txBody>
      </p:sp>
      <p:sp>
        <p:nvSpPr>
          <p:cNvPr id="303" name="Google Shape;195;p7"/>
          <p:cNvSpPr txBox="1"/>
          <p:nvPr/>
        </p:nvSpPr>
        <p:spPr>
          <a:xfrm>
            <a:off x="1677009" y="2982465"/>
            <a:ext cx="3377659" cy="39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gn="ctr">
              <a:defRPr sz="1600">
                <a:solidFill>
                  <a:srgbClr val="FFFFFF"/>
                </a:solidFill>
                <a:latin typeface="Calibri"/>
                <a:ea typeface="Calibri"/>
                <a:cs typeface="Calibri"/>
                <a:sym typeface="Calibri"/>
              </a:defRPr>
            </a:lvl1pPr>
          </a:lstStyle>
          <a:p>
            <a:r>
              <a:t>N° de dientes del piñón motriz</a:t>
            </a:r>
          </a:p>
        </p:txBody>
      </p:sp>
      <p:sp>
        <p:nvSpPr>
          <p:cNvPr id="304" name="Google Shape;195;p7"/>
          <p:cNvSpPr txBox="1"/>
          <p:nvPr/>
        </p:nvSpPr>
        <p:spPr>
          <a:xfrm>
            <a:off x="1440289" y="3436214"/>
            <a:ext cx="3955899" cy="39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gn="ctr">
              <a:defRPr sz="1600">
                <a:solidFill>
                  <a:srgbClr val="FFFFFF"/>
                </a:solidFill>
                <a:latin typeface="Calibri"/>
                <a:ea typeface="Calibri"/>
                <a:cs typeface="Calibri"/>
                <a:sym typeface="Calibri"/>
              </a:defRPr>
            </a:lvl1pPr>
          </a:lstStyle>
          <a:p>
            <a:r>
              <a:t>N° de dientes del piñón impulsado</a:t>
            </a:r>
          </a:p>
        </p:txBody>
      </p:sp>
      <p:sp>
        <p:nvSpPr>
          <p:cNvPr id="305" name="Google Shape;195;p7"/>
          <p:cNvSpPr txBox="1"/>
          <p:nvPr/>
        </p:nvSpPr>
        <p:spPr>
          <a:xfrm>
            <a:off x="1365306" y="3198587"/>
            <a:ext cx="468600" cy="39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gn="ctr">
              <a:defRPr sz="1600">
                <a:solidFill>
                  <a:srgbClr val="FFFFFF"/>
                </a:solidFill>
                <a:latin typeface="Calibri"/>
                <a:ea typeface="Calibri"/>
                <a:cs typeface="Calibri"/>
                <a:sym typeface="Calibri"/>
              </a:defRPr>
            </a:lvl1pPr>
          </a:lstStyle>
          <a:p>
            <a:r>
              <a:t>=</a:t>
            </a:r>
          </a:p>
        </p:txBody>
      </p:sp>
      <p:sp>
        <p:nvSpPr>
          <p:cNvPr id="306" name="Conector recto 30"/>
          <p:cNvSpPr/>
          <p:nvPr/>
        </p:nvSpPr>
        <p:spPr>
          <a:xfrm>
            <a:off x="1792104" y="3394586"/>
            <a:ext cx="3252271" cy="1"/>
          </a:xfrm>
          <a:prstGeom prst="line">
            <a:avLst/>
          </a:prstGeom>
          <a:ln w="25400">
            <a:solidFill>
              <a:srgbClr val="FFFFFF"/>
            </a:solidFill>
          </a:ln>
        </p:spPr>
        <p:txBody>
          <a:bodyPr lIns="45718" tIns="45718" rIns="45718" bIns="45718"/>
          <a:lstStyle/>
          <a:p>
            <a:endParaRPr/>
          </a:p>
        </p:txBody>
      </p:sp>
      <p:sp>
        <p:nvSpPr>
          <p:cNvPr id="307" name="Google Shape;195;p7"/>
          <p:cNvSpPr txBox="1"/>
          <p:nvPr/>
        </p:nvSpPr>
        <p:spPr>
          <a:xfrm>
            <a:off x="345645" y="3436908"/>
            <a:ext cx="1331365"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gn="ctr">
              <a:defRPr sz="1600" b="1">
                <a:solidFill>
                  <a:srgbClr val="FFFFFF"/>
                </a:solidFill>
                <a:latin typeface="Calibri"/>
                <a:ea typeface="Calibri"/>
                <a:cs typeface="Calibri"/>
                <a:sym typeface="Calibri"/>
              </a:defRPr>
            </a:lvl1pPr>
          </a:lstStyle>
          <a:p>
            <a:r>
              <a:t>Z2</a:t>
            </a:r>
          </a:p>
        </p:txBody>
      </p:sp>
      <p:sp>
        <p:nvSpPr>
          <p:cNvPr id="308" name="Conector recto 32"/>
          <p:cNvSpPr/>
          <p:nvPr/>
        </p:nvSpPr>
        <p:spPr>
          <a:xfrm>
            <a:off x="818937" y="3393891"/>
            <a:ext cx="458327" cy="1"/>
          </a:xfrm>
          <a:prstGeom prst="line">
            <a:avLst/>
          </a:prstGeom>
          <a:ln w="25400">
            <a:solidFill>
              <a:srgbClr val="FFFFFF"/>
            </a:solidFill>
          </a:ln>
        </p:spPr>
        <p:txBody>
          <a:bodyPr lIns="45718" tIns="45718" rIns="45718" bIns="45718"/>
          <a:lstStyle/>
          <a:p>
            <a:endParaRPr/>
          </a:p>
        </p:txBody>
      </p:sp>
      <p:sp>
        <p:nvSpPr>
          <p:cNvPr id="309" name="CuadroTexto 34"/>
          <p:cNvSpPr txBox="1"/>
          <p:nvPr/>
        </p:nvSpPr>
        <p:spPr>
          <a:xfrm>
            <a:off x="616446" y="4222659"/>
            <a:ext cx="962632" cy="340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solidFill>
                  <a:srgbClr val="741B47"/>
                </a:solidFill>
                <a:latin typeface="Calibri"/>
                <a:ea typeface="Calibri"/>
                <a:cs typeface="Calibri"/>
                <a:sym typeface="Calibri"/>
              </a:defRPr>
            </a:lvl1pPr>
          </a:lstStyle>
          <a:p>
            <a:r>
              <a:t>Ejemplo</a:t>
            </a:r>
          </a:p>
        </p:txBody>
      </p:sp>
      <p:sp>
        <p:nvSpPr>
          <p:cNvPr id="310" name="Rectángulo 35"/>
          <p:cNvSpPr txBox="1"/>
          <p:nvPr/>
        </p:nvSpPr>
        <p:spPr>
          <a:xfrm>
            <a:off x="616446" y="4769999"/>
            <a:ext cx="3172925"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latin typeface="Calibri"/>
                <a:ea typeface="Calibri"/>
                <a:cs typeface="Calibri"/>
                <a:sym typeface="Calibri"/>
              </a:defRPr>
            </a:pPr>
            <a:r>
              <a:t>Calcular  la relación de engranaje  “</a:t>
            </a:r>
            <a:r>
              <a:rPr b="1"/>
              <a:t>i</a:t>
            </a:r>
            <a:r>
              <a:t>”  para 1ª marcha</a:t>
            </a:r>
          </a:p>
        </p:txBody>
      </p:sp>
      <p:sp>
        <p:nvSpPr>
          <p:cNvPr id="311" name="Text Box 8"/>
          <p:cNvSpPr txBox="1"/>
          <p:nvPr/>
        </p:nvSpPr>
        <p:spPr>
          <a:xfrm>
            <a:off x="682072" y="5405804"/>
            <a:ext cx="3556058" cy="80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b="1">
                <a:latin typeface="Calibri"/>
                <a:ea typeface="Calibri"/>
                <a:cs typeface="Calibri"/>
                <a:sym typeface="Calibri"/>
              </a:defRPr>
            </a:pPr>
            <a:r>
              <a:t>i= Z2 : Z1 	</a:t>
            </a:r>
            <a:endParaRPr sz="2400">
              <a:latin typeface="+mj-lt"/>
              <a:ea typeface="+mj-ea"/>
              <a:cs typeface="+mj-cs"/>
              <a:sym typeface="Arial"/>
            </a:endParaRPr>
          </a:p>
          <a:p>
            <a:pPr>
              <a:defRPr sz="1600" b="1">
                <a:latin typeface="Calibri"/>
                <a:ea typeface="Calibri"/>
                <a:cs typeface="Calibri"/>
                <a:sym typeface="Calibri"/>
              </a:defRPr>
            </a:pPr>
            <a:r>
              <a:t>i = 38 : 11 </a:t>
            </a:r>
            <a:endParaRPr sz="2400">
              <a:latin typeface="+mj-lt"/>
              <a:ea typeface="+mj-ea"/>
              <a:cs typeface="+mj-cs"/>
              <a:sym typeface="Arial"/>
            </a:endParaRPr>
          </a:p>
          <a:p>
            <a:pPr>
              <a:defRPr sz="1600" b="1">
                <a:solidFill>
                  <a:srgbClr val="741B47"/>
                </a:solidFill>
                <a:latin typeface="Calibri"/>
                <a:ea typeface="Calibri"/>
                <a:cs typeface="Calibri"/>
                <a:sym typeface="Calibri"/>
              </a:defRPr>
            </a:pPr>
            <a:r>
              <a:t>i = 3,455 </a:t>
            </a:r>
          </a:p>
        </p:txBody>
      </p:sp>
      <p:sp>
        <p:nvSpPr>
          <p:cNvPr id="312" name="Rectángulo 38"/>
          <p:cNvSpPr txBox="1"/>
          <p:nvPr/>
        </p:nvSpPr>
        <p:spPr>
          <a:xfrm>
            <a:off x="5685879" y="2311799"/>
            <a:ext cx="710740" cy="340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solidFill>
                  <a:srgbClr val="741B47"/>
                </a:solidFill>
                <a:latin typeface="Calibri"/>
                <a:ea typeface="Calibri"/>
                <a:cs typeface="Calibri"/>
                <a:sym typeface="Calibri"/>
              </a:defRPr>
            </a:lvl1pPr>
          </a:lstStyle>
          <a:p>
            <a:r>
              <a:t>Datos</a:t>
            </a:r>
          </a:p>
        </p:txBody>
      </p:sp>
      <p:sp>
        <p:nvSpPr>
          <p:cNvPr id="313" name="CuadroTexto 39"/>
          <p:cNvSpPr txBox="1"/>
          <p:nvPr/>
        </p:nvSpPr>
        <p:spPr>
          <a:xfrm>
            <a:off x="5685879" y="2812051"/>
            <a:ext cx="1240078" cy="461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b="1">
                <a:latin typeface="Calibri"/>
                <a:ea typeface="Calibri"/>
                <a:cs typeface="Calibri"/>
                <a:sym typeface="Calibri"/>
              </a:defRPr>
            </a:pPr>
            <a:r>
              <a:t>1ª:</a:t>
            </a:r>
          </a:p>
          <a:p>
            <a:pPr>
              <a:defRPr sz="1600">
                <a:latin typeface="Calibri"/>
                <a:ea typeface="Calibri"/>
                <a:cs typeface="Calibri"/>
                <a:sym typeface="Calibri"/>
              </a:defRPr>
            </a:pPr>
            <a:r>
              <a:t>Z2 = 38</a:t>
            </a:r>
          </a:p>
          <a:p>
            <a:pPr>
              <a:defRPr sz="1600">
                <a:latin typeface="Calibri"/>
                <a:ea typeface="Calibri"/>
                <a:cs typeface="Calibri"/>
                <a:sym typeface="Calibri"/>
              </a:defRPr>
            </a:pPr>
            <a:r>
              <a:t>Z1 = 11</a:t>
            </a:r>
          </a:p>
          <a:p>
            <a:pPr>
              <a:defRPr sz="1600" b="1">
                <a:latin typeface="Calibri"/>
                <a:ea typeface="Calibri"/>
                <a:cs typeface="Calibri"/>
                <a:sym typeface="Calibri"/>
              </a:defRPr>
            </a:pPr>
            <a:r>
              <a:t>2ª:</a:t>
            </a:r>
          </a:p>
          <a:p>
            <a:pPr>
              <a:defRPr sz="1600">
                <a:latin typeface="Calibri"/>
                <a:ea typeface="Calibri"/>
                <a:cs typeface="Calibri"/>
                <a:sym typeface="Calibri"/>
              </a:defRPr>
            </a:pPr>
            <a:r>
              <a:t>Z2 = 35</a:t>
            </a:r>
          </a:p>
          <a:p>
            <a:pPr>
              <a:defRPr sz="1600">
                <a:latin typeface="Calibri"/>
                <a:ea typeface="Calibri"/>
                <a:cs typeface="Calibri"/>
                <a:sym typeface="Calibri"/>
              </a:defRPr>
            </a:pPr>
            <a:r>
              <a:t>Z1 = 18</a:t>
            </a:r>
          </a:p>
          <a:p>
            <a:pPr>
              <a:defRPr sz="1600" b="1">
                <a:latin typeface="Calibri"/>
                <a:ea typeface="Calibri"/>
                <a:cs typeface="Calibri"/>
                <a:sym typeface="Calibri"/>
              </a:defRPr>
            </a:pPr>
            <a:r>
              <a:t>3ª:</a:t>
            </a:r>
          </a:p>
          <a:p>
            <a:pPr>
              <a:defRPr sz="1600">
                <a:latin typeface="Calibri"/>
                <a:ea typeface="Calibri"/>
                <a:cs typeface="Calibri"/>
                <a:sym typeface="Calibri"/>
              </a:defRPr>
            </a:pPr>
            <a:r>
              <a:t>Z2 = 32</a:t>
            </a:r>
          </a:p>
          <a:p>
            <a:pPr>
              <a:defRPr sz="1600">
                <a:latin typeface="Calibri"/>
                <a:ea typeface="Calibri"/>
                <a:cs typeface="Calibri"/>
                <a:sym typeface="Calibri"/>
              </a:defRPr>
            </a:pPr>
            <a:r>
              <a:t>Z1 = 27</a:t>
            </a:r>
          </a:p>
          <a:p>
            <a:pPr>
              <a:defRPr sz="1600" b="1">
                <a:latin typeface="Calibri"/>
                <a:ea typeface="Calibri"/>
                <a:cs typeface="Calibri"/>
                <a:sym typeface="Calibri"/>
              </a:defRPr>
            </a:pPr>
            <a:r>
              <a:t>4ª:</a:t>
            </a:r>
          </a:p>
          <a:p>
            <a:pPr>
              <a:defRPr sz="1600">
                <a:latin typeface="Calibri"/>
                <a:ea typeface="Calibri"/>
                <a:cs typeface="Calibri"/>
                <a:sym typeface="Calibri"/>
              </a:defRPr>
            </a:pPr>
            <a:r>
              <a:t>Z2 = 32</a:t>
            </a:r>
          </a:p>
          <a:p>
            <a:pPr>
              <a:defRPr sz="1600">
                <a:latin typeface="Calibri"/>
                <a:ea typeface="Calibri"/>
                <a:cs typeface="Calibri"/>
                <a:sym typeface="Calibri"/>
              </a:defRPr>
            </a:pPr>
            <a:r>
              <a:t>Z1 = 31</a:t>
            </a:r>
          </a:p>
          <a:p>
            <a:pPr>
              <a:defRPr sz="1600" b="1">
                <a:latin typeface="Calibri"/>
                <a:ea typeface="Calibri"/>
                <a:cs typeface="Calibri"/>
                <a:sym typeface="Calibri"/>
              </a:defRPr>
            </a:pPr>
            <a:r>
              <a:t>5ª:</a:t>
            </a:r>
          </a:p>
          <a:p>
            <a:pPr>
              <a:defRPr sz="1600">
                <a:latin typeface="Calibri"/>
                <a:ea typeface="Calibri"/>
                <a:cs typeface="Calibri"/>
                <a:sym typeface="Calibri"/>
              </a:defRPr>
            </a:pPr>
            <a:r>
              <a:t>Z2 = 34</a:t>
            </a:r>
          </a:p>
          <a:p>
            <a:pPr>
              <a:defRPr sz="1600">
                <a:latin typeface="Calibri"/>
                <a:ea typeface="Calibri"/>
                <a:cs typeface="Calibri"/>
                <a:sym typeface="Calibri"/>
              </a:defRPr>
            </a:pPr>
            <a:r>
              <a:t>Z1 = 40</a:t>
            </a:r>
          </a:p>
          <a:p>
            <a:pPr>
              <a:defRPr sz="1600" b="1">
                <a:latin typeface="Calibri"/>
                <a:ea typeface="Calibri"/>
                <a:cs typeface="Calibri"/>
                <a:sym typeface="Calibri"/>
              </a:defRPr>
            </a:pPr>
            <a:r>
              <a:t>M.A.:</a:t>
            </a:r>
          </a:p>
          <a:p>
            <a:pPr>
              <a:defRPr sz="1600">
                <a:latin typeface="Calibri"/>
                <a:ea typeface="Calibri"/>
                <a:cs typeface="Calibri"/>
                <a:sym typeface="Calibri"/>
              </a:defRPr>
            </a:pPr>
            <a:r>
              <a:t>Z2 = 38</a:t>
            </a:r>
          </a:p>
          <a:p>
            <a:pPr>
              <a:defRPr sz="1600">
                <a:latin typeface="Calibri"/>
                <a:ea typeface="Calibri"/>
                <a:cs typeface="Calibri"/>
                <a:sym typeface="Calibri"/>
              </a:defRPr>
            </a:pPr>
            <a:r>
              <a:t>Z1 = 12</a:t>
            </a:r>
          </a:p>
        </p:txBody>
      </p:sp>
      <p:sp>
        <p:nvSpPr>
          <p:cNvPr id="314" name="CuadroTexto 40"/>
          <p:cNvSpPr txBox="1"/>
          <p:nvPr/>
        </p:nvSpPr>
        <p:spPr>
          <a:xfrm>
            <a:off x="6752761" y="3216769"/>
            <a:ext cx="967601"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3,455</a:t>
            </a:r>
          </a:p>
        </p:txBody>
      </p:sp>
      <p:sp>
        <p:nvSpPr>
          <p:cNvPr id="315" name="CuadroTexto 43"/>
          <p:cNvSpPr txBox="1"/>
          <p:nvPr/>
        </p:nvSpPr>
        <p:spPr>
          <a:xfrm>
            <a:off x="6752761" y="3875813"/>
            <a:ext cx="967601"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1,944</a:t>
            </a:r>
          </a:p>
        </p:txBody>
      </p:sp>
      <p:sp>
        <p:nvSpPr>
          <p:cNvPr id="316" name="CuadroTexto 45"/>
          <p:cNvSpPr txBox="1"/>
          <p:nvPr/>
        </p:nvSpPr>
        <p:spPr>
          <a:xfrm>
            <a:off x="6752761" y="4630101"/>
            <a:ext cx="967601"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1,370</a:t>
            </a:r>
          </a:p>
        </p:txBody>
      </p:sp>
      <p:sp>
        <p:nvSpPr>
          <p:cNvPr id="317" name="CuadroTexto 47"/>
          <p:cNvSpPr txBox="1"/>
          <p:nvPr/>
        </p:nvSpPr>
        <p:spPr>
          <a:xfrm>
            <a:off x="6794968" y="5365329"/>
            <a:ext cx="967601"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1,032</a:t>
            </a:r>
          </a:p>
        </p:txBody>
      </p:sp>
      <p:sp>
        <p:nvSpPr>
          <p:cNvPr id="318" name="CuadroTexto 49"/>
          <p:cNvSpPr txBox="1"/>
          <p:nvPr/>
        </p:nvSpPr>
        <p:spPr>
          <a:xfrm>
            <a:off x="6794968" y="6119617"/>
            <a:ext cx="967601"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0,85</a:t>
            </a:r>
          </a:p>
        </p:txBody>
      </p:sp>
      <p:sp>
        <p:nvSpPr>
          <p:cNvPr id="319" name="CuadroTexto 51"/>
          <p:cNvSpPr txBox="1"/>
          <p:nvPr/>
        </p:nvSpPr>
        <p:spPr>
          <a:xfrm>
            <a:off x="6752761" y="6873906"/>
            <a:ext cx="967601"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3,166</a:t>
            </a:r>
          </a:p>
        </p:txBody>
      </p:sp>
      <p:sp>
        <p:nvSpPr>
          <p:cNvPr id="320" name="Conector recto de flecha 7"/>
          <p:cNvSpPr/>
          <p:nvPr/>
        </p:nvSpPr>
        <p:spPr>
          <a:xfrm>
            <a:off x="6524776" y="3416787"/>
            <a:ext cx="227987" cy="1"/>
          </a:xfrm>
          <a:prstGeom prst="line">
            <a:avLst/>
          </a:prstGeom>
          <a:ln w="25400">
            <a:solidFill>
              <a:srgbClr val="741B47"/>
            </a:solidFill>
            <a:tailEnd type="triangle"/>
          </a:ln>
        </p:spPr>
        <p:txBody>
          <a:bodyPr lIns="45718" tIns="45718" rIns="45718" bIns="45718"/>
          <a:lstStyle/>
          <a:p>
            <a:endParaRPr/>
          </a:p>
        </p:txBody>
      </p:sp>
      <p:sp>
        <p:nvSpPr>
          <p:cNvPr id="321" name="Conector recto de flecha 52"/>
          <p:cNvSpPr/>
          <p:nvPr/>
        </p:nvSpPr>
        <p:spPr>
          <a:xfrm>
            <a:off x="6524771" y="4037271"/>
            <a:ext cx="227987" cy="1"/>
          </a:xfrm>
          <a:prstGeom prst="line">
            <a:avLst/>
          </a:prstGeom>
          <a:ln w="25400">
            <a:solidFill>
              <a:srgbClr val="741B47"/>
            </a:solidFill>
            <a:tailEnd type="triangle"/>
          </a:ln>
        </p:spPr>
        <p:txBody>
          <a:bodyPr lIns="45718" tIns="45718" rIns="45718" bIns="45718"/>
          <a:lstStyle/>
          <a:p>
            <a:endParaRPr/>
          </a:p>
        </p:txBody>
      </p:sp>
      <p:sp>
        <p:nvSpPr>
          <p:cNvPr id="322" name="Conector recto de flecha 53"/>
          <p:cNvSpPr/>
          <p:nvPr/>
        </p:nvSpPr>
        <p:spPr>
          <a:xfrm>
            <a:off x="6535653" y="4799276"/>
            <a:ext cx="227987" cy="1"/>
          </a:xfrm>
          <a:prstGeom prst="line">
            <a:avLst/>
          </a:prstGeom>
          <a:ln w="25400">
            <a:solidFill>
              <a:srgbClr val="741B47"/>
            </a:solidFill>
            <a:tailEnd type="triangle"/>
          </a:ln>
        </p:spPr>
        <p:txBody>
          <a:bodyPr lIns="45718" tIns="45718" rIns="45718" bIns="45718"/>
          <a:lstStyle/>
          <a:p>
            <a:endParaRPr/>
          </a:p>
        </p:txBody>
      </p:sp>
      <p:sp>
        <p:nvSpPr>
          <p:cNvPr id="323" name="Conector recto de flecha 54"/>
          <p:cNvSpPr/>
          <p:nvPr/>
        </p:nvSpPr>
        <p:spPr>
          <a:xfrm>
            <a:off x="6513883" y="5517734"/>
            <a:ext cx="227987" cy="1"/>
          </a:xfrm>
          <a:prstGeom prst="line">
            <a:avLst/>
          </a:prstGeom>
          <a:ln w="25400">
            <a:solidFill>
              <a:srgbClr val="741B47"/>
            </a:solidFill>
            <a:tailEnd type="triangle"/>
          </a:ln>
        </p:spPr>
        <p:txBody>
          <a:bodyPr lIns="45718" tIns="45718" rIns="45718" bIns="45718"/>
          <a:lstStyle/>
          <a:p>
            <a:endParaRPr/>
          </a:p>
        </p:txBody>
      </p:sp>
      <p:sp>
        <p:nvSpPr>
          <p:cNvPr id="324" name="Conector recto de flecha 55"/>
          <p:cNvSpPr/>
          <p:nvPr/>
        </p:nvSpPr>
        <p:spPr>
          <a:xfrm>
            <a:off x="6524766" y="6301502"/>
            <a:ext cx="227987" cy="1"/>
          </a:xfrm>
          <a:prstGeom prst="line">
            <a:avLst/>
          </a:prstGeom>
          <a:ln w="25400">
            <a:solidFill>
              <a:srgbClr val="741B47"/>
            </a:solidFill>
            <a:tailEnd type="triangle"/>
          </a:ln>
        </p:spPr>
        <p:txBody>
          <a:bodyPr lIns="45718" tIns="45718" rIns="45718" bIns="45718"/>
          <a:lstStyle/>
          <a:p>
            <a:endParaRPr/>
          </a:p>
        </p:txBody>
      </p:sp>
      <p:sp>
        <p:nvSpPr>
          <p:cNvPr id="325" name="Conector recto de flecha 56"/>
          <p:cNvSpPr/>
          <p:nvPr/>
        </p:nvSpPr>
        <p:spPr>
          <a:xfrm>
            <a:off x="6535653" y="7041730"/>
            <a:ext cx="227987" cy="1"/>
          </a:xfrm>
          <a:prstGeom prst="line">
            <a:avLst/>
          </a:prstGeom>
          <a:ln w="25400">
            <a:solidFill>
              <a:srgbClr val="741B47"/>
            </a:solidFill>
            <a:tailEnd type="triangle"/>
          </a:ln>
        </p:spPr>
        <p:txBody>
          <a:bodyPr lIns="45718" tIns="45718" rIns="45718" bIns="45718"/>
          <a:lstStyle/>
          <a:p>
            <a:endParaRPr/>
          </a:p>
        </p:txBody>
      </p:sp>
      <p:pic>
        <p:nvPicPr>
          <p:cNvPr id="326" name="Imagen" descr="Imagen"/>
          <p:cNvPicPr>
            <a:picLocks noChangeAspect="1"/>
          </p:cNvPicPr>
          <p:nvPr/>
        </p:nvPicPr>
        <p:blipFill>
          <a:blip r:embed="rId2"/>
          <a:stretch>
            <a:fillRect/>
          </a:stretch>
        </p:blipFill>
        <p:spPr>
          <a:xfrm>
            <a:off x="6697173" y="1975982"/>
            <a:ext cx="2390209" cy="1475825"/>
          </a:xfrm>
          <a:prstGeom prst="rect">
            <a:avLst/>
          </a:prstGeom>
          <a:ln w="12700">
            <a:miter lim="400000"/>
          </a:ln>
        </p:spPr>
      </p:pic>
      <p:pic>
        <p:nvPicPr>
          <p:cNvPr id="327" name="Imagen" descr="Imagen"/>
          <p:cNvPicPr>
            <a:picLocks noChangeAspect="1"/>
          </p:cNvPicPr>
          <p:nvPr/>
        </p:nvPicPr>
        <p:blipFill>
          <a:blip r:embed="rId3"/>
          <a:stretch>
            <a:fillRect/>
          </a:stretch>
        </p:blipFill>
        <p:spPr>
          <a:xfrm>
            <a:off x="7557168" y="3481366"/>
            <a:ext cx="2505071" cy="8351635"/>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15</a:t>
            </a:fld>
            <a:endParaRPr lang="es-CL"/>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DELANTERA</a:t>
            </a:r>
          </a:p>
        </p:txBody>
      </p:sp>
      <p:sp>
        <p:nvSpPr>
          <p:cNvPr id="330" name="Rectángulo 38"/>
          <p:cNvSpPr txBox="1"/>
          <p:nvPr/>
        </p:nvSpPr>
        <p:spPr>
          <a:xfrm>
            <a:off x="6646587" y="2094084"/>
            <a:ext cx="710739" cy="340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solidFill>
                  <a:srgbClr val="741B47"/>
                </a:solidFill>
                <a:latin typeface="Calibri"/>
                <a:ea typeface="Calibri"/>
                <a:cs typeface="Calibri"/>
                <a:sym typeface="Calibri"/>
              </a:defRPr>
            </a:lvl1pPr>
          </a:lstStyle>
          <a:p>
            <a:r>
              <a:t>Datos</a:t>
            </a:r>
          </a:p>
        </p:txBody>
      </p:sp>
      <p:sp>
        <p:nvSpPr>
          <p:cNvPr id="331" name="CuadroTexto 39"/>
          <p:cNvSpPr txBox="1"/>
          <p:nvPr/>
        </p:nvSpPr>
        <p:spPr>
          <a:xfrm>
            <a:off x="6646587" y="2594336"/>
            <a:ext cx="1240078" cy="461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b="1">
                <a:latin typeface="Calibri"/>
                <a:ea typeface="Calibri"/>
                <a:cs typeface="Calibri"/>
                <a:sym typeface="Calibri"/>
              </a:defRPr>
            </a:pPr>
            <a:r>
              <a:t>1ª:</a:t>
            </a:r>
          </a:p>
          <a:p>
            <a:pPr>
              <a:defRPr sz="1600">
                <a:latin typeface="Calibri"/>
                <a:ea typeface="Calibri"/>
                <a:cs typeface="Calibri"/>
                <a:sym typeface="Calibri"/>
              </a:defRPr>
            </a:pPr>
            <a:r>
              <a:t>Z2 = 38</a:t>
            </a:r>
          </a:p>
          <a:p>
            <a:pPr>
              <a:defRPr sz="1600">
                <a:latin typeface="Calibri"/>
                <a:ea typeface="Calibri"/>
                <a:cs typeface="Calibri"/>
                <a:sym typeface="Calibri"/>
              </a:defRPr>
            </a:pPr>
            <a:r>
              <a:t>Z1 = 11</a:t>
            </a:r>
          </a:p>
          <a:p>
            <a:pPr>
              <a:defRPr sz="1600" b="1">
                <a:latin typeface="Calibri"/>
                <a:ea typeface="Calibri"/>
                <a:cs typeface="Calibri"/>
                <a:sym typeface="Calibri"/>
              </a:defRPr>
            </a:pPr>
            <a:r>
              <a:t>2ª:</a:t>
            </a:r>
          </a:p>
          <a:p>
            <a:pPr>
              <a:defRPr sz="1600">
                <a:latin typeface="Calibri"/>
                <a:ea typeface="Calibri"/>
                <a:cs typeface="Calibri"/>
                <a:sym typeface="Calibri"/>
              </a:defRPr>
            </a:pPr>
            <a:r>
              <a:t>Z2 = 35</a:t>
            </a:r>
          </a:p>
          <a:p>
            <a:pPr>
              <a:defRPr sz="1600">
                <a:latin typeface="Calibri"/>
                <a:ea typeface="Calibri"/>
                <a:cs typeface="Calibri"/>
                <a:sym typeface="Calibri"/>
              </a:defRPr>
            </a:pPr>
            <a:r>
              <a:t>Z1 = 18</a:t>
            </a:r>
          </a:p>
          <a:p>
            <a:pPr>
              <a:defRPr sz="1600" b="1">
                <a:latin typeface="Calibri"/>
                <a:ea typeface="Calibri"/>
                <a:cs typeface="Calibri"/>
                <a:sym typeface="Calibri"/>
              </a:defRPr>
            </a:pPr>
            <a:r>
              <a:t>3ª:</a:t>
            </a:r>
          </a:p>
          <a:p>
            <a:pPr>
              <a:defRPr sz="1600">
                <a:latin typeface="Calibri"/>
                <a:ea typeface="Calibri"/>
                <a:cs typeface="Calibri"/>
                <a:sym typeface="Calibri"/>
              </a:defRPr>
            </a:pPr>
            <a:r>
              <a:t>Z2 = 32</a:t>
            </a:r>
          </a:p>
          <a:p>
            <a:pPr>
              <a:defRPr sz="1600">
                <a:latin typeface="Calibri"/>
                <a:ea typeface="Calibri"/>
                <a:cs typeface="Calibri"/>
                <a:sym typeface="Calibri"/>
              </a:defRPr>
            </a:pPr>
            <a:r>
              <a:t>Z1 = 27</a:t>
            </a:r>
          </a:p>
          <a:p>
            <a:pPr>
              <a:defRPr sz="1600" b="1">
                <a:latin typeface="Calibri"/>
                <a:ea typeface="Calibri"/>
                <a:cs typeface="Calibri"/>
                <a:sym typeface="Calibri"/>
              </a:defRPr>
            </a:pPr>
            <a:r>
              <a:t>4ª:</a:t>
            </a:r>
          </a:p>
          <a:p>
            <a:pPr>
              <a:defRPr sz="1600">
                <a:latin typeface="Calibri"/>
                <a:ea typeface="Calibri"/>
                <a:cs typeface="Calibri"/>
                <a:sym typeface="Calibri"/>
              </a:defRPr>
            </a:pPr>
            <a:r>
              <a:t>Z2 = 32</a:t>
            </a:r>
          </a:p>
          <a:p>
            <a:pPr>
              <a:defRPr sz="1600">
                <a:latin typeface="Calibri"/>
                <a:ea typeface="Calibri"/>
                <a:cs typeface="Calibri"/>
                <a:sym typeface="Calibri"/>
              </a:defRPr>
            </a:pPr>
            <a:r>
              <a:t>Z1 = 31</a:t>
            </a:r>
          </a:p>
          <a:p>
            <a:pPr>
              <a:defRPr sz="1600" b="1">
                <a:latin typeface="Calibri"/>
                <a:ea typeface="Calibri"/>
                <a:cs typeface="Calibri"/>
                <a:sym typeface="Calibri"/>
              </a:defRPr>
            </a:pPr>
            <a:r>
              <a:t>5ª:</a:t>
            </a:r>
          </a:p>
          <a:p>
            <a:pPr>
              <a:defRPr sz="1600">
                <a:latin typeface="Calibri"/>
                <a:ea typeface="Calibri"/>
                <a:cs typeface="Calibri"/>
                <a:sym typeface="Calibri"/>
              </a:defRPr>
            </a:pPr>
            <a:r>
              <a:t>Z2 = 34</a:t>
            </a:r>
          </a:p>
          <a:p>
            <a:pPr>
              <a:defRPr sz="1600">
                <a:latin typeface="Calibri"/>
                <a:ea typeface="Calibri"/>
                <a:cs typeface="Calibri"/>
                <a:sym typeface="Calibri"/>
              </a:defRPr>
            </a:pPr>
            <a:r>
              <a:t>Z1 = 40</a:t>
            </a:r>
          </a:p>
          <a:p>
            <a:pPr>
              <a:defRPr sz="1600" b="1">
                <a:latin typeface="Calibri"/>
                <a:ea typeface="Calibri"/>
                <a:cs typeface="Calibri"/>
                <a:sym typeface="Calibri"/>
              </a:defRPr>
            </a:pPr>
            <a:r>
              <a:t>M.A.:</a:t>
            </a:r>
          </a:p>
          <a:p>
            <a:pPr>
              <a:defRPr sz="1600">
                <a:latin typeface="Calibri"/>
                <a:ea typeface="Calibri"/>
                <a:cs typeface="Calibri"/>
                <a:sym typeface="Calibri"/>
              </a:defRPr>
            </a:pPr>
            <a:r>
              <a:t>Z2 = 38</a:t>
            </a:r>
          </a:p>
          <a:p>
            <a:pPr>
              <a:defRPr sz="1600">
                <a:latin typeface="Calibri"/>
                <a:ea typeface="Calibri"/>
                <a:cs typeface="Calibri"/>
                <a:sym typeface="Calibri"/>
              </a:defRPr>
            </a:pPr>
            <a:r>
              <a:t>Z1 = 12</a:t>
            </a:r>
          </a:p>
        </p:txBody>
      </p:sp>
      <p:sp>
        <p:nvSpPr>
          <p:cNvPr id="332" name="CuadroTexto 40"/>
          <p:cNvSpPr txBox="1"/>
          <p:nvPr/>
        </p:nvSpPr>
        <p:spPr>
          <a:xfrm>
            <a:off x="7713468" y="2999054"/>
            <a:ext cx="967601"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3,455</a:t>
            </a:r>
          </a:p>
        </p:txBody>
      </p:sp>
      <p:sp>
        <p:nvSpPr>
          <p:cNvPr id="333" name="CuadroTexto 43"/>
          <p:cNvSpPr txBox="1"/>
          <p:nvPr/>
        </p:nvSpPr>
        <p:spPr>
          <a:xfrm>
            <a:off x="7713468" y="3658098"/>
            <a:ext cx="967601"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1,944</a:t>
            </a:r>
          </a:p>
        </p:txBody>
      </p:sp>
      <p:sp>
        <p:nvSpPr>
          <p:cNvPr id="334" name="CuadroTexto 45"/>
          <p:cNvSpPr txBox="1"/>
          <p:nvPr/>
        </p:nvSpPr>
        <p:spPr>
          <a:xfrm>
            <a:off x="7713468" y="4412386"/>
            <a:ext cx="967601"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1,370</a:t>
            </a:r>
          </a:p>
        </p:txBody>
      </p:sp>
      <p:sp>
        <p:nvSpPr>
          <p:cNvPr id="335" name="CuadroTexto 47"/>
          <p:cNvSpPr txBox="1"/>
          <p:nvPr/>
        </p:nvSpPr>
        <p:spPr>
          <a:xfrm>
            <a:off x="7755674" y="5147614"/>
            <a:ext cx="967601"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1,032</a:t>
            </a:r>
          </a:p>
        </p:txBody>
      </p:sp>
      <p:sp>
        <p:nvSpPr>
          <p:cNvPr id="336" name="CuadroTexto 49"/>
          <p:cNvSpPr txBox="1"/>
          <p:nvPr/>
        </p:nvSpPr>
        <p:spPr>
          <a:xfrm>
            <a:off x="7755674" y="5901902"/>
            <a:ext cx="967601"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0,85</a:t>
            </a:r>
          </a:p>
        </p:txBody>
      </p:sp>
      <p:sp>
        <p:nvSpPr>
          <p:cNvPr id="337" name="CuadroTexto 51"/>
          <p:cNvSpPr txBox="1"/>
          <p:nvPr/>
        </p:nvSpPr>
        <p:spPr>
          <a:xfrm>
            <a:off x="7713468" y="6656190"/>
            <a:ext cx="967601"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b="1">
                <a:latin typeface="Calibri"/>
                <a:ea typeface="Calibri"/>
                <a:cs typeface="Calibri"/>
                <a:sym typeface="Calibri"/>
              </a:defRPr>
            </a:lvl1pPr>
          </a:lstStyle>
          <a:p>
            <a:r>
              <a:t>3,166</a:t>
            </a:r>
          </a:p>
        </p:txBody>
      </p:sp>
      <p:sp>
        <p:nvSpPr>
          <p:cNvPr id="338" name="Conector recto de flecha 7"/>
          <p:cNvSpPr/>
          <p:nvPr/>
        </p:nvSpPr>
        <p:spPr>
          <a:xfrm>
            <a:off x="7485482" y="3199071"/>
            <a:ext cx="227987" cy="1"/>
          </a:xfrm>
          <a:prstGeom prst="line">
            <a:avLst/>
          </a:prstGeom>
          <a:ln w="25400">
            <a:solidFill>
              <a:srgbClr val="741B47"/>
            </a:solidFill>
            <a:tailEnd type="triangle"/>
          </a:ln>
        </p:spPr>
        <p:txBody>
          <a:bodyPr lIns="45718" tIns="45718" rIns="45718" bIns="45718"/>
          <a:lstStyle/>
          <a:p>
            <a:endParaRPr/>
          </a:p>
        </p:txBody>
      </p:sp>
      <p:sp>
        <p:nvSpPr>
          <p:cNvPr id="339" name="Conector recto de flecha 52"/>
          <p:cNvSpPr/>
          <p:nvPr/>
        </p:nvSpPr>
        <p:spPr>
          <a:xfrm>
            <a:off x="7485478" y="3819556"/>
            <a:ext cx="227987" cy="1"/>
          </a:xfrm>
          <a:prstGeom prst="line">
            <a:avLst/>
          </a:prstGeom>
          <a:ln w="25400">
            <a:solidFill>
              <a:srgbClr val="741B47"/>
            </a:solidFill>
            <a:tailEnd type="triangle"/>
          </a:ln>
        </p:spPr>
        <p:txBody>
          <a:bodyPr lIns="45718" tIns="45718" rIns="45718" bIns="45718"/>
          <a:lstStyle/>
          <a:p>
            <a:endParaRPr/>
          </a:p>
        </p:txBody>
      </p:sp>
      <p:sp>
        <p:nvSpPr>
          <p:cNvPr id="340" name="Conector recto de flecha 53"/>
          <p:cNvSpPr/>
          <p:nvPr/>
        </p:nvSpPr>
        <p:spPr>
          <a:xfrm>
            <a:off x="7496361" y="4581561"/>
            <a:ext cx="227987" cy="1"/>
          </a:xfrm>
          <a:prstGeom prst="line">
            <a:avLst/>
          </a:prstGeom>
          <a:ln w="25400">
            <a:solidFill>
              <a:srgbClr val="741B47"/>
            </a:solidFill>
            <a:tailEnd type="triangle"/>
          </a:ln>
        </p:spPr>
        <p:txBody>
          <a:bodyPr lIns="45718" tIns="45718" rIns="45718" bIns="45718"/>
          <a:lstStyle/>
          <a:p>
            <a:endParaRPr/>
          </a:p>
        </p:txBody>
      </p:sp>
      <p:sp>
        <p:nvSpPr>
          <p:cNvPr id="341" name="Conector recto de flecha 54"/>
          <p:cNvSpPr/>
          <p:nvPr/>
        </p:nvSpPr>
        <p:spPr>
          <a:xfrm>
            <a:off x="7474590" y="5300019"/>
            <a:ext cx="227987" cy="1"/>
          </a:xfrm>
          <a:prstGeom prst="line">
            <a:avLst/>
          </a:prstGeom>
          <a:ln w="25400">
            <a:solidFill>
              <a:srgbClr val="741B47"/>
            </a:solidFill>
            <a:tailEnd type="triangle"/>
          </a:ln>
        </p:spPr>
        <p:txBody>
          <a:bodyPr lIns="45718" tIns="45718" rIns="45718" bIns="45718"/>
          <a:lstStyle/>
          <a:p>
            <a:endParaRPr/>
          </a:p>
        </p:txBody>
      </p:sp>
      <p:sp>
        <p:nvSpPr>
          <p:cNvPr id="342" name="Conector recto de flecha 55"/>
          <p:cNvSpPr/>
          <p:nvPr/>
        </p:nvSpPr>
        <p:spPr>
          <a:xfrm>
            <a:off x="7485473" y="6083787"/>
            <a:ext cx="227987" cy="1"/>
          </a:xfrm>
          <a:prstGeom prst="line">
            <a:avLst/>
          </a:prstGeom>
          <a:ln w="25400">
            <a:solidFill>
              <a:srgbClr val="741B47"/>
            </a:solidFill>
            <a:tailEnd type="triangle"/>
          </a:ln>
        </p:spPr>
        <p:txBody>
          <a:bodyPr lIns="45718" tIns="45718" rIns="45718" bIns="45718"/>
          <a:lstStyle/>
          <a:p>
            <a:endParaRPr/>
          </a:p>
        </p:txBody>
      </p:sp>
      <p:sp>
        <p:nvSpPr>
          <p:cNvPr id="343" name="Conector recto de flecha 56"/>
          <p:cNvSpPr/>
          <p:nvPr/>
        </p:nvSpPr>
        <p:spPr>
          <a:xfrm>
            <a:off x="7496361" y="6824016"/>
            <a:ext cx="227987" cy="1"/>
          </a:xfrm>
          <a:prstGeom prst="line">
            <a:avLst/>
          </a:prstGeom>
          <a:ln w="25400">
            <a:solidFill>
              <a:srgbClr val="741B47"/>
            </a:solidFill>
            <a:tailEnd type="triangle"/>
          </a:ln>
        </p:spPr>
        <p:txBody>
          <a:bodyPr lIns="45718" tIns="45718" rIns="45718" bIns="45718"/>
          <a:lstStyle/>
          <a:p>
            <a:endParaRPr/>
          </a:p>
        </p:txBody>
      </p:sp>
      <p:sp>
        <p:nvSpPr>
          <p:cNvPr id="344" name="Rectángulo redondeado"/>
          <p:cNvSpPr/>
          <p:nvPr/>
        </p:nvSpPr>
        <p:spPr>
          <a:xfrm>
            <a:off x="508255" y="3020061"/>
            <a:ext cx="5769442" cy="902290"/>
          </a:xfrm>
          <a:prstGeom prst="roundRect">
            <a:avLst>
              <a:gd name="adj" fmla="val 20192"/>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345" name="Google Shape;195;p7"/>
          <p:cNvSpPr txBox="1"/>
          <p:nvPr/>
        </p:nvSpPr>
        <p:spPr>
          <a:xfrm>
            <a:off x="692333" y="3067608"/>
            <a:ext cx="5666134"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b="1">
                <a:solidFill>
                  <a:srgbClr val="741B47"/>
                </a:solidFill>
                <a:latin typeface="Calibri"/>
                <a:ea typeface="Calibri"/>
                <a:cs typeface="Calibri"/>
                <a:sym typeface="Calibri"/>
              </a:defRPr>
            </a:pPr>
            <a:r>
              <a:t>En 1ª: </a:t>
            </a:r>
            <a:r>
              <a:rPr b="0"/>
              <a:t>El Eje de Entrada gira 3,455 vueltas por 1 vuelta del eje de salida, aumentando el torque en esa relación y disminuyendo la velocidad en la misma relación.</a:t>
            </a:r>
          </a:p>
        </p:txBody>
      </p:sp>
      <p:sp>
        <p:nvSpPr>
          <p:cNvPr id="346" name="CuadroTexto 63"/>
          <p:cNvSpPr txBox="1"/>
          <p:nvPr/>
        </p:nvSpPr>
        <p:spPr>
          <a:xfrm>
            <a:off x="497868" y="2201805"/>
            <a:ext cx="5904496" cy="554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Calibri"/>
                <a:ea typeface="Calibri"/>
                <a:cs typeface="Calibri"/>
                <a:sym typeface="Calibri"/>
              </a:defRPr>
            </a:lvl1pPr>
          </a:lstStyle>
          <a:p>
            <a:r>
              <a:t>En resumen, lo que se observa en los resultados obtenidos al realizar los cálculos es:</a:t>
            </a:r>
          </a:p>
        </p:txBody>
      </p:sp>
      <p:sp>
        <p:nvSpPr>
          <p:cNvPr id="347" name="Rectángulo redondeado"/>
          <p:cNvSpPr/>
          <p:nvPr/>
        </p:nvSpPr>
        <p:spPr>
          <a:xfrm>
            <a:off x="514605" y="3978006"/>
            <a:ext cx="5769442" cy="902289"/>
          </a:xfrm>
          <a:prstGeom prst="roundRect">
            <a:avLst>
              <a:gd name="adj" fmla="val 20192"/>
            </a:avLst>
          </a:prstGeom>
          <a:solidFill>
            <a:srgbClr val="E9E1E4"/>
          </a:solidFill>
          <a:ln w="12700">
            <a:solidFill>
              <a:srgbClr val="E9E1E4"/>
            </a:solidFill>
            <a:miter lim="400000"/>
          </a:ln>
        </p:spPr>
        <p:txBody>
          <a:bodyPr lIns="0" tIns="0" rIns="0" bIns="0" anchor="ctr"/>
          <a:lstStyle/>
          <a:p>
            <a:pPr>
              <a:defRPr>
                <a:latin typeface="+mj-lt"/>
                <a:ea typeface="+mj-ea"/>
                <a:cs typeface="+mj-cs"/>
                <a:sym typeface="Arial"/>
              </a:defRPr>
            </a:pPr>
            <a:endParaRPr/>
          </a:p>
        </p:txBody>
      </p:sp>
      <p:sp>
        <p:nvSpPr>
          <p:cNvPr id="348" name="Google Shape;195;p7"/>
          <p:cNvSpPr txBox="1"/>
          <p:nvPr/>
        </p:nvSpPr>
        <p:spPr>
          <a:xfrm>
            <a:off x="692333" y="4095646"/>
            <a:ext cx="5666134" cy="64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En las siguientes marchas ocurre exactamente lo mismo, pero considerando la relación de cada marcha.</a:t>
            </a:r>
          </a:p>
        </p:txBody>
      </p:sp>
      <p:sp>
        <p:nvSpPr>
          <p:cNvPr id="349" name="Rectángulo redondeado"/>
          <p:cNvSpPr/>
          <p:nvPr/>
        </p:nvSpPr>
        <p:spPr>
          <a:xfrm>
            <a:off x="508255" y="4957712"/>
            <a:ext cx="5769442" cy="902289"/>
          </a:xfrm>
          <a:prstGeom prst="roundRect">
            <a:avLst>
              <a:gd name="adj" fmla="val 20192"/>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350" name="Google Shape;195;p7"/>
          <p:cNvSpPr txBox="1"/>
          <p:nvPr/>
        </p:nvSpPr>
        <p:spPr>
          <a:xfrm>
            <a:off x="714107" y="4970125"/>
            <a:ext cx="5666134"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b="1">
                <a:solidFill>
                  <a:srgbClr val="741B47"/>
                </a:solidFill>
                <a:latin typeface="Calibri"/>
                <a:ea typeface="Calibri"/>
                <a:cs typeface="Calibri"/>
                <a:sym typeface="Calibri"/>
              </a:defRPr>
            </a:pPr>
            <a:r>
              <a:t>En 5ª: </a:t>
            </a:r>
            <a:r>
              <a:rPr b="0"/>
              <a:t>En este caso 5ª es una sobremarcha, es decir, una marcha en donde el eje de entrada gira solo 0,85 vueltas por 1 vuelta del eje de salida.</a:t>
            </a:r>
          </a:p>
        </p:txBody>
      </p:sp>
      <p:sp>
        <p:nvSpPr>
          <p:cNvPr id="351" name="Rectángulo redondeado"/>
          <p:cNvSpPr/>
          <p:nvPr/>
        </p:nvSpPr>
        <p:spPr>
          <a:xfrm>
            <a:off x="508255" y="5959202"/>
            <a:ext cx="5769442" cy="902289"/>
          </a:xfrm>
          <a:prstGeom prst="roundRect">
            <a:avLst>
              <a:gd name="adj" fmla="val 20192"/>
            </a:avLst>
          </a:prstGeom>
          <a:solidFill>
            <a:srgbClr val="E9E1E4"/>
          </a:solidFill>
          <a:ln w="12700">
            <a:miter lim="400000"/>
          </a:ln>
        </p:spPr>
        <p:txBody>
          <a:bodyPr lIns="0" tIns="0" rIns="0" bIns="0" anchor="ctr"/>
          <a:lstStyle/>
          <a:p>
            <a:pPr>
              <a:defRPr>
                <a:latin typeface="+mj-lt"/>
                <a:ea typeface="+mj-ea"/>
                <a:cs typeface="+mj-cs"/>
                <a:sym typeface="Arial"/>
              </a:defRPr>
            </a:pPr>
            <a:endParaRPr/>
          </a:p>
        </p:txBody>
      </p:sp>
      <p:sp>
        <p:nvSpPr>
          <p:cNvPr id="352" name="Google Shape;195;p7"/>
          <p:cNvSpPr txBox="1"/>
          <p:nvPr/>
        </p:nvSpPr>
        <p:spPr>
          <a:xfrm>
            <a:off x="724993" y="5949842"/>
            <a:ext cx="5666134"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Esto permite que el eje de entrada gire más rápido que el eje de salida, aumentando la velocidad del vehículo, pero disminuyendo el torque del motor porque el vehículo va en velocidad.</a:t>
            </a:r>
          </a:p>
        </p:txBody>
      </p:sp>
      <p:pic>
        <p:nvPicPr>
          <p:cNvPr id="353" name="Imagen" descr="Imagen"/>
          <p:cNvPicPr>
            <a:picLocks noChangeAspect="1"/>
          </p:cNvPicPr>
          <p:nvPr/>
        </p:nvPicPr>
        <p:blipFill>
          <a:blip r:embed="rId2"/>
          <a:stretch>
            <a:fillRect/>
          </a:stretch>
        </p:blipFill>
        <p:spPr>
          <a:xfrm>
            <a:off x="7459874" y="1884455"/>
            <a:ext cx="1926153" cy="1189295"/>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16</a:t>
            </a:fld>
            <a:endParaRPr lang="es-CL"/>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Círculo"/>
          <p:cNvSpPr/>
          <p:nvPr/>
        </p:nvSpPr>
        <p:spPr>
          <a:xfrm>
            <a:off x="7137797" y="4970666"/>
            <a:ext cx="2570307" cy="2570306"/>
          </a:xfrm>
          <a:prstGeom prst="ellipse">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356" name="Google Shape;173;p6"/>
          <p:cNvSpPr txBox="1"/>
          <p:nvPr/>
        </p:nvSpPr>
        <p:spPr>
          <a:xfrm>
            <a:off x="382497" y="1069819"/>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DELANTERA</a:t>
            </a:r>
          </a:p>
        </p:txBody>
      </p:sp>
      <p:sp>
        <p:nvSpPr>
          <p:cNvPr id="357" name="CuadroTexto 27"/>
          <p:cNvSpPr txBox="1"/>
          <p:nvPr/>
        </p:nvSpPr>
        <p:spPr>
          <a:xfrm>
            <a:off x="505008" y="2485483"/>
            <a:ext cx="1137133"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solidFill>
                  <a:srgbClr val="741B47"/>
                </a:solidFill>
                <a:latin typeface="Calibri"/>
                <a:ea typeface="Calibri"/>
                <a:cs typeface="Calibri"/>
                <a:sym typeface="Calibri"/>
              </a:defRPr>
            </a:lvl1pPr>
          </a:lstStyle>
          <a:p>
            <a:r>
              <a:t>Resumen </a:t>
            </a:r>
          </a:p>
        </p:txBody>
      </p:sp>
      <p:graphicFrame>
        <p:nvGraphicFramePr>
          <p:cNvPr id="358" name="Tabla 28"/>
          <p:cNvGraphicFramePr/>
          <p:nvPr/>
        </p:nvGraphicFramePr>
        <p:xfrm>
          <a:off x="1137554" y="3313315"/>
          <a:ext cx="5851074" cy="2300615"/>
        </p:xfrm>
        <a:graphic>
          <a:graphicData uri="http://schemas.openxmlformats.org/drawingml/2006/table">
            <a:tbl>
              <a:tblPr>
                <a:tableStyleId>{4C3C2611-4C71-4FC5-86AE-919BDF0F9419}</a:tableStyleId>
              </a:tblPr>
              <a:tblGrid>
                <a:gridCol w="1422509">
                  <a:extLst>
                    <a:ext uri="{9D8B030D-6E8A-4147-A177-3AD203B41FA5}">
                      <a16:colId xmlns="" xmlns:a16="http://schemas.microsoft.com/office/drawing/2014/main" val="20000"/>
                    </a:ext>
                  </a:extLst>
                </a:gridCol>
                <a:gridCol w="1538815">
                  <a:extLst>
                    <a:ext uri="{9D8B030D-6E8A-4147-A177-3AD203B41FA5}">
                      <a16:colId xmlns="" xmlns:a16="http://schemas.microsoft.com/office/drawing/2014/main" val="20001"/>
                    </a:ext>
                  </a:extLst>
                </a:gridCol>
                <a:gridCol w="1431455">
                  <a:extLst>
                    <a:ext uri="{9D8B030D-6E8A-4147-A177-3AD203B41FA5}">
                      <a16:colId xmlns="" xmlns:a16="http://schemas.microsoft.com/office/drawing/2014/main" val="20002"/>
                    </a:ext>
                  </a:extLst>
                </a:gridCol>
                <a:gridCol w="1458295">
                  <a:extLst>
                    <a:ext uri="{9D8B030D-6E8A-4147-A177-3AD203B41FA5}">
                      <a16:colId xmlns="" xmlns:a16="http://schemas.microsoft.com/office/drawing/2014/main" val="20003"/>
                    </a:ext>
                  </a:extLst>
                </a:gridCol>
              </a:tblGrid>
              <a:tr h="575153">
                <a:tc>
                  <a:txBody>
                    <a:bodyPr/>
                    <a:lstStyle/>
                    <a:p>
                      <a:pPr algn="ctr">
                        <a:defRPr sz="1800"/>
                      </a:pPr>
                      <a:r>
                        <a:rPr sz="1600" b="1">
                          <a:solidFill>
                            <a:srgbClr val="FFFFFF"/>
                          </a:solidFill>
                          <a:latin typeface="Calibri"/>
                          <a:ea typeface="Calibri"/>
                          <a:cs typeface="Calibri"/>
                          <a:sym typeface="Calibri"/>
                        </a:rPr>
                        <a:t>Marcha</a:t>
                      </a:r>
                    </a:p>
                  </a:txBody>
                  <a:tcPr marL="8295" marR="8295" marT="8295" marB="8295" anchor="ctr" horzOverflow="overflow">
                    <a:solidFill>
                      <a:srgbClr val="741B47"/>
                    </a:solidFill>
                  </a:tcPr>
                </a:tc>
                <a:tc>
                  <a:txBody>
                    <a:bodyPr/>
                    <a:lstStyle/>
                    <a:p>
                      <a:pPr algn="ctr">
                        <a:defRPr sz="1800"/>
                      </a:pPr>
                      <a:r>
                        <a:rPr sz="1600" b="1">
                          <a:solidFill>
                            <a:srgbClr val="FFFFFF"/>
                          </a:solidFill>
                          <a:latin typeface="Calibri"/>
                          <a:ea typeface="Calibri"/>
                          <a:cs typeface="Calibri"/>
                          <a:sym typeface="Calibri"/>
                        </a:rPr>
                        <a:t>Giro del Eje de Entrada</a:t>
                      </a:r>
                    </a:p>
                  </a:txBody>
                  <a:tcPr marL="8295" marR="8295" marT="8295" marB="8295" anchor="b" horzOverflow="overflow">
                    <a:solidFill>
                      <a:srgbClr val="741B47"/>
                    </a:solidFill>
                  </a:tcPr>
                </a:tc>
                <a:tc>
                  <a:txBody>
                    <a:bodyPr/>
                    <a:lstStyle/>
                    <a:p>
                      <a:pPr algn="ctr">
                        <a:defRPr sz="1800"/>
                      </a:pPr>
                      <a:r>
                        <a:rPr sz="1600" b="1">
                          <a:solidFill>
                            <a:srgbClr val="FFFFFF"/>
                          </a:solidFill>
                          <a:latin typeface="Calibri"/>
                          <a:ea typeface="Calibri"/>
                          <a:cs typeface="Calibri"/>
                          <a:sym typeface="Calibri"/>
                        </a:rPr>
                        <a:t>Giro del Eje de Salida</a:t>
                      </a:r>
                    </a:p>
                  </a:txBody>
                  <a:tcPr marL="8295" marR="8295" marT="8295" marB="8295" anchor="b" horzOverflow="overflow">
                    <a:solidFill>
                      <a:srgbClr val="741B47"/>
                    </a:solidFill>
                  </a:tcPr>
                </a:tc>
                <a:tc>
                  <a:txBody>
                    <a:bodyPr/>
                    <a:lstStyle/>
                    <a:p>
                      <a:pPr algn="ctr">
                        <a:defRPr sz="1800"/>
                      </a:pPr>
                      <a:r>
                        <a:rPr sz="1600" b="1">
                          <a:solidFill>
                            <a:srgbClr val="FFFFFF"/>
                          </a:solidFill>
                          <a:latin typeface="Calibri"/>
                          <a:ea typeface="Calibri"/>
                          <a:cs typeface="Calibri"/>
                          <a:sym typeface="Calibri"/>
                        </a:rPr>
                        <a:t>Relación de transmisión</a:t>
                      </a:r>
                    </a:p>
                  </a:txBody>
                  <a:tcPr marL="8295" marR="8295" marT="8295" marB="8295" anchor="b" horzOverflow="overflow">
                    <a:solidFill>
                      <a:srgbClr val="741B47"/>
                    </a:solidFill>
                  </a:tcPr>
                </a:tc>
                <a:extLst>
                  <a:ext uri="{0D108BD9-81ED-4DB2-BD59-A6C34878D82A}">
                    <a16:rowId xmlns="" xmlns:a16="http://schemas.microsoft.com/office/drawing/2014/main" val="10000"/>
                  </a:ext>
                </a:extLst>
              </a:tr>
              <a:tr h="287577">
                <a:tc>
                  <a:txBody>
                    <a:bodyPr/>
                    <a:lstStyle/>
                    <a:p>
                      <a:pPr algn="ctr">
                        <a:defRPr sz="1800"/>
                      </a:pPr>
                      <a:r>
                        <a:rPr sz="1600" b="1">
                          <a:latin typeface="Calibri"/>
                          <a:ea typeface="Calibri"/>
                          <a:cs typeface="Calibri"/>
                          <a:sym typeface="Calibri"/>
                        </a:rPr>
                        <a:t>1ª Velocidad</a:t>
                      </a:r>
                    </a:p>
                  </a:txBody>
                  <a:tcPr marL="8295" marR="8295" marT="8295" marB="8295" anchor="b" horzOverflow="overflow"/>
                </a:tc>
                <a:tc>
                  <a:txBody>
                    <a:bodyPr/>
                    <a:lstStyle/>
                    <a:p>
                      <a:pPr algn="ctr">
                        <a:defRPr sz="1800"/>
                      </a:pPr>
                      <a:r>
                        <a:rPr sz="1600" b="1">
                          <a:latin typeface="Calibri"/>
                          <a:ea typeface="Calibri"/>
                          <a:cs typeface="Calibri"/>
                          <a:sym typeface="Calibri"/>
                        </a:rPr>
                        <a:t>3.455</a:t>
                      </a:r>
                    </a:p>
                  </a:txBody>
                  <a:tcPr marL="8295" marR="8295" marT="8295" marB="8295" anchor="b" horzOverflow="overflow"/>
                </a:tc>
                <a:tc>
                  <a:txBody>
                    <a:bodyPr/>
                    <a:lstStyle/>
                    <a:p>
                      <a:pPr algn="ctr">
                        <a:defRPr sz="1800"/>
                      </a:pPr>
                      <a:r>
                        <a:rPr sz="1600" b="1">
                          <a:latin typeface="Calibri"/>
                          <a:ea typeface="Calibri"/>
                          <a:cs typeface="Calibri"/>
                          <a:sym typeface="Calibri"/>
                        </a:rPr>
                        <a:t>1</a:t>
                      </a:r>
                    </a:p>
                  </a:txBody>
                  <a:tcPr marL="8295" marR="8295" marT="8295" marB="8295" anchor="b" horzOverflow="overflow"/>
                </a:tc>
                <a:tc>
                  <a:txBody>
                    <a:bodyPr/>
                    <a:lstStyle/>
                    <a:p>
                      <a:pPr algn="ctr">
                        <a:defRPr sz="1800"/>
                      </a:pPr>
                      <a:r>
                        <a:rPr sz="1600" b="1">
                          <a:latin typeface="Calibri"/>
                          <a:ea typeface="Calibri"/>
                          <a:cs typeface="Calibri"/>
                          <a:sym typeface="Calibri"/>
                        </a:rPr>
                        <a:t>3.455</a:t>
                      </a:r>
                    </a:p>
                  </a:txBody>
                  <a:tcPr marL="8295" marR="8295" marT="8295" marB="8295" anchor="b" horzOverflow="overflow"/>
                </a:tc>
                <a:extLst>
                  <a:ext uri="{0D108BD9-81ED-4DB2-BD59-A6C34878D82A}">
                    <a16:rowId xmlns="" xmlns:a16="http://schemas.microsoft.com/office/drawing/2014/main" val="10001"/>
                  </a:ext>
                </a:extLst>
              </a:tr>
              <a:tr h="287577">
                <a:tc>
                  <a:txBody>
                    <a:bodyPr/>
                    <a:lstStyle/>
                    <a:p>
                      <a:pPr algn="ctr">
                        <a:defRPr sz="1800"/>
                      </a:pPr>
                      <a:r>
                        <a:rPr sz="1600" b="1">
                          <a:latin typeface="Calibri"/>
                          <a:ea typeface="Calibri"/>
                          <a:cs typeface="Calibri"/>
                          <a:sym typeface="Calibri"/>
                        </a:rPr>
                        <a:t>2ª Velocidad</a:t>
                      </a:r>
                    </a:p>
                  </a:txBody>
                  <a:tcPr marL="8295" marR="8295" marT="8295" marB="8295" anchor="b" horzOverflow="overflow"/>
                </a:tc>
                <a:tc>
                  <a:txBody>
                    <a:bodyPr/>
                    <a:lstStyle/>
                    <a:p>
                      <a:pPr algn="ctr">
                        <a:defRPr sz="1800"/>
                      </a:pPr>
                      <a:r>
                        <a:rPr sz="1600" b="1">
                          <a:latin typeface="Calibri"/>
                          <a:ea typeface="Calibri"/>
                          <a:cs typeface="Calibri"/>
                          <a:sym typeface="Calibri"/>
                        </a:rPr>
                        <a:t>1.944</a:t>
                      </a:r>
                    </a:p>
                  </a:txBody>
                  <a:tcPr marL="8295" marR="8295" marT="8295" marB="8295" anchor="b" horzOverflow="overflow"/>
                </a:tc>
                <a:tc>
                  <a:txBody>
                    <a:bodyPr/>
                    <a:lstStyle/>
                    <a:p>
                      <a:pPr algn="ctr">
                        <a:defRPr sz="1800"/>
                      </a:pPr>
                      <a:r>
                        <a:rPr sz="1600" b="1">
                          <a:latin typeface="Calibri"/>
                          <a:ea typeface="Calibri"/>
                          <a:cs typeface="Calibri"/>
                          <a:sym typeface="Calibri"/>
                        </a:rPr>
                        <a:t>1</a:t>
                      </a:r>
                    </a:p>
                  </a:txBody>
                  <a:tcPr marL="8295" marR="8295" marT="8295" marB="8295" anchor="b" horzOverflow="overflow"/>
                </a:tc>
                <a:tc>
                  <a:txBody>
                    <a:bodyPr/>
                    <a:lstStyle/>
                    <a:p>
                      <a:pPr algn="ctr">
                        <a:defRPr sz="1800"/>
                      </a:pPr>
                      <a:r>
                        <a:rPr sz="1600" b="1">
                          <a:latin typeface="Calibri"/>
                          <a:ea typeface="Calibri"/>
                          <a:cs typeface="Calibri"/>
                          <a:sym typeface="Calibri"/>
                        </a:rPr>
                        <a:t>1.944</a:t>
                      </a:r>
                    </a:p>
                  </a:txBody>
                  <a:tcPr marL="8295" marR="8295" marT="8295" marB="8295" anchor="b" horzOverflow="overflow"/>
                </a:tc>
                <a:extLst>
                  <a:ext uri="{0D108BD9-81ED-4DB2-BD59-A6C34878D82A}">
                    <a16:rowId xmlns="" xmlns:a16="http://schemas.microsoft.com/office/drawing/2014/main" val="10002"/>
                  </a:ext>
                </a:extLst>
              </a:tr>
              <a:tr h="287577">
                <a:tc>
                  <a:txBody>
                    <a:bodyPr/>
                    <a:lstStyle/>
                    <a:p>
                      <a:pPr algn="ctr">
                        <a:defRPr sz="1800"/>
                      </a:pPr>
                      <a:r>
                        <a:rPr sz="1600" b="1">
                          <a:latin typeface="Calibri"/>
                          <a:ea typeface="Calibri"/>
                          <a:cs typeface="Calibri"/>
                          <a:sym typeface="Calibri"/>
                        </a:rPr>
                        <a:t>3ª Velocidad</a:t>
                      </a:r>
                    </a:p>
                  </a:txBody>
                  <a:tcPr marL="8295" marR="8295" marT="8295" marB="8295" anchor="b" horzOverflow="overflow"/>
                </a:tc>
                <a:tc>
                  <a:txBody>
                    <a:bodyPr/>
                    <a:lstStyle/>
                    <a:p>
                      <a:pPr algn="ctr">
                        <a:defRPr sz="1800"/>
                      </a:pPr>
                      <a:r>
                        <a:rPr sz="1600" b="1">
                          <a:latin typeface="Calibri"/>
                          <a:ea typeface="Calibri"/>
                          <a:cs typeface="Calibri"/>
                          <a:sym typeface="Calibri"/>
                        </a:rPr>
                        <a:t>1.370</a:t>
                      </a:r>
                    </a:p>
                  </a:txBody>
                  <a:tcPr marL="8295" marR="8295" marT="8295" marB="8295" anchor="b" horzOverflow="overflow"/>
                </a:tc>
                <a:tc>
                  <a:txBody>
                    <a:bodyPr/>
                    <a:lstStyle/>
                    <a:p>
                      <a:pPr algn="ctr">
                        <a:defRPr sz="1800"/>
                      </a:pPr>
                      <a:r>
                        <a:rPr sz="1600" b="1">
                          <a:latin typeface="Calibri"/>
                          <a:ea typeface="Calibri"/>
                          <a:cs typeface="Calibri"/>
                          <a:sym typeface="Calibri"/>
                        </a:rPr>
                        <a:t>1</a:t>
                      </a:r>
                    </a:p>
                  </a:txBody>
                  <a:tcPr marL="8295" marR="8295" marT="8295" marB="8295" anchor="b" horzOverflow="overflow"/>
                </a:tc>
                <a:tc>
                  <a:txBody>
                    <a:bodyPr/>
                    <a:lstStyle/>
                    <a:p>
                      <a:pPr algn="ctr">
                        <a:defRPr sz="1800"/>
                      </a:pPr>
                      <a:r>
                        <a:rPr sz="1600" b="1">
                          <a:latin typeface="Calibri"/>
                          <a:ea typeface="Calibri"/>
                          <a:cs typeface="Calibri"/>
                          <a:sym typeface="Calibri"/>
                        </a:rPr>
                        <a:t>1.370</a:t>
                      </a:r>
                    </a:p>
                  </a:txBody>
                  <a:tcPr marL="8295" marR="8295" marT="8295" marB="8295" anchor="b" horzOverflow="overflow"/>
                </a:tc>
                <a:extLst>
                  <a:ext uri="{0D108BD9-81ED-4DB2-BD59-A6C34878D82A}">
                    <a16:rowId xmlns="" xmlns:a16="http://schemas.microsoft.com/office/drawing/2014/main" val="10003"/>
                  </a:ext>
                </a:extLst>
              </a:tr>
              <a:tr h="287577">
                <a:tc>
                  <a:txBody>
                    <a:bodyPr/>
                    <a:lstStyle/>
                    <a:p>
                      <a:pPr algn="ctr">
                        <a:defRPr sz="1800"/>
                      </a:pPr>
                      <a:r>
                        <a:rPr sz="1600" b="1">
                          <a:latin typeface="Calibri"/>
                          <a:ea typeface="Calibri"/>
                          <a:cs typeface="Calibri"/>
                          <a:sym typeface="Calibri"/>
                        </a:rPr>
                        <a:t>4ª Velocidad</a:t>
                      </a:r>
                    </a:p>
                  </a:txBody>
                  <a:tcPr marL="8295" marR="8295" marT="8295" marB="8295" anchor="b" horzOverflow="overflow"/>
                </a:tc>
                <a:tc>
                  <a:txBody>
                    <a:bodyPr/>
                    <a:lstStyle/>
                    <a:p>
                      <a:pPr algn="ctr">
                        <a:defRPr sz="1800"/>
                      </a:pPr>
                      <a:r>
                        <a:rPr sz="1600" b="1">
                          <a:latin typeface="Calibri"/>
                          <a:ea typeface="Calibri"/>
                          <a:cs typeface="Calibri"/>
                          <a:sym typeface="Calibri"/>
                        </a:rPr>
                        <a:t>1.032</a:t>
                      </a:r>
                    </a:p>
                  </a:txBody>
                  <a:tcPr marL="8295" marR="8295" marT="8295" marB="8295" anchor="b" horzOverflow="overflow"/>
                </a:tc>
                <a:tc>
                  <a:txBody>
                    <a:bodyPr/>
                    <a:lstStyle/>
                    <a:p>
                      <a:pPr algn="ctr">
                        <a:defRPr sz="1800"/>
                      </a:pPr>
                      <a:r>
                        <a:rPr sz="1600" b="1">
                          <a:latin typeface="Calibri"/>
                          <a:ea typeface="Calibri"/>
                          <a:cs typeface="Calibri"/>
                          <a:sym typeface="Calibri"/>
                        </a:rPr>
                        <a:t>1</a:t>
                      </a:r>
                    </a:p>
                  </a:txBody>
                  <a:tcPr marL="8295" marR="8295" marT="8295" marB="8295" anchor="b" horzOverflow="overflow"/>
                </a:tc>
                <a:tc>
                  <a:txBody>
                    <a:bodyPr/>
                    <a:lstStyle/>
                    <a:p>
                      <a:pPr algn="ctr">
                        <a:defRPr sz="1800"/>
                      </a:pPr>
                      <a:r>
                        <a:rPr sz="1600" b="1">
                          <a:latin typeface="Calibri"/>
                          <a:ea typeface="Calibri"/>
                          <a:cs typeface="Calibri"/>
                          <a:sym typeface="Calibri"/>
                        </a:rPr>
                        <a:t>1.032</a:t>
                      </a:r>
                    </a:p>
                  </a:txBody>
                  <a:tcPr marL="8295" marR="8295" marT="8295" marB="8295" anchor="b" horzOverflow="overflow"/>
                </a:tc>
                <a:extLst>
                  <a:ext uri="{0D108BD9-81ED-4DB2-BD59-A6C34878D82A}">
                    <a16:rowId xmlns="" xmlns:a16="http://schemas.microsoft.com/office/drawing/2014/main" val="10004"/>
                  </a:ext>
                </a:extLst>
              </a:tr>
              <a:tr h="287577">
                <a:tc>
                  <a:txBody>
                    <a:bodyPr/>
                    <a:lstStyle/>
                    <a:p>
                      <a:pPr algn="ctr">
                        <a:defRPr sz="1800"/>
                      </a:pPr>
                      <a:r>
                        <a:rPr sz="1600" b="1">
                          <a:latin typeface="Calibri"/>
                          <a:ea typeface="Calibri"/>
                          <a:cs typeface="Calibri"/>
                          <a:sym typeface="Calibri"/>
                        </a:rPr>
                        <a:t>5ª Velocidad</a:t>
                      </a:r>
                    </a:p>
                  </a:txBody>
                  <a:tcPr marL="8295" marR="8295" marT="8295" marB="8295" anchor="b" horzOverflow="overflow"/>
                </a:tc>
                <a:tc>
                  <a:txBody>
                    <a:bodyPr/>
                    <a:lstStyle/>
                    <a:p>
                      <a:pPr algn="ctr">
                        <a:defRPr sz="1800"/>
                      </a:pPr>
                      <a:r>
                        <a:rPr sz="1600" b="1">
                          <a:latin typeface="Calibri"/>
                          <a:ea typeface="Calibri"/>
                          <a:cs typeface="Calibri"/>
                          <a:sym typeface="Calibri"/>
                        </a:rPr>
                        <a:t>0.85</a:t>
                      </a:r>
                    </a:p>
                  </a:txBody>
                  <a:tcPr marL="8295" marR="8295" marT="8295" marB="8295" anchor="b" horzOverflow="overflow"/>
                </a:tc>
                <a:tc>
                  <a:txBody>
                    <a:bodyPr/>
                    <a:lstStyle/>
                    <a:p>
                      <a:pPr algn="ctr">
                        <a:defRPr sz="1800"/>
                      </a:pPr>
                      <a:r>
                        <a:rPr sz="1600" b="1">
                          <a:latin typeface="Calibri"/>
                          <a:ea typeface="Calibri"/>
                          <a:cs typeface="Calibri"/>
                          <a:sym typeface="Calibri"/>
                        </a:rPr>
                        <a:t>1</a:t>
                      </a:r>
                    </a:p>
                  </a:txBody>
                  <a:tcPr marL="8295" marR="8295" marT="8295" marB="8295" anchor="b" horzOverflow="overflow"/>
                </a:tc>
                <a:tc>
                  <a:txBody>
                    <a:bodyPr/>
                    <a:lstStyle/>
                    <a:p>
                      <a:pPr algn="ctr">
                        <a:defRPr sz="1800"/>
                      </a:pPr>
                      <a:r>
                        <a:rPr sz="1600" b="1">
                          <a:latin typeface="Calibri"/>
                          <a:ea typeface="Calibri"/>
                          <a:cs typeface="Calibri"/>
                          <a:sym typeface="Calibri"/>
                        </a:rPr>
                        <a:t>0.85</a:t>
                      </a:r>
                    </a:p>
                  </a:txBody>
                  <a:tcPr marL="8295" marR="8295" marT="8295" marB="8295" anchor="b" horzOverflow="overflow"/>
                </a:tc>
                <a:extLst>
                  <a:ext uri="{0D108BD9-81ED-4DB2-BD59-A6C34878D82A}">
                    <a16:rowId xmlns="" xmlns:a16="http://schemas.microsoft.com/office/drawing/2014/main" val="10005"/>
                  </a:ext>
                </a:extLst>
              </a:tr>
              <a:tr h="287577">
                <a:tc>
                  <a:txBody>
                    <a:bodyPr/>
                    <a:lstStyle/>
                    <a:p>
                      <a:pPr algn="ctr">
                        <a:defRPr sz="1800"/>
                      </a:pPr>
                      <a:r>
                        <a:rPr sz="1600" b="1">
                          <a:latin typeface="Calibri"/>
                          <a:ea typeface="Calibri"/>
                          <a:cs typeface="Calibri"/>
                          <a:sym typeface="Calibri"/>
                        </a:rPr>
                        <a:t>Marcha Atrás</a:t>
                      </a:r>
                    </a:p>
                  </a:txBody>
                  <a:tcPr marL="8295" marR="8295" marT="8295" marB="8295" anchor="b" horzOverflow="overflow"/>
                </a:tc>
                <a:tc>
                  <a:txBody>
                    <a:bodyPr/>
                    <a:lstStyle/>
                    <a:p>
                      <a:pPr algn="ctr">
                        <a:defRPr sz="1800"/>
                      </a:pPr>
                      <a:r>
                        <a:rPr sz="1600" b="1">
                          <a:latin typeface="Calibri"/>
                          <a:ea typeface="Calibri"/>
                          <a:cs typeface="Calibri"/>
                          <a:sym typeface="Calibri"/>
                        </a:rPr>
                        <a:t>3.166</a:t>
                      </a:r>
                    </a:p>
                  </a:txBody>
                  <a:tcPr marL="8295" marR="8295" marT="8295" marB="8295" anchor="b" horzOverflow="overflow"/>
                </a:tc>
                <a:tc>
                  <a:txBody>
                    <a:bodyPr/>
                    <a:lstStyle/>
                    <a:p>
                      <a:pPr algn="ctr">
                        <a:defRPr sz="1800"/>
                      </a:pPr>
                      <a:r>
                        <a:rPr sz="1600" b="1">
                          <a:latin typeface="Calibri"/>
                          <a:ea typeface="Calibri"/>
                          <a:cs typeface="Calibri"/>
                          <a:sym typeface="Calibri"/>
                        </a:rPr>
                        <a:t>1</a:t>
                      </a:r>
                    </a:p>
                  </a:txBody>
                  <a:tcPr marL="8295" marR="8295" marT="8295" marB="8295" anchor="b" horzOverflow="overflow"/>
                </a:tc>
                <a:tc>
                  <a:txBody>
                    <a:bodyPr/>
                    <a:lstStyle/>
                    <a:p>
                      <a:pPr algn="ctr">
                        <a:defRPr sz="1800"/>
                      </a:pPr>
                      <a:r>
                        <a:rPr sz="1600" b="1">
                          <a:latin typeface="Calibri"/>
                          <a:ea typeface="Calibri"/>
                          <a:cs typeface="Calibri"/>
                          <a:sym typeface="Calibri"/>
                        </a:rPr>
                        <a:t>3.166</a:t>
                      </a:r>
                    </a:p>
                  </a:txBody>
                  <a:tcPr marL="8295" marR="8295" marT="8295" marB="8295" anchor="b" horzOverflow="overflow"/>
                </a:tc>
                <a:extLst>
                  <a:ext uri="{0D108BD9-81ED-4DB2-BD59-A6C34878D82A}">
                    <a16:rowId xmlns="" xmlns:a16="http://schemas.microsoft.com/office/drawing/2014/main" val="10006"/>
                  </a:ext>
                </a:extLst>
              </a:tr>
            </a:tbl>
          </a:graphicData>
        </a:graphic>
      </p:graphicFrame>
      <p:pic>
        <p:nvPicPr>
          <p:cNvPr id="359" name="Imagen" descr="Imagen"/>
          <p:cNvPicPr>
            <a:picLocks noChangeAspect="1"/>
          </p:cNvPicPr>
          <p:nvPr/>
        </p:nvPicPr>
        <p:blipFill>
          <a:blip r:embed="rId2"/>
          <a:stretch>
            <a:fillRect/>
          </a:stretch>
        </p:blipFill>
        <p:spPr>
          <a:xfrm>
            <a:off x="6853043" y="4582013"/>
            <a:ext cx="2918153" cy="3047382"/>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17</a:t>
            </a:fld>
            <a:endParaRPr lang="es-CL"/>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Google Shape;260;p11" descr="Google Shape;260;p11"/>
          <p:cNvPicPr>
            <a:picLocks noChangeAspect="1"/>
          </p:cNvPicPr>
          <p:nvPr/>
        </p:nvPicPr>
        <p:blipFill>
          <a:blip r:embed="rId3"/>
          <a:stretch>
            <a:fillRect/>
          </a:stretch>
        </p:blipFill>
        <p:spPr>
          <a:xfrm>
            <a:off x="5902233" y="1304434"/>
            <a:ext cx="3094285" cy="5481848"/>
          </a:xfrm>
          <a:prstGeom prst="rect">
            <a:avLst/>
          </a:prstGeom>
          <a:ln w="12700">
            <a:miter lim="400000"/>
          </a:ln>
        </p:spPr>
      </p:pic>
      <p:sp>
        <p:nvSpPr>
          <p:cNvPr id="362" name="Google Shape;261;p11"/>
          <p:cNvSpPr txBox="1"/>
          <p:nvPr/>
        </p:nvSpPr>
        <p:spPr>
          <a:xfrm>
            <a:off x="624577" y="5745510"/>
            <a:ext cx="4995619" cy="454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spAutoFit/>
          </a:bodyPr>
          <a:lstStyle>
            <a:lvl1pPr>
              <a:defRPr sz="2100" b="1">
                <a:solidFill>
                  <a:srgbClr val="741B47"/>
                </a:solidFill>
                <a:latin typeface="Calibri"/>
                <a:ea typeface="Calibri"/>
                <a:cs typeface="Calibri"/>
                <a:sym typeface="Calibri"/>
              </a:defRPr>
            </a:lvl1pPr>
          </a:lstStyle>
          <a:p>
            <a:r>
              <a:t>¡Comparte tus respuestas!</a:t>
            </a:r>
          </a:p>
        </p:txBody>
      </p:sp>
      <p:grpSp>
        <p:nvGrpSpPr>
          <p:cNvPr id="365" name="Google Shape;262;p11"/>
          <p:cNvGrpSpPr/>
          <p:nvPr/>
        </p:nvGrpSpPr>
        <p:grpSpPr>
          <a:xfrm>
            <a:off x="558595" y="2258677"/>
            <a:ext cx="5146724" cy="3149067"/>
            <a:chOff x="0" y="0"/>
            <a:chExt cx="5146723" cy="3149066"/>
          </a:xfrm>
        </p:grpSpPr>
        <p:sp>
          <p:nvSpPr>
            <p:cNvPr id="363" name="Google Shape;263;p11"/>
            <p:cNvSpPr/>
            <p:nvPr/>
          </p:nvSpPr>
          <p:spPr>
            <a:xfrm>
              <a:off x="0" y="0"/>
              <a:ext cx="5146724" cy="3149067"/>
            </a:xfrm>
            <a:prstGeom prst="roundRect">
              <a:avLst>
                <a:gd name="adj" fmla="val 9635"/>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364" name="Google Shape;264;p11"/>
            <p:cNvSpPr txBox="1"/>
            <p:nvPr/>
          </p:nvSpPr>
          <p:spPr>
            <a:xfrm>
              <a:off x="67388" y="1384440"/>
              <a:ext cx="5011946" cy="3801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ctr">
              <a:spAutoFit/>
            </a:bodyPr>
            <a:lstStyle>
              <a:lvl1pPr>
                <a:defRPr>
                  <a:latin typeface="+mj-lt"/>
                  <a:ea typeface="+mj-ea"/>
                  <a:cs typeface="+mj-cs"/>
                  <a:sym typeface="Arial"/>
                </a:defRPr>
              </a:lvl1pPr>
            </a:lstStyle>
            <a:p>
              <a:r>
                <a:t>    </a:t>
              </a:r>
            </a:p>
          </p:txBody>
        </p:sp>
      </p:grpSp>
      <p:pic>
        <p:nvPicPr>
          <p:cNvPr id="366" name="Google Shape;265;p11" descr="Google Shape;265;p11"/>
          <p:cNvPicPr>
            <a:picLocks noChangeAspect="1"/>
          </p:cNvPicPr>
          <p:nvPr/>
        </p:nvPicPr>
        <p:blipFill>
          <a:blip r:embed="rId4"/>
          <a:stretch>
            <a:fillRect/>
          </a:stretch>
        </p:blipFill>
        <p:spPr>
          <a:xfrm>
            <a:off x="5449463" y="2061747"/>
            <a:ext cx="477103" cy="477104"/>
          </a:xfrm>
          <a:prstGeom prst="rect">
            <a:avLst/>
          </a:prstGeom>
          <a:ln w="12700">
            <a:miter lim="400000"/>
          </a:ln>
        </p:spPr>
      </p:pic>
      <p:sp>
        <p:nvSpPr>
          <p:cNvPr id="367" name="Google Shape;323;p12"/>
          <p:cNvSpPr txBox="1"/>
          <p:nvPr/>
        </p:nvSpPr>
        <p:spPr>
          <a:xfrm>
            <a:off x="375973" y="1265365"/>
            <a:ext cx="895050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REFLEXIONEMOS</a:t>
            </a:r>
          </a:p>
        </p:txBody>
      </p:sp>
      <p:sp>
        <p:nvSpPr>
          <p:cNvPr id="368" name="Google Shape;324;p12"/>
          <p:cNvSpPr txBox="1"/>
          <p:nvPr/>
        </p:nvSpPr>
        <p:spPr>
          <a:xfrm>
            <a:off x="371684" y="980796"/>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HAGAMOS UNA PAUSA</a:t>
            </a:r>
          </a:p>
        </p:txBody>
      </p:sp>
      <p:sp>
        <p:nvSpPr>
          <p:cNvPr id="369" name="Google Shape;52;p28"/>
          <p:cNvSpPr txBox="1">
            <a:spLocks noGrp="1"/>
          </p:cNvSpPr>
          <p:nvPr>
            <p:ph type="sldNum" sz="quarter" idx="4294967295"/>
          </p:nvPr>
        </p:nvSpPr>
        <p:spPr>
          <a:xfrm>
            <a:off x="371683" y="6881800"/>
            <a:ext cx="337157"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18</a:t>
            </a:fld>
            <a:endParaRPr dirty="0"/>
          </a:p>
        </p:txBody>
      </p:sp>
      <p:sp>
        <p:nvSpPr>
          <p:cNvPr id="370" name="Google Shape;266;p11"/>
          <p:cNvSpPr txBox="1"/>
          <p:nvPr/>
        </p:nvSpPr>
        <p:spPr>
          <a:xfrm>
            <a:off x="1090126" y="3026623"/>
            <a:ext cx="4179111" cy="16619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nchor="ctr">
            <a:spAutoFit/>
          </a:bodyPr>
          <a:lstStyle/>
          <a:p>
            <a:pPr>
              <a:defRPr sz="1600">
                <a:latin typeface="Calibri"/>
                <a:ea typeface="Calibri"/>
                <a:cs typeface="Calibri"/>
                <a:sym typeface="Calibri"/>
              </a:defRPr>
            </a:pPr>
            <a:r>
              <a:t>¿Son iguales las relaciones de cambios entre las diferentes transmisiones?</a:t>
            </a:r>
          </a:p>
          <a:p>
            <a:pPr>
              <a:defRPr sz="1600">
                <a:latin typeface="Calibri"/>
                <a:ea typeface="Calibri"/>
                <a:cs typeface="Calibri"/>
                <a:sym typeface="Calibri"/>
              </a:defRPr>
            </a:pPr>
            <a:endParaRPr/>
          </a:p>
          <a:p>
            <a:pPr>
              <a:defRPr sz="1600">
                <a:latin typeface="Calibri"/>
                <a:ea typeface="Calibri"/>
                <a:cs typeface="Calibri"/>
                <a:sym typeface="Calibri"/>
              </a:defRPr>
            </a:pPr>
            <a:r>
              <a:t>¿Para qué crees que sirve tener en cuenta la relación de torque que poseen las transmisiones?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LONGITUDINAL O TRASERA</a:t>
            </a:r>
          </a:p>
        </p:txBody>
      </p:sp>
      <p:pic>
        <p:nvPicPr>
          <p:cNvPr id="373" name="Picture 2" descr="Picture 2"/>
          <p:cNvPicPr>
            <a:picLocks noChangeAspect="1"/>
          </p:cNvPicPr>
          <p:nvPr/>
        </p:nvPicPr>
        <p:blipFill>
          <a:blip r:embed="rId2"/>
          <a:srcRect b="3"/>
          <a:stretch>
            <a:fillRect/>
          </a:stretch>
        </p:blipFill>
        <p:spPr>
          <a:xfrm>
            <a:off x="3030085" y="2400982"/>
            <a:ext cx="5816998" cy="3873501"/>
          </a:xfrm>
          <a:custGeom>
            <a:avLst/>
            <a:gdLst/>
            <a:ahLst/>
            <a:cxnLst>
              <a:cxn ang="0">
                <a:pos x="wd2" y="hd2"/>
              </a:cxn>
              <a:cxn ang="5400000">
                <a:pos x="wd2" y="hd2"/>
              </a:cxn>
              <a:cxn ang="10800000">
                <a:pos x="wd2" y="hd2"/>
              </a:cxn>
              <a:cxn ang="16200000">
                <a:pos x="wd2" y="hd2"/>
              </a:cxn>
            </a:cxnLst>
            <a:rect l="0" t="0" r="r" b="b"/>
            <a:pathLst>
              <a:path w="21600" h="21600" extrusionOk="0">
                <a:moveTo>
                  <a:pt x="1144" y="0"/>
                </a:moveTo>
                <a:cubicBezTo>
                  <a:pt x="512" y="0"/>
                  <a:pt x="0" y="768"/>
                  <a:pt x="0" y="1717"/>
                </a:cubicBezTo>
                <a:lnTo>
                  <a:pt x="0" y="19883"/>
                </a:lnTo>
                <a:cubicBezTo>
                  <a:pt x="0" y="20832"/>
                  <a:pt x="512" y="21600"/>
                  <a:pt x="1144" y="21600"/>
                </a:cubicBezTo>
                <a:lnTo>
                  <a:pt x="20456" y="21600"/>
                </a:lnTo>
                <a:cubicBezTo>
                  <a:pt x="21088" y="21600"/>
                  <a:pt x="21600" y="20832"/>
                  <a:pt x="21600" y="19883"/>
                </a:cubicBezTo>
                <a:lnTo>
                  <a:pt x="21600" y="1717"/>
                </a:lnTo>
                <a:cubicBezTo>
                  <a:pt x="21600" y="768"/>
                  <a:pt x="21088" y="0"/>
                  <a:pt x="20456" y="0"/>
                </a:cubicBezTo>
                <a:lnTo>
                  <a:pt x="1144" y="0"/>
                </a:lnTo>
                <a:close/>
              </a:path>
            </a:pathLst>
          </a:custGeom>
          <a:ln w="88900">
            <a:solidFill>
              <a:srgbClr val="741B47"/>
            </a:solidFill>
          </a:ln>
        </p:spPr>
      </p:pic>
      <p:pic>
        <p:nvPicPr>
          <p:cNvPr id="374" name="Imagen" descr="Imagen"/>
          <p:cNvPicPr>
            <a:picLocks noChangeAspect="1"/>
          </p:cNvPicPr>
          <p:nvPr/>
        </p:nvPicPr>
        <p:blipFill>
          <a:blip r:embed="rId3"/>
          <a:stretch>
            <a:fillRect/>
          </a:stretch>
        </p:blipFill>
        <p:spPr>
          <a:xfrm>
            <a:off x="294380" y="2106011"/>
            <a:ext cx="3565403" cy="4757337"/>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19</a:t>
            </a:fld>
            <a:endParaRPr lang="es-CL"/>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oogle Shape;83;p2"/>
          <p:cNvSpPr txBox="1"/>
          <p:nvPr/>
        </p:nvSpPr>
        <p:spPr>
          <a:xfrm>
            <a:off x="365423" y="2049137"/>
            <a:ext cx="1444329" cy="369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sz="1500" b="1">
                <a:latin typeface="Calibri"/>
                <a:ea typeface="Calibri"/>
                <a:cs typeface="Calibri"/>
                <a:sym typeface="Calibri"/>
              </a:defRPr>
            </a:lvl1pPr>
          </a:lstStyle>
          <a:p>
            <a:r>
              <a:t>ACTIVIDAD 12</a:t>
            </a:r>
          </a:p>
        </p:txBody>
      </p:sp>
      <p:sp>
        <p:nvSpPr>
          <p:cNvPr id="169" name="Google Shape;78;p37"/>
          <p:cNvSpPr txBox="1"/>
          <p:nvPr/>
        </p:nvSpPr>
        <p:spPr>
          <a:xfrm>
            <a:off x="404955" y="2214697"/>
            <a:ext cx="7557566" cy="640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spAutoFit/>
          </a:bodyPr>
          <a:lstStyle/>
          <a:p>
            <a:pPr>
              <a:lnSpc>
                <a:spcPct val="90000"/>
              </a:lnSpc>
              <a:defRPr sz="3600" b="1">
                <a:solidFill>
                  <a:srgbClr val="741B47"/>
                </a:solidFill>
                <a:latin typeface="Calibri"/>
                <a:ea typeface="Calibri"/>
                <a:cs typeface="Calibri"/>
                <a:sym typeface="Calibri"/>
              </a:defRPr>
            </a:pPr>
            <a:r>
              <a:t>CALCULO DE RELACIÓN </a:t>
            </a:r>
            <a:r>
              <a:rPr b="0">
                <a:solidFill>
                  <a:srgbClr val="FF0000"/>
                </a:solidFill>
              </a:rPr>
              <a:t>DE MARCHAS</a:t>
            </a:r>
          </a:p>
        </p:txBody>
      </p:sp>
      <p:pic>
        <p:nvPicPr>
          <p:cNvPr id="170" name="Imagen" descr="Imagen"/>
          <p:cNvPicPr>
            <a:picLocks noChangeAspect="1"/>
          </p:cNvPicPr>
          <p:nvPr/>
        </p:nvPicPr>
        <p:blipFill>
          <a:blip r:embed="rId2"/>
          <a:stretch>
            <a:fillRect/>
          </a:stretch>
        </p:blipFill>
        <p:spPr>
          <a:xfrm>
            <a:off x="989209" y="1874054"/>
            <a:ext cx="7392674" cy="5864851"/>
          </a:xfrm>
          <a:prstGeom prst="rect">
            <a:avLst/>
          </a:prstGeom>
          <a:ln w="12700">
            <a:miter lim="400000"/>
          </a:ln>
        </p:spPr>
      </p:pic>
      <p:sp>
        <p:nvSpPr>
          <p:cNvPr id="6" name="Google Shape;107;p2"/>
          <p:cNvSpPr txBox="1"/>
          <p:nvPr/>
        </p:nvSpPr>
        <p:spPr>
          <a:xfrm>
            <a:off x="1139099" y="834800"/>
            <a:ext cx="5045391" cy="369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98" tIns="91398" rIns="91398" bIns="91398">
            <a:spAutoFit/>
          </a:bodyPr>
          <a:lstStyle/>
          <a:p>
            <a:pPr>
              <a:defRPr sz="1200" b="1">
                <a:solidFill>
                  <a:srgbClr val="741B47"/>
                </a:solidFill>
                <a:latin typeface="Calibri"/>
                <a:ea typeface="Calibri"/>
                <a:cs typeface="Calibri"/>
                <a:sym typeface="Calibri"/>
              </a:defRPr>
            </a:pPr>
            <a:r>
              <a:rPr dirty="0" smtClean="0"/>
              <a:t>MÓDULO </a:t>
            </a:r>
            <a:r>
              <a:rPr lang="es-CL" dirty="0" smtClean="0"/>
              <a:t>8</a:t>
            </a:r>
            <a:r>
              <a:rPr dirty="0" smtClean="0"/>
              <a:t> </a:t>
            </a:r>
            <a:r>
              <a:rPr b="0" dirty="0" smtClean="0"/>
              <a:t>|</a:t>
            </a:r>
            <a:r>
              <a:rPr lang="es-CL" b="0" dirty="0" smtClean="0"/>
              <a:t>MANTENIMIENTO DE LOS SISTEMAS DE TRANSMISIÓN Y FRENOS</a:t>
            </a:r>
            <a:endParaRPr b="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ángulo redondeado"/>
          <p:cNvSpPr/>
          <p:nvPr/>
        </p:nvSpPr>
        <p:spPr>
          <a:xfrm>
            <a:off x="449939" y="5071102"/>
            <a:ext cx="8750619" cy="1731684"/>
          </a:xfrm>
          <a:prstGeom prst="roundRect">
            <a:avLst>
              <a:gd name="adj" fmla="val 13186"/>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377" name="Rectángulo redondeado"/>
          <p:cNvSpPr/>
          <p:nvPr/>
        </p:nvSpPr>
        <p:spPr>
          <a:xfrm>
            <a:off x="485313" y="2173043"/>
            <a:ext cx="8750619" cy="2792181"/>
          </a:xfrm>
          <a:prstGeom prst="roundRect">
            <a:avLst>
              <a:gd name="adj" fmla="val 3152"/>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378" name="Rectángulo redondeado"/>
          <p:cNvSpPr/>
          <p:nvPr/>
        </p:nvSpPr>
        <p:spPr>
          <a:xfrm rot="10800000" flipH="1">
            <a:off x="4817335" y="3813304"/>
            <a:ext cx="4972666" cy="3655621"/>
          </a:xfrm>
          <a:prstGeom prst="roundRect">
            <a:avLst>
              <a:gd name="adj" fmla="val 10196"/>
            </a:avLst>
          </a:prstGeom>
          <a:solidFill>
            <a:srgbClr val="FFFFFF"/>
          </a:solidFill>
          <a:ln w="12700">
            <a:miter lim="400000"/>
          </a:ln>
        </p:spPr>
        <p:txBody>
          <a:bodyPr lIns="0" tIns="0" rIns="0" bIns="0" anchor="ctr"/>
          <a:lstStyle/>
          <a:p>
            <a:pPr algn="ctr">
              <a:defRPr sz="1000">
                <a:solidFill>
                  <a:srgbClr val="FFFFFF"/>
                </a:solidFill>
              </a:defRPr>
            </a:pPr>
            <a:endParaRPr/>
          </a:p>
        </p:txBody>
      </p:sp>
      <p:sp>
        <p:nvSpPr>
          <p:cNvPr id="379"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LONGITUDINAL O TRASERA</a:t>
            </a:r>
          </a:p>
        </p:txBody>
      </p:sp>
      <p:grpSp>
        <p:nvGrpSpPr>
          <p:cNvPr id="382" name="Imagen 2"/>
          <p:cNvGrpSpPr/>
          <p:nvPr/>
        </p:nvGrpSpPr>
        <p:grpSpPr>
          <a:xfrm>
            <a:off x="5055199" y="4061642"/>
            <a:ext cx="4442783" cy="2599015"/>
            <a:chOff x="0" y="0"/>
            <a:chExt cx="4442781" cy="2599014"/>
          </a:xfrm>
        </p:grpSpPr>
        <p:sp>
          <p:nvSpPr>
            <p:cNvPr id="380" name="Rectángulo"/>
            <p:cNvSpPr/>
            <p:nvPr/>
          </p:nvSpPr>
          <p:spPr>
            <a:xfrm>
              <a:off x="0" y="0"/>
              <a:ext cx="4442782" cy="2599015"/>
            </a:xfrm>
            <a:prstGeom prst="rect">
              <a:avLst/>
            </a:prstGeom>
            <a:solidFill>
              <a:srgbClr val="741B47"/>
            </a:solidFill>
            <a:ln w="12700" cap="flat">
              <a:noFill/>
              <a:miter lim="400000"/>
            </a:ln>
            <a:effectLst/>
          </p:spPr>
          <p:txBody>
            <a:bodyPr wrap="square" lIns="0" tIns="0" rIns="0" bIns="0" numCol="1" anchor="t">
              <a:noAutofit/>
            </a:bodyPr>
            <a:lstStyle/>
            <a:p>
              <a:endParaRPr/>
            </a:p>
          </p:txBody>
        </p:sp>
        <p:pic>
          <p:nvPicPr>
            <p:cNvPr id="381" name="image35.tif" descr="image35.tif"/>
            <p:cNvPicPr>
              <a:picLocks noChangeAspect="1"/>
            </p:cNvPicPr>
            <p:nvPr/>
          </p:nvPicPr>
          <p:blipFill>
            <a:blip r:embed="rId2"/>
            <a:stretch>
              <a:fillRect/>
            </a:stretch>
          </p:blipFill>
          <p:spPr>
            <a:xfrm>
              <a:off x="0" y="0"/>
              <a:ext cx="4442782" cy="2599015"/>
            </a:xfrm>
            <a:prstGeom prst="rect">
              <a:avLst/>
            </a:prstGeom>
            <a:ln w="12700" cap="flat">
              <a:noFill/>
              <a:miter lim="400000"/>
            </a:ln>
            <a:effectLst/>
          </p:spPr>
        </p:pic>
      </p:grpSp>
      <p:sp>
        <p:nvSpPr>
          <p:cNvPr id="383" name="Flecha derecha 4"/>
          <p:cNvSpPr/>
          <p:nvPr/>
        </p:nvSpPr>
        <p:spPr>
          <a:xfrm>
            <a:off x="4979446" y="5239956"/>
            <a:ext cx="1207279" cy="269977"/>
          </a:xfrm>
          <a:prstGeom prst="rightArrow">
            <a:avLst>
              <a:gd name="adj1" fmla="val 50000"/>
              <a:gd name="adj2" fmla="val 50000"/>
            </a:avLst>
          </a:prstGeom>
          <a:solidFill>
            <a:srgbClr val="741B47"/>
          </a:solidFill>
          <a:ln>
            <a:solidFill>
              <a:srgbClr val="FFFFFF"/>
            </a:solidFill>
          </a:ln>
        </p:spPr>
        <p:txBody>
          <a:bodyPr lIns="0" tIns="0" rIns="0" bIns="0" anchor="ctr"/>
          <a:lstStyle/>
          <a:p>
            <a:pPr algn="ctr">
              <a:defRPr sz="1000">
                <a:solidFill>
                  <a:srgbClr val="FFFFFF"/>
                </a:solidFill>
              </a:defRPr>
            </a:pPr>
            <a:endParaRPr/>
          </a:p>
        </p:txBody>
      </p:sp>
      <p:sp>
        <p:nvSpPr>
          <p:cNvPr id="384" name="CuadroTexto 4"/>
          <p:cNvSpPr txBox="1"/>
          <p:nvPr/>
        </p:nvSpPr>
        <p:spPr>
          <a:xfrm>
            <a:off x="4979446" y="4988316"/>
            <a:ext cx="1280541" cy="243841"/>
          </a:xfrm>
          <a:prstGeom prst="rect">
            <a:avLst/>
          </a:prstGeom>
          <a:solidFill>
            <a:srgbClr val="741B4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b="1">
                <a:solidFill>
                  <a:srgbClr val="FFFFFF"/>
                </a:solidFill>
                <a:latin typeface="Verdana"/>
                <a:ea typeface="Verdana"/>
                <a:cs typeface="Verdana"/>
                <a:sym typeface="Verdana"/>
              </a:defRPr>
            </a:lvl1pPr>
          </a:lstStyle>
          <a:p>
            <a:r>
              <a:t>Eje de Entrada</a:t>
            </a:r>
          </a:p>
        </p:txBody>
      </p:sp>
      <p:sp>
        <p:nvSpPr>
          <p:cNvPr id="385" name="Flecha derecha 6"/>
          <p:cNvSpPr/>
          <p:nvPr/>
        </p:nvSpPr>
        <p:spPr>
          <a:xfrm>
            <a:off x="6322936" y="5796402"/>
            <a:ext cx="917233" cy="253779"/>
          </a:xfrm>
          <a:prstGeom prst="rightArrow">
            <a:avLst>
              <a:gd name="adj1" fmla="val 50000"/>
              <a:gd name="adj2" fmla="val 50000"/>
            </a:avLst>
          </a:prstGeom>
          <a:solidFill>
            <a:srgbClr val="741B47"/>
          </a:solidFill>
          <a:ln>
            <a:solidFill>
              <a:srgbClr val="FFFFFF"/>
            </a:solidFill>
          </a:ln>
        </p:spPr>
        <p:txBody>
          <a:bodyPr lIns="0" tIns="0" rIns="0" bIns="0" anchor="ctr"/>
          <a:lstStyle/>
          <a:p>
            <a:pPr algn="ctr">
              <a:defRPr sz="1000">
                <a:solidFill>
                  <a:srgbClr val="FFFFFF"/>
                </a:solidFill>
              </a:defRPr>
            </a:pPr>
            <a:endParaRPr/>
          </a:p>
        </p:txBody>
      </p:sp>
      <p:sp>
        <p:nvSpPr>
          <p:cNvPr id="386" name="CuadroTexto 6"/>
          <p:cNvSpPr txBox="1"/>
          <p:nvPr/>
        </p:nvSpPr>
        <p:spPr>
          <a:xfrm>
            <a:off x="5933857" y="6068300"/>
            <a:ext cx="1706047" cy="243841"/>
          </a:xfrm>
          <a:prstGeom prst="rect">
            <a:avLst/>
          </a:prstGeom>
          <a:solidFill>
            <a:srgbClr val="741B4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b="1">
                <a:solidFill>
                  <a:srgbClr val="FFFFFF"/>
                </a:solidFill>
                <a:latin typeface="Verdana"/>
                <a:ea typeface="Verdana"/>
                <a:cs typeface="Verdana"/>
                <a:sym typeface="Verdana"/>
              </a:defRPr>
            </a:lvl1pPr>
          </a:lstStyle>
          <a:p>
            <a:r>
              <a:t>Eje Intermediario</a:t>
            </a:r>
          </a:p>
        </p:txBody>
      </p:sp>
      <p:sp>
        <p:nvSpPr>
          <p:cNvPr id="387" name="Flecha derecha 8"/>
          <p:cNvSpPr/>
          <p:nvPr/>
        </p:nvSpPr>
        <p:spPr>
          <a:xfrm>
            <a:off x="7507209" y="5257386"/>
            <a:ext cx="1973390" cy="253779"/>
          </a:xfrm>
          <a:prstGeom prst="rightArrow">
            <a:avLst>
              <a:gd name="adj1" fmla="val 50000"/>
              <a:gd name="adj2" fmla="val 50000"/>
            </a:avLst>
          </a:prstGeom>
          <a:solidFill>
            <a:srgbClr val="741B47"/>
          </a:solidFill>
          <a:ln>
            <a:solidFill>
              <a:srgbClr val="FFFFFF"/>
            </a:solidFill>
          </a:ln>
        </p:spPr>
        <p:txBody>
          <a:bodyPr lIns="0" tIns="0" rIns="0" bIns="0" anchor="ctr"/>
          <a:lstStyle/>
          <a:p>
            <a:pPr algn="ctr">
              <a:defRPr sz="1000">
                <a:solidFill>
                  <a:srgbClr val="FFFFFF"/>
                </a:solidFill>
              </a:defRPr>
            </a:pPr>
            <a:endParaRPr/>
          </a:p>
        </p:txBody>
      </p:sp>
      <p:sp>
        <p:nvSpPr>
          <p:cNvPr id="388" name="CuadroTexto 8"/>
          <p:cNvSpPr txBox="1"/>
          <p:nvPr/>
        </p:nvSpPr>
        <p:spPr>
          <a:xfrm>
            <a:off x="7137723" y="4875988"/>
            <a:ext cx="2328160" cy="243841"/>
          </a:xfrm>
          <a:prstGeom prst="rect">
            <a:avLst/>
          </a:prstGeom>
          <a:solidFill>
            <a:srgbClr val="741B4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b="1">
                <a:solidFill>
                  <a:srgbClr val="FFFFFF"/>
                </a:solidFill>
                <a:latin typeface="Verdana"/>
                <a:ea typeface="Verdana"/>
                <a:cs typeface="Verdana"/>
                <a:sym typeface="Verdana"/>
              </a:defRPr>
            </a:lvl1pPr>
          </a:lstStyle>
          <a:p>
            <a:r>
              <a:t>Eje Secundario o de salida</a:t>
            </a:r>
          </a:p>
        </p:txBody>
      </p:sp>
      <p:sp>
        <p:nvSpPr>
          <p:cNvPr id="389" name="Google Shape;195;p7"/>
          <p:cNvSpPr txBox="1"/>
          <p:nvPr/>
        </p:nvSpPr>
        <p:spPr>
          <a:xfrm>
            <a:off x="628207" y="2352620"/>
            <a:ext cx="8494898" cy="166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Este tipo de transmisiones, son utilizadas habitualmente en vehículos de carga, por lo que se agrega un tercer eje, ya que requieren de un mejor torque.</a:t>
            </a:r>
          </a:p>
          <a:p>
            <a:pPr>
              <a:defRPr sz="1600">
                <a:solidFill>
                  <a:srgbClr val="741B47"/>
                </a:solidFill>
                <a:latin typeface="Calibri"/>
                <a:ea typeface="Calibri"/>
                <a:cs typeface="Calibri"/>
                <a:sym typeface="Calibri"/>
              </a:defRPr>
            </a:pPr>
            <a:endParaRPr/>
          </a:p>
          <a:p>
            <a:pPr>
              <a:defRPr sz="1600">
                <a:solidFill>
                  <a:srgbClr val="741B47"/>
                </a:solidFill>
                <a:latin typeface="Calibri"/>
                <a:ea typeface="Calibri"/>
                <a:cs typeface="Calibri"/>
                <a:sym typeface="Calibri"/>
              </a:defRPr>
            </a:pPr>
            <a:r>
              <a:t>En las transmisiones para tracción delantera, existen habitualmente:</a:t>
            </a:r>
          </a:p>
          <a:p>
            <a:pPr marL="285750" indent="-285750">
              <a:buSzPct val="100000"/>
              <a:buFont typeface="Arial"/>
              <a:buChar char="•"/>
              <a:defRPr sz="1600">
                <a:solidFill>
                  <a:srgbClr val="741B47"/>
                </a:solidFill>
                <a:latin typeface="Calibri"/>
                <a:ea typeface="Calibri"/>
                <a:cs typeface="Calibri"/>
                <a:sym typeface="Calibri"/>
              </a:defRPr>
            </a:pPr>
            <a:r>
              <a:t>Eje Primario de Entrada</a:t>
            </a:r>
          </a:p>
          <a:p>
            <a:pPr marL="285750" indent="-285750">
              <a:buSzPct val="100000"/>
              <a:buFont typeface="Arial"/>
              <a:buChar char="•"/>
              <a:defRPr sz="1600">
                <a:solidFill>
                  <a:srgbClr val="741B47"/>
                </a:solidFill>
                <a:latin typeface="Calibri"/>
                <a:ea typeface="Calibri"/>
                <a:cs typeface="Calibri"/>
                <a:sym typeface="Calibri"/>
              </a:defRPr>
            </a:pPr>
            <a:r>
              <a:t>Eje Secundario o de Salida</a:t>
            </a:r>
          </a:p>
        </p:txBody>
      </p:sp>
      <p:sp>
        <p:nvSpPr>
          <p:cNvPr id="390" name="Google Shape;195;p7"/>
          <p:cNvSpPr txBox="1"/>
          <p:nvPr/>
        </p:nvSpPr>
        <p:spPr>
          <a:xfrm>
            <a:off x="595645" y="5219291"/>
            <a:ext cx="4114629" cy="1408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Este eje cumple un papel fundamental, ya que, con los engranajes montados sobre él, logra amplificar más el torque en las marchas menores como 1ª, 2ª y 3ª velocidad, y reversa. Solo la 4ª velocidad o directa no se ve afectada.</a:t>
            </a:r>
          </a:p>
        </p:txBody>
      </p:sp>
      <p:sp>
        <p:nvSpPr>
          <p:cNvPr id="391" name="CuadroTexto 19"/>
          <p:cNvSpPr txBox="1"/>
          <p:nvPr/>
        </p:nvSpPr>
        <p:spPr>
          <a:xfrm>
            <a:off x="628207" y="4057441"/>
            <a:ext cx="3770988" cy="82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741B47"/>
                </a:solidFill>
                <a:latin typeface="Calibri"/>
                <a:ea typeface="Calibri"/>
                <a:cs typeface="Calibri"/>
                <a:sym typeface="Calibri"/>
              </a:defRPr>
            </a:pPr>
            <a:r>
              <a:t>En este tipo de transmisiones se agrega un tercer eje:</a:t>
            </a:r>
          </a:p>
          <a:p>
            <a:pPr marL="285750" indent="-285750">
              <a:buSzPct val="100000"/>
              <a:buFont typeface="Arial"/>
              <a:buChar char="•"/>
              <a:defRPr sz="1600">
                <a:solidFill>
                  <a:srgbClr val="741B47"/>
                </a:solidFill>
                <a:latin typeface="Calibri"/>
                <a:ea typeface="Calibri"/>
                <a:cs typeface="Calibri"/>
                <a:sym typeface="Calibri"/>
              </a:defRPr>
            </a:pPr>
            <a:r>
              <a:t>Eje Intermediario</a:t>
            </a:r>
            <a:r>
              <a:rPr sz="1400">
                <a:solidFill>
                  <a:srgbClr val="000000"/>
                </a:solidFill>
                <a:latin typeface="+mn-lt"/>
                <a:ea typeface="+mn-ea"/>
                <a:cs typeface="+mn-cs"/>
                <a:sym typeface="Helvetica"/>
              </a:rPr>
              <a:t>.</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20</a:t>
            </a:fld>
            <a:endParaRPr lang="es-CL"/>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pic>
        <p:nvPicPr>
          <p:cNvPr id="394" name="Imagen" descr="Imagen"/>
          <p:cNvPicPr>
            <a:picLocks noChangeAspect="1"/>
          </p:cNvPicPr>
          <p:nvPr/>
        </p:nvPicPr>
        <p:blipFill>
          <a:blip r:embed="rId2"/>
          <a:stretch>
            <a:fillRect/>
          </a:stretch>
        </p:blipFill>
        <p:spPr>
          <a:xfrm>
            <a:off x="378498" y="2818843"/>
            <a:ext cx="8958504" cy="3742196"/>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21</a:t>
            </a:fld>
            <a:endParaRPr lang="es-CL"/>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sp>
        <p:nvSpPr>
          <p:cNvPr id="397" name="CuadroTexto 19"/>
          <p:cNvSpPr txBox="1"/>
          <p:nvPr/>
        </p:nvSpPr>
        <p:spPr>
          <a:xfrm>
            <a:off x="9769086" y="6932514"/>
            <a:ext cx="674228"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solidFill>
                  <a:srgbClr val="FFFFFF"/>
                </a:solidFill>
                <a:latin typeface="Calibri"/>
                <a:ea typeface="Calibri"/>
                <a:cs typeface="Calibri"/>
                <a:sym typeface="Calibri"/>
              </a:defRPr>
            </a:lvl1pPr>
          </a:lstStyle>
          <a:p>
            <a:r>
              <a:t>18</a:t>
            </a:r>
          </a:p>
        </p:txBody>
      </p:sp>
      <p:pic>
        <p:nvPicPr>
          <p:cNvPr id="398" name="Imagen 21" descr="Imagen 21"/>
          <p:cNvPicPr>
            <a:picLocks noChangeAspect="1"/>
          </p:cNvPicPr>
          <p:nvPr/>
        </p:nvPicPr>
        <p:blipFill>
          <a:blip r:embed="rId2"/>
          <a:stretch>
            <a:fillRect/>
          </a:stretch>
        </p:blipFill>
        <p:spPr>
          <a:xfrm>
            <a:off x="1936419" y="3280752"/>
            <a:ext cx="5842662" cy="2954774"/>
          </a:xfrm>
          <a:prstGeom prst="rect">
            <a:avLst/>
          </a:prstGeom>
          <a:ln>
            <a:solidFill>
              <a:srgbClr val="000000"/>
            </a:solidFill>
          </a:ln>
        </p:spPr>
      </p:pic>
      <p:sp>
        <p:nvSpPr>
          <p:cNvPr id="399" name="CuadroTexto 23"/>
          <p:cNvSpPr txBox="1"/>
          <p:nvPr/>
        </p:nvSpPr>
        <p:spPr>
          <a:xfrm>
            <a:off x="414518" y="3775924"/>
            <a:ext cx="1350725" cy="554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2A2A2A"/>
                </a:solidFill>
                <a:latin typeface="Calibri"/>
                <a:ea typeface="Calibri"/>
                <a:cs typeface="Calibri"/>
                <a:sym typeface="Calibri"/>
              </a:defRPr>
            </a:pPr>
            <a:r>
              <a:t>Eje Primario o </a:t>
            </a:r>
          </a:p>
          <a:p>
            <a:pPr algn="ctr">
              <a:defRPr sz="1600">
                <a:solidFill>
                  <a:srgbClr val="2A2A2A"/>
                </a:solidFill>
                <a:latin typeface="Calibri"/>
                <a:ea typeface="Calibri"/>
                <a:cs typeface="Calibri"/>
                <a:sym typeface="Calibri"/>
              </a:defRPr>
            </a:pPr>
            <a:r>
              <a:t>de Entrada</a:t>
            </a:r>
          </a:p>
        </p:txBody>
      </p:sp>
      <p:sp>
        <p:nvSpPr>
          <p:cNvPr id="400" name="CuadroTexto 24"/>
          <p:cNvSpPr txBox="1"/>
          <p:nvPr/>
        </p:nvSpPr>
        <p:spPr>
          <a:xfrm>
            <a:off x="595356" y="4958343"/>
            <a:ext cx="1236823"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2A2A2A"/>
                </a:solidFill>
                <a:latin typeface="Calibri"/>
                <a:ea typeface="Calibri"/>
                <a:cs typeface="Calibri"/>
                <a:sym typeface="Calibri"/>
              </a:defRPr>
            </a:pPr>
            <a:r>
              <a:t>Eje </a:t>
            </a:r>
          </a:p>
          <a:p>
            <a:pPr algn="ctr">
              <a:defRPr sz="1600">
                <a:solidFill>
                  <a:srgbClr val="2A2A2A"/>
                </a:solidFill>
                <a:latin typeface="Calibri"/>
                <a:ea typeface="Calibri"/>
                <a:cs typeface="Calibri"/>
                <a:sym typeface="Calibri"/>
              </a:defRPr>
            </a:pPr>
            <a:r>
              <a:t>Intermediario</a:t>
            </a:r>
          </a:p>
        </p:txBody>
      </p:sp>
      <p:sp>
        <p:nvSpPr>
          <p:cNvPr id="401" name="CuadroTexto 26"/>
          <p:cNvSpPr txBox="1"/>
          <p:nvPr/>
        </p:nvSpPr>
        <p:spPr>
          <a:xfrm>
            <a:off x="8080306" y="3749909"/>
            <a:ext cx="1413531"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2A2A2A"/>
                </a:solidFill>
                <a:latin typeface="Calibri"/>
                <a:ea typeface="Calibri"/>
                <a:cs typeface="Calibri"/>
                <a:sym typeface="Calibri"/>
              </a:defRPr>
            </a:pPr>
            <a:r>
              <a:t>Eje Secundario </a:t>
            </a:r>
          </a:p>
          <a:p>
            <a:pPr algn="ctr">
              <a:defRPr sz="1600">
                <a:solidFill>
                  <a:srgbClr val="2A2A2A"/>
                </a:solidFill>
                <a:latin typeface="Calibri"/>
                <a:ea typeface="Calibri"/>
                <a:cs typeface="Calibri"/>
                <a:sym typeface="Calibri"/>
              </a:defRPr>
            </a:pPr>
            <a:r>
              <a:t>o de Salida</a:t>
            </a:r>
          </a:p>
        </p:txBody>
      </p:sp>
      <p:sp>
        <p:nvSpPr>
          <p:cNvPr id="402" name="CuadroTexto 28"/>
          <p:cNvSpPr txBox="1"/>
          <p:nvPr/>
        </p:nvSpPr>
        <p:spPr>
          <a:xfrm>
            <a:off x="5907773" y="2512196"/>
            <a:ext cx="288886"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808080"/>
                </a:solidFill>
                <a:latin typeface="Calibri"/>
                <a:ea typeface="Calibri"/>
                <a:cs typeface="Calibri"/>
                <a:sym typeface="Calibri"/>
              </a:defRPr>
            </a:lvl1pPr>
          </a:lstStyle>
          <a:p>
            <a:r>
              <a:t>1ª</a:t>
            </a:r>
          </a:p>
        </p:txBody>
      </p:sp>
      <p:sp>
        <p:nvSpPr>
          <p:cNvPr id="403" name="Conector recto de flecha 29"/>
          <p:cNvSpPr/>
          <p:nvPr/>
        </p:nvSpPr>
        <p:spPr>
          <a:xfrm flipH="1">
            <a:off x="5603079" y="2986459"/>
            <a:ext cx="464399" cy="2287177"/>
          </a:xfrm>
          <a:prstGeom prst="line">
            <a:avLst/>
          </a:prstGeom>
          <a:ln w="12700">
            <a:solidFill>
              <a:srgbClr val="FF0000"/>
            </a:solidFill>
            <a:tailEnd type="triangle"/>
          </a:ln>
        </p:spPr>
        <p:txBody>
          <a:bodyPr lIns="45718" tIns="45718" rIns="45718" bIns="45718"/>
          <a:lstStyle/>
          <a:p>
            <a:endParaRPr/>
          </a:p>
        </p:txBody>
      </p:sp>
      <p:sp>
        <p:nvSpPr>
          <p:cNvPr id="404" name="Conector recto de flecha 30"/>
          <p:cNvSpPr/>
          <p:nvPr/>
        </p:nvSpPr>
        <p:spPr>
          <a:xfrm flipH="1">
            <a:off x="5614954" y="2958875"/>
            <a:ext cx="464399" cy="1022514"/>
          </a:xfrm>
          <a:prstGeom prst="line">
            <a:avLst/>
          </a:prstGeom>
          <a:ln w="12700">
            <a:solidFill>
              <a:srgbClr val="FF0000"/>
            </a:solidFill>
            <a:tailEnd type="triangle"/>
          </a:ln>
        </p:spPr>
        <p:txBody>
          <a:bodyPr lIns="45718" tIns="45718" rIns="45718" bIns="45718"/>
          <a:lstStyle/>
          <a:p>
            <a:endParaRPr/>
          </a:p>
        </p:txBody>
      </p:sp>
      <p:sp>
        <p:nvSpPr>
          <p:cNvPr id="405" name="CuadroTexto 31"/>
          <p:cNvSpPr txBox="1"/>
          <p:nvPr/>
        </p:nvSpPr>
        <p:spPr>
          <a:xfrm>
            <a:off x="4456996" y="2533964"/>
            <a:ext cx="288887"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808080"/>
                </a:solidFill>
                <a:latin typeface="Calibri"/>
                <a:ea typeface="Calibri"/>
                <a:cs typeface="Calibri"/>
                <a:sym typeface="Calibri"/>
              </a:defRPr>
            </a:lvl1pPr>
          </a:lstStyle>
          <a:p>
            <a:r>
              <a:t>2ª</a:t>
            </a:r>
          </a:p>
        </p:txBody>
      </p:sp>
      <p:sp>
        <p:nvSpPr>
          <p:cNvPr id="406" name="Conector recto de flecha 32"/>
          <p:cNvSpPr/>
          <p:nvPr/>
        </p:nvSpPr>
        <p:spPr>
          <a:xfrm flipH="1">
            <a:off x="4505026" y="2986279"/>
            <a:ext cx="111603" cy="2346732"/>
          </a:xfrm>
          <a:prstGeom prst="line">
            <a:avLst/>
          </a:prstGeom>
          <a:ln w="12700">
            <a:solidFill>
              <a:srgbClr val="FF0000"/>
            </a:solidFill>
            <a:tailEnd type="triangle"/>
          </a:ln>
        </p:spPr>
        <p:txBody>
          <a:bodyPr lIns="45718" tIns="45718" rIns="45718" bIns="45718"/>
          <a:lstStyle/>
          <a:p>
            <a:endParaRPr/>
          </a:p>
        </p:txBody>
      </p:sp>
      <p:sp>
        <p:nvSpPr>
          <p:cNvPr id="407" name="Conector recto de flecha 33"/>
          <p:cNvSpPr/>
          <p:nvPr/>
        </p:nvSpPr>
        <p:spPr>
          <a:xfrm flipH="1">
            <a:off x="4461059" y="2964851"/>
            <a:ext cx="135433" cy="1168937"/>
          </a:xfrm>
          <a:prstGeom prst="line">
            <a:avLst/>
          </a:prstGeom>
          <a:ln w="12700">
            <a:solidFill>
              <a:srgbClr val="FF0000"/>
            </a:solidFill>
            <a:tailEnd type="triangle"/>
          </a:ln>
        </p:spPr>
        <p:txBody>
          <a:bodyPr lIns="45718" tIns="45718" rIns="45718" bIns="45718"/>
          <a:lstStyle/>
          <a:p>
            <a:endParaRPr/>
          </a:p>
        </p:txBody>
      </p:sp>
      <p:sp>
        <p:nvSpPr>
          <p:cNvPr id="408" name="CuadroTexto 34"/>
          <p:cNvSpPr txBox="1"/>
          <p:nvPr/>
        </p:nvSpPr>
        <p:spPr>
          <a:xfrm>
            <a:off x="3623752" y="2531990"/>
            <a:ext cx="288887"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808080"/>
                </a:solidFill>
                <a:latin typeface="Calibri"/>
                <a:ea typeface="Calibri"/>
                <a:cs typeface="Calibri"/>
                <a:sym typeface="Calibri"/>
              </a:defRPr>
            </a:lvl1pPr>
          </a:lstStyle>
          <a:p>
            <a:r>
              <a:t>3ª</a:t>
            </a:r>
          </a:p>
        </p:txBody>
      </p:sp>
      <p:sp>
        <p:nvSpPr>
          <p:cNvPr id="409" name="Conector recto de flecha 35"/>
          <p:cNvSpPr/>
          <p:nvPr/>
        </p:nvSpPr>
        <p:spPr>
          <a:xfrm>
            <a:off x="3891476" y="2830654"/>
            <a:ext cx="263980" cy="2518838"/>
          </a:xfrm>
          <a:prstGeom prst="line">
            <a:avLst/>
          </a:prstGeom>
          <a:ln w="12700">
            <a:solidFill>
              <a:srgbClr val="FF0000"/>
            </a:solidFill>
            <a:tailEnd type="triangle"/>
          </a:ln>
        </p:spPr>
        <p:txBody>
          <a:bodyPr lIns="45718" tIns="45718" rIns="45718" bIns="45718"/>
          <a:lstStyle/>
          <a:p>
            <a:endParaRPr/>
          </a:p>
        </p:txBody>
      </p:sp>
      <p:sp>
        <p:nvSpPr>
          <p:cNvPr id="410" name="Conector recto de flecha 36"/>
          <p:cNvSpPr/>
          <p:nvPr/>
        </p:nvSpPr>
        <p:spPr>
          <a:xfrm>
            <a:off x="3880049" y="2830653"/>
            <a:ext cx="271344" cy="1328992"/>
          </a:xfrm>
          <a:prstGeom prst="line">
            <a:avLst/>
          </a:prstGeom>
          <a:ln w="12700">
            <a:solidFill>
              <a:srgbClr val="FF0000"/>
            </a:solidFill>
            <a:tailEnd type="triangle"/>
          </a:ln>
        </p:spPr>
        <p:txBody>
          <a:bodyPr lIns="45718" tIns="45718" rIns="45718" bIns="45718"/>
          <a:lstStyle/>
          <a:p>
            <a:endParaRPr/>
          </a:p>
        </p:txBody>
      </p:sp>
      <p:sp>
        <p:nvSpPr>
          <p:cNvPr id="411" name="CuadroTexto 37"/>
          <p:cNvSpPr txBox="1"/>
          <p:nvPr/>
        </p:nvSpPr>
        <p:spPr>
          <a:xfrm>
            <a:off x="2695499" y="2530014"/>
            <a:ext cx="288887"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808080"/>
                </a:solidFill>
                <a:latin typeface="Calibri"/>
                <a:ea typeface="Calibri"/>
                <a:cs typeface="Calibri"/>
                <a:sym typeface="Calibri"/>
              </a:defRPr>
            </a:lvl1pPr>
          </a:lstStyle>
          <a:p>
            <a:r>
              <a:t>4ª</a:t>
            </a:r>
          </a:p>
        </p:txBody>
      </p:sp>
      <p:sp>
        <p:nvSpPr>
          <p:cNvPr id="412" name="Conector recto de flecha 38"/>
          <p:cNvSpPr/>
          <p:nvPr/>
        </p:nvSpPr>
        <p:spPr>
          <a:xfrm>
            <a:off x="2963223" y="2828679"/>
            <a:ext cx="263980" cy="2518839"/>
          </a:xfrm>
          <a:prstGeom prst="line">
            <a:avLst/>
          </a:prstGeom>
          <a:ln w="12700">
            <a:solidFill>
              <a:srgbClr val="FF0000"/>
            </a:solidFill>
            <a:tailEnd type="triangle"/>
          </a:ln>
        </p:spPr>
        <p:txBody>
          <a:bodyPr lIns="45718" tIns="45718" rIns="45718" bIns="45718"/>
          <a:lstStyle/>
          <a:p>
            <a:endParaRPr/>
          </a:p>
        </p:txBody>
      </p:sp>
      <p:sp>
        <p:nvSpPr>
          <p:cNvPr id="413" name="Conector recto de flecha 39"/>
          <p:cNvSpPr/>
          <p:nvPr/>
        </p:nvSpPr>
        <p:spPr>
          <a:xfrm>
            <a:off x="2951796" y="2828679"/>
            <a:ext cx="271344" cy="1328992"/>
          </a:xfrm>
          <a:prstGeom prst="line">
            <a:avLst/>
          </a:prstGeom>
          <a:ln w="12700">
            <a:solidFill>
              <a:srgbClr val="FF0000"/>
            </a:solidFill>
            <a:tailEnd type="triangle"/>
          </a:ln>
        </p:spPr>
        <p:txBody>
          <a:bodyPr lIns="45718" tIns="45718" rIns="45718" bIns="45718"/>
          <a:lstStyle/>
          <a:p>
            <a:endParaRPr/>
          </a:p>
        </p:txBody>
      </p:sp>
      <p:sp>
        <p:nvSpPr>
          <p:cNvPr id="414" name="CuadroTexto 40"/>
          <p:cNvSpPr txBox="1"/>
          <p:nvPr/>
        </p:nvSpPr>
        <p:spPr>
          <a:xfrm>
            <a:off x="6582685" y="2522093"/>
            <a:ext cx="288887"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808080"/>
                </a:solidFill>
                <a:latin typeface="Calibri"/>
                <a:ea typeface="Calibri"/>
                <a:cs typeface="Calibri"/>
                <a:sym typeface="Calibri"/>
              </a:defRPr>
            </a:lvl1pPr>
          </a:lstStyle>
          <a:p>
            <a:r>
              <a:t>5ª</a:t>
            </a:r>
          </a:p>
        </p:txBody>
      </p:sp>
      <p:sp>
        <p:nvSpPr>
          <p:cNvPr id="415" name="Conector recto de flecha 41"/>
          <p:cNvSpPr/>
          <p:nvPr/>
        </p:nvSpPr>
        <p:spPr>
          <a:xfrm flipH="1">
            <a:off x="6277992" y="2960732"/>
            <a:ext cx="464399" cy="2287178"/>
          </a:xfrm>
          <a:prstGeom prst="line">
            <a:avLst/>
          </a:prstGeom>
          <a:ln w="12700">
            <a:solidFill>
              <a:srgbClr val="FF0000"/>
            </a:solidFill>
            <a:tailEnd type="triangle"/>
          </a:ln>
        </p:spPr>
        <p:txBody>
          <a:bodyPr lIns="45718" tIns="45718" rIns="45718" bIns="45718"/>
          <a:lstStyle/>
          <a:p>
            <a:endParaRPr/>
          </a:p>
        </p:txBody>
      </p:sp>
      <p:sp>
        <p:nvSpPr>
          <p:cNvPr id="416" name="Conector recto de flecha 42"/>
          <p:cNvSpPr/>
          <p:nvPr/>
        </p:nvSpPr>
        <p:spPr>
          <a:xfrm flipH="1">
            <a:off x="6289868" y="2933148"/>
            <a:ext cx="464399" cy="1022514"/>
          </a:xfrm>
          <a:prstGeom prst="line">
            <a:avLst/>
          </a:prstGeom>
          <a:ln w="12700">
            <a:solidFill>
              <a:srgbClr val="FF0000"/>
            </a:solidFill>
            <a:tailEnd type="triangle"/>
          </a:ln>
        </p:spPr>
        <p:txBody>
          <a:bodyPr lIns="45718" tIns="45718" rIns="45718" bIns="45718"/>
          <a:lstStyle/>
          <a:p>
            <a:endParaRPr/>
          </a:p>
        </p:txBody>
      </p:sp>
      <p:sp>
        <p:nvSpPr>
          <p:cNvPr id="417" name="CuadroTexto 43"/>
          <p:cNvSpPr txBox="1"/>
          <p:nvPr/>
        </p:nvSpPr>
        <p:spPr>
          <a:xfrm>
            <a:off x="4317155" y="6490682"/>
            <a:ext cx="2140229"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solidFill>
                  <a:srgbClr val="808080"/>
                </a:solidFill>
                <a:latin typeface="Calibri"/>
                <a:ea typeface="Calibri"/>
                <a:cs typeface="Calibri"/>
                <a:sym typeface="Calibri"/>
              </a:defRPr>
            </a:lvl1pPr>
          </a:lstStyle>
          <a:p>
            <a:r>
              <a:t>Marcha Atrás</a:t>
            </a:r>
          </a:p>
        </p:txBody>
      </p:sp>
      <p:sp>
        <p:nvSpPr>
          <p:cNvPr id="418" name="Conector recto de flecha 44"/>
          <p:cNvSpPr/>
          <p:nvPr/>
        </p:nvSpPr>
        <p:spPr>
          <a:xfrm flipV="1">
            <a:off x="5093284" y="5534892"/>
            <a:ext cx="156354" cy="953816"/>
          </a:xfrm>
          <a:prstGeom prst="line">
            <a:avLst/>
          </a:prstGeom>
          <a:ln w="12700">
            <a:solidFill>
              <a:srgbClr val="FF0000"/>
            </a:solidFill>
            <a:tailEnd type="triangle"/>
          </a:ln>
        </p:spPr>
        <p:txBody>
          <a:bodyPr lIns="45718" tIns="45718" rIns="45718" bIns="45718"/>
          <a:lstStyle/>
          <a:p>
            <a:endParaRPr/>
          </a:p>
        </p:txBody>
      </p:sp>
      <p:sp>
        <p:nvSpPr>
          <p:cNvPr id="419" name="Conector recto de flecha 45"/>
          <p:cNvSpPr/>
          <p:nvPr/>
        </p:nvSpPr>
        <p:spPr>
          <a:xfrm flipV="1">
            <a:off x="5093284" y="3981388"/>
            <a:ext cx="156354" cy="2507320"/>
          </a:xfrm>
          <a:prstGeom prst="line">
            <a:avLst/>
          </a:prstGeom>
          <a:ln w="12700">
            <a:solidFill>
              <a:srgbClr val="FF0000"/>
            </a:solidFill>
            <a:tailEnd type="triangle"/>
          </a:ln>
        </p:spPr>
        <p:txBody>
          <a:bodyPr lIns="45718" tIns="45718" rIns="45718" bIns="45718"/>
          <a:lstStyle/>
          <a:p>
            <a:endParaRPr/>
          </a:p>
        </p:txBody>
      </p:sp>
      <p:sp>
        <p:nvSpPr>
          <p:cNvPr id="420" name="Conector recto de flecha 46"/>
          <p:cNvSpPr/>
          <p:nvPr/>
        </p:nvSpPr>
        <p:spPr>
          <a:xfrm flipH="1" flipV="1">
            <a:off x="4759505" y="5095504"/>
            <a:ext cx="355552" cy="1391230"/>
          </a:xfrm>
          <a:prstGeom prst="line">
            <a:avLst/>
          </a:prstGeom>
          <a:ln w="12700">
            <a:solidFill>
              <a:srgbClr val="FF0000"/>
            </a:solidFill>
            <a:tailEnd type="triangle"/>
          </a:ln>
        </p:spPr>
        <p:txBody>
          <a:bodyPr lIns="45718" tIns="45718" rIns="45718" bIns="45718"/>
          <a:lstStyle/>
          <a:p>
            <a:endParaRPr/>
          </a:p>
        </p:txBody>
      </p:sp>
      <p:sp>
        <p:nvSpPr>
          <p:cNvPr id="421" name="CuadroTexto 47"/>
          <p:cNvSpPr txBox="1"/>
          <p:nvPr/>
        </p:nvSpPr>
        <p:spPr>
          <a:xfrm>
            <a:off x="5013712" y="2201662"/>
            <a:ext cx="2077007"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2A2A2A"/>
                </a:solidFill>
                <a:latin typeface="Calibri"/>
                <a:ea typeface="Calibri"/>
                <a:cs typeface="Calibri"/>
                <a:sym typeface="Calibri"/>
              </a:defRPr>
            </a:lvl1pPr>
          </a:lstStyle>
          <a:p>
            <a:r>
              <a:t>Sincronizador de 1ª y 2ª</a:t>
            </a:r>
          </a:p>
        </p:txBody>
      </p:sp>
      <p:sp>
        <p:nvSpPr>
          <p:cNvPr id="422" name="Conector recto de flecha 48"/>
          <p:cNvSpPr/>
          <p:nvPr/>
        </p:nvSpPr>
        <p:spPr>
          <a:xfrm flipH="1">
            <a:off x="4937281" y="2522093"/>
            <a:ext cx="665799" cy="1433568"/>
          </a:xfrm>
          <a:prstGeom prst="line">
            <a:avLst/>
          </a:prstGeom>
          <a:ln w="12700">
            <a:solidFill>
              <a:srgbClr val="FF0000"/>
            </a:solidFill>
            <a:tailEnd type="triangle"/>
          </a:ln>
        </p:spPr>
        <p:txBody>
          <a:bodyPr lIns="45718" tIns="45718" rIns="45718" bIns="45718"/>
          <a:lstStyle/>
          <a:p>
            <a:endParaRPr/>
          </a:p>
        </p:txBody>
      </p:sp>
      <p:sp>
        <p:nvSpPr>
          <p:cNvPr id="423" name="CuadroTexto 49"/>
          <p:cNvSpPr txBox="1"/>
          <p:nvPr/>
        </p:nvSpPr>
        <p:spPr>
          <a:xfrm>
            <a:off x="1140859" y="6447683"/>
            <a:ext cx="2077006"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2A2A2A"/>
                </a:solidFill>
                <a:latin typeface="Calibri"/>
                <a:ea typeface="Calibri"/>
                <a:cs typeface="Calibri"/>
                <a:sym typeface="Calibri"/>
              </a:defRPr>
            </a:lvl1pPr>
          </a:lstStyle>
          <a:p>
            <a:r>
              <a:t>Sincronizador de 3ª y 4ª</a:t>
            </a:r>
          </a:p>
        </p:txBody>
      </p:sp>
      <p:sp>
        <p:nvSpPr>
          <p:cNvPr id="424" name="Conector recto de flecha 50"/>
          <p:cNvSpPr/>
          <p:nvPr/>
        </p:nvSpPr>
        <p:spPr>
          <a:xfrm flipV="1">
            <a:off x="3252029" y="4758138"/>
            <a:ext cx="391743" cy="1689545"/>
          </a:xfrm>
          <a:prstGeom prst="line">
            <a:avLst/>
          </a:prstGeom>
          <a:ln w="12700">
            <a:solidFill>
              <a:srgbClr val="FF0000"/>
            </a:solidFill>
            <a:tailEnd type="triangle"/>
          </a:ln>
        </p:spPr>
        <p:txBody>
          <a:bodyPr lIns="45718" tIns="45718" rIns="45718" bIns="45718"/>
          <a:lstStyle/>
          <a:p>
            <a:endParaRPr/>
          </a:p>
        </p:txBody>
      </p:sp>
      <p:sp>
        <p:nvSpPr>
          <p:cNvPr id="425" name="CuadroTexto 51"/>
          <p:cNvSpPr txBox="1"/>
          <p:nvPr/>
        </p:nvSpPr>
        <p:spPr>
          <a:xfrm>
            <a:off x="6672777" y="6445708"/>
            <a:ext cx="1708409"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600">
                <a:solidFill>
                  <a:srgbClr val="2A2A2A"/>
                </a:solidFill>
                <a:latin typeface="Calibri"/>
                <a:ea typeface="Calibri"/>
                <a:cs typeface="Calibri"/>
                <a:sym typeface="Calibri"/>
              </a:defRPr>
            </a:lvl1pPr>
          </a:lstStyle>
          <a:p>
            <a:r>
              <a:t>Sincronizador de 5ª</a:t>
            </a:r>
          </a:p>
        </p:txBody>
      </p:sp>
      <p:sp>
        <p:nvSpPr>
          <p:cNvPr id="426" name="Conector recto de flecha 52"/>
          <p:cNvSpPr/>
          <p:nvPr/>
        </p:nvSpPr>
        <p:spPr>
          <a:xfrm flipH="1" flipV="1">
            <a:off x="6832613" y="5886196"/>
            <a:ext cx="199236" cy="600537"/>
          </a:xfrm>
          <a:prstGeom prst="line">
            <a:avLst/>
          </a:prstGeom>
          <a:ln w="12700">
            <a:solidFill>
              <a:srgbClr val="FF0000"/>
            </a:solidFill>
            <a:tailEnd type="triangle"/>
          </a:ln>
        </p:spPr>
        <p:txBody>
          <a:bodyPr lIns="45718" tIns="45718" rIns="45718" bIns="45718"/>
          <a:lstStyle/>
          <a:p>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22</a:t>
            </a:fld>
            <a:endParaRPr lang="es-CL"/>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Rectángulo redondeado"/>
          <p:cNvSpPr/>
          <p:nvPr/>
        </p:nvSpPr>
        <p:spPr>
          <a:xfrm>
            <a:off x="325333" y="2731031"/>
            <a:ext cx="6398203" cy="3111901"/>
          </a:xfrm>
          <a:prstGeom prst="roundRect">
            <a:avLst>
              <a:gd name="adj" fmla="val 6399"/>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429"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pic>
        <p:nvPicPr>
          <p:cNvPr id="430" name="Imagen 54" descr="Imagen 54"/>
          <p:cNvPicPr>
            <a:picLocks noChangeAspect="1"/>
          </p:cNvPicPr>
          <p:nvPr/>
        </p:nvPicPr>
        <p:blipFill>
          <a:blip r:embed="rId2"/>
          <a:stretch>
            <a:fillRect/>
          </a:stretch>
        </p:blipFill>
        <p:spPr>
          <a:xfrm>
            <a:off x="1395843" y="3112733"/>
            <a:ext cx="4973784" cy="2515363"/>
          </a:xfrm>
          <a:prstGeom prst="rect">
            <a:avLst/>
          </a:prstGeom>
          <a:ln>
            <a:solidFill>
              <a:srgbClr val="000000"/>
            </a:solidFill>
          </a:ln>
        </p:spPr>
      </p:pic>
      <p:sp>
        <p:nvSpPr>
          <p:cNvPr id="431" name="CuadroTexto 55"/>
          <p:cNvSpPr txBox="1"/>
          <p:nvPr/>
        </p:nvSpPr>
        <p:spPr>
          <a:xfrm>
            <a:off x="463918" y="2951581"/>
            <a:ext cx="1350725" cy="554594"/>
          </a:xfrm>
          <a:prstGeom prst="rect">
            <a:avLst/>
          </a:prstGeom>
          <a:solidFill>
            <a:srgbClr val="741B4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FFFFFF"/>
                </a:solidFill>
                <a:latin typeface="Calibri"/>
                <a:ea typeface="Calibri"/>
                <a:cs typeface="Calibri"/>
                <a:sym typeface="Calibri"/>
              </a:defRPr>
            </a:pPr>
            <a:r>
              <a:t>Eje Primario o </a:t>
            </a:r>
          </a:p>
          <a:p>
            <a:pPr algn="ctr">
              <a:defRPr sz="1600">
                <a:solidFill>
                  <a:srgbClr val="FFFFFF"/>
                </a:solidFill>
                <a:latin typeface="Calibri"/>
                <a:ea typeface="Calibri"/>
                <a:cs typeface="Calibri"/>
                <a:sym typeface="Calibri"/>
              </a:defRPr>
            </a:pPr>
            <a:r>
              <a:t>de Entrada</a:t>
            </a:r>
          </a:p>
        </p:txBody>
      </p:sp>
      <p:sp>
        <p:nvSpPr>
          <p:cNvPr id="432" name="CuadroTexto 56"/>
          <p:cNvSpPr txBox="1"/>
          <p:nvPr/>
        </p:nvSpPr>
        <p:spPr>
          <a:xfrm>
            <a:off x="535195" y="4586051"/>
            <a:ext cx="1236822" cy="554594"/>
          </a:xfrm>
          <a:prstGeom prst="rect">
            <a:avLst/>
          </a:prstGeom>
          <a:solidFill>
            <a:srgbClr val="741B4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1600">
                <a:solidFill>
                  <a:srgbClr val="FFFFFF"/>
                </a:solidFill>
                <a:latin typeface="Calibri"/>
                <a:ea typeface="Calibri"/>
                <a:cs typeface="Calibri"/>
                <a:sym typeface="Calibri"/>
              </a:defRPr>
            </a:pPr>
            <a:r>
              <a:t>Eje </a:t>
            </a:r>
          </a:p>
          <a:p>
            <a:pPr algn="ctr">
              <a:defRPr sz="1600">
                <a:solidFill>
                  <a:srgbClr val="FFFFFF"/>
                </a:solidFill>
                <a:latin typeface="Calibri"/>
                <a:ea typeface="Calibri"/>
                <a:cs typeface="Calibri"/>
                <a:sym typeface="Calibri"/>
              </a:defRPr>
            </a:pPr>
            <a:r>
              <a:t>Intermediario</a:t>
            </a:r>
          </a:p>
        </p:txBody>
      </p:sp>
      <p:sp>
        <p:nvSpPr>
          <p:cNvPr id="433" name="CuadroTexto 57"/>
          <p:cNvSpPr txBox="1"/>
          <p:nvPr/>
        </p:nvSpPr>
        <p:spPr>
          <a:xfrm>
            <a:off x="5141457" y="2951581"/>
            <a:ext cx="1509715" cy="554594"/>
          </a:xfrm>
          <a:prstGeom prst="rect">
            <a:avLst/>
          </a:prstGeom>
          <a:solidFill>
            <a:srgbClr val="741B4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00">
                <a:solidFill>
                  <a:srgbClr val="FFFFFF"/>
                </a:solidFill>
                <a:latin typeface="Calibri"/>
                <a:ea typeface="Calibri"/>
                <a:cs typeface="Calibri"/>
                <a:sym typeface="Calibri"/>
              </a:defRPr>
            </a:pPr>
            <a:r>
              <a:t>Eje Secundario </a:t>
            </a:r>
          </a:p>
          <a:p>
            <a:pPr algn="ctr">
              <a:defRPr sz="1600">
                <a:solidFill>
                  <a:srgbClr val="FFFFFF"/>
                </a:solidFill>
                <a:latin typeface="Calibri"/>
                <a:ea typeface="Calibri"/>
                <a:cs typeface="Calibri"/>
                <a:sym typeface="Calibri"/>
              </a:defRPr>
            </a:pPr>
            <a:r>
              <a:t>o de Salida</a:t>
            </a:r>
          </a:p>
        </p:txBody>
      </p:sp>
      <p:sp>
        <p:nvSpPr>
          <p:cNvPr id="434" name="Google Shape;195;p7"/>
          <p:cNvSpPr txBox="1"/>
          <p:nvPr/>
        </p:nvSpPr>
        <p:spPr>
          <a:xfrm>
            <a:off x="6886655" y="2755475"/>
            <a:ext cx="2810882" cy="344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En este tipo de transmisiones, siempre hay un par de engranajes conectados directamente en todas las velocidades, estos son:</a:t>
            </a:r>
          </a:p>
          <a:p>
            <a:pPr>
              <a:defRPr sz="1600">
                <a:solidFill>
                  <a:srgbClr val="741B47"/>
                </a:solidFill>
                <a:latin typeface="Calibri"/>
                <a:ea typeface="Calibri"/>
                <a:cs typeface="Calibri"/>
                <a:sym typeface="Calibri"/>
              </a:defRPr>
            </a:pPr>
            <a:endParaRPr/>
          </a:p>
          <a:p>
            <a:pPr marL="285750" indent="-285750">
              <a:buSzPct val="100000"/>
              <a:buFont typeface="Arial"/>
              <a:buChar char="•"/>
              <a:defRPr sz="1600">
                <a:solidFill>
                  <a:srgbClr val="741B47"/>
                </a:solidFill>
                <a:latin typeface="Calibri"/>
                <a:ea typeface="Calibri"/>
                <a:cs typeface="Calibri"/>
                <a:sym typeface="Calibri"/>
              </a:defRPr>
            </a:pPr>
            <a:r>
              <a:t>Engranaje de toma constante del eje de entrada o primario, y engranaje de toma constante del eje Intermermediario.</a:t>
            </a:r>
          </a:p>
        </p:txBody>
      </p:sp>
      <p:sp>
        <p:nvSpPr>
          <p:cNvPr id="435" name="CuadroTexto 64"/>
          <p:cNvSpPr txBox="1"/>
          <p:nvPr/>
        </p:nvSpPr>
        <p:spPr>
          <a:xfrm>
            <a:off x="457164" y="5980032"/>
            <a:ext cx="5565932" cy="554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solidFill>
                  <a:srgbClr val="741B47"/>
                </a:solidFill>
                <a:latin typeface="Calibri"/>
                <a:ea typeface="Calibri"/>
                <a:cs typeface="Calibri"/>
                <a:sym typeface="Calibri"/>
              </a:defRPr>
            </a:lvl1pPr>
          </a:lstStyle>
          <a:p>
            <a:r>
              <a:t>Se agrega un segundo par de engranajes que tienen relación con la marcha conectada 1ª, 2ª, 3ª, etc.</a:t>
            </a:r>
          </a:p>
        </p:txBody>
      </p:sp>
      <p:sp>
        <p:nvSpPr>
          <p:cNvPr id="436" name="Rectángulo"/>
          <p:cNvSpPr/>
          <p:nvPr/>
        </p:nvSpPr>
        <p:spPr>
          <a:xfrm>
            <a:off x="2048287" y="3227189"/>
            <a:ext cx="396239" cy="2337251"/>
          </a:xfrm>
          <a:prstGeom prst="rect">
            <a:avLst/>
          </a:prstGeom>
          <a:ln w="12700">
            <a:solidFill>
              <a:srgbClr val="FF0000"/>
            </a:solidFill>
          </a:ln>
        </p:spPr>
        <p:txBody>
          <a:bodyPr lIns="0" tIns="0" rIns="0" bIns="0"/>
          <a:lstStyle/>
          <a:p>
            <a:endParaRPr/>
          </a:p>
        </p:txBody>
      </p:sp>
      <p:sp>
        <p:nvSpPr>
          <p:cNvPr id="437" name="Rectángulo"/>
          <p:cNvSpPr/>
          <p:nvPr/>
        </p:nvSpPr>
        <p:spPr>
          <a:xfrm>
            <a:off x="2932974" y="3160534"/>
            <a:ext cx="396239" cy="2337251"/>
          </a:xfrm>
          <a:prstGeom prst="rect">
            <a:avLst/>
          </a:prstGeom>
          <a:ln w="12700">
            <a:solidFill>
              <a:srgbClr val="FF0000"/>
            </a:solidFill>
          </a:ln>
        </p:spPr>
        <p:txBody>
          <a:bodyPr lIns="0" tIns="0" rIns="0" bIns="0"/>
          <a:lstStyle/>
          <a:p>
            <a:endParaRPr/>
          </a:p>
        </p:txBody>
      </p:sp>
      <p:sp>
        <p:nvSpPr>
          <p:cNvPr id="438" name="Rectángulo"/>
          <p:cNvSpPr/>
          <p:nvPr/>
        </p:nvSpPr>
        <p:spPr>
          <a:xfrm>
            <a:off x="3393496" y="3148415"/>
            <a:ext cx="396239" cy="2337251"/>
          </a:xfrm>
          <a:prstGeom prst="rect">
            <a:avLst/>
          </a:prstGeom>
          <a:ln w="12700">
            <a:solidFill>
              <a:srgbClr val="FF0000"/>
            </a:solidFill>
          </a:ln>
        </p:spPr>
        <p:txBody>
          <a:bodyPr lIns="0" tIns="0" rIns="0" bIns="0"/>
          <a:lstStyle/>
          <a:p>
            <a:endParaRPr/>
          </a:p>
        </p:txBody>
      </p:sp>
      <p:sp>
        <p:nvSpPr>
          <p:cNvPr id="439" name="Rectángulo"/>
          <p:cNvSpPr/>
          <p:nvPr/>
        </p:nvSpPr>
        <p:spPr>
          <a:xfrm>
            <a:off x="4496325" y="3136296"/>
            <a:ext cx="396238" cy="2337251"/>
          </a:xfrm>
          <a:prstGeom prst="rect">
            <a:avLst/>
          </a:prstGeom>
          <a:ln w="12700">
            <a:solidFill>
              <a:srgbClr val="FF0000"/>
            </a:solidFill>
          </a:ln>
        </p:spPr>
        <p:txBody>
          <a:bodyPr lIns="0" tIns="0" rIns="0" bIns="0"/>
          <a:lstStyle/>
          <a:p>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23</a:t>
            </a:fld>
            <a:endParaRPr lang="es-CL"/>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Rectángulo redondeado"/>
          <p:cNvSpPr/>
          <p:nvPr/>
        </p:nvSpPr>
        <p:spPr>
          <a:xfrm>
            <a:off x="4328722" y="2178868"/>
            <a:ext cx="4015736" cy="2293637"/>
          </a:xfrm>
          <a:prstGeom prst="roundRect">
            <a:avLst>
              <a:gd name="adj" fmla="val 7817"/>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442" name="Las baterías  del vehículo son elementos fundamentales  como almacenador de energía dentro del vehículo, además son usadas en todos los vehículos particulares y de transporte.…"/>
          <p:cNvSpPr txBox="1"/>
          <p:nvPr/>
        </p:nvSpPr>
        <p:spPr>
          <a:xfrm>
            <a:off x="4468943" y="2184743"/>
            <a:ext cx="4015736" cy="217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b="1">
                <a:solidFill>
                  <a:srgbClr val="741B47"/>
                </a:solidFill>
                <a:latin typeface="Calibri"/>
                <a:ea typeface="Calibri"/>
                <a:cs typeface="Calibri"/>
                <a:sym typeface="Calibri"/>
              </a:defRPr>
            </a:pPr>
            <a:r>
              <a:t>En resumen, se tiene:</a:t>
            </a:r>
          </a:p>
          <a:p>
            <a:pPr>
              <a:defRPr sz="1600">
                <a:solidFill>
                  <a:srgbClr val="741B47"/>
                </a:solidFill>
                <a:latin typeface="Calibri"/>
                <a:ea typeface="Calibri"/>
                <a:cs typeface="Calibri"/>
                <a:sym typeface="Calibri"/>
              </a:defRPr>
            </a:pPr>
            <a:endParaRPr/>
          </a:p>
          <a:p>
            <a:pPr>
              <a:defRPr sz="1600">
                <a:solidFill>
                  <a:srgbClr val="741B47"/>
                </a:solidFill>
                <a:latin typeface="Calibri"/>
                <a:ea typeface="Calibri"/>
                <a:cs typeface="Calibri"/>
                <a:sym typeface="Calibri"/>
              </a:defRPr>
            </a:pPr>
            <a:r>
              <a:t>Engranaje de toma constante del eje de entrada o primario, y engranaje de toma constante del eje Intermediario.</a:t>
            </a:r>
          </a:p>
          <a:p>
            <a:pPr>
              <a:defRPr sz="1600">
                <a:solidFill>
                  <a:srgbClr val="741B47"/>
                </a:solidFill>
                <a:latin typeface="Calibri"/>
                <a:ea typeface="Calibri"/>
                <a:cs typeface="Calibri"/>
                <a:sym typeface="Calibri"/>
              </a:defRPr>
            </a:pPr>
            <a:endParaRPr/>
          </a:p>
          <a:p>
            <a:pPr>
              <a:defRPr sz="1600">
                <a:solidFill>
                  <a:srgbClr val="741B47"/>
                </a:solidFill>
                <a:latin typeface="Calibri"/>
                <a:ea typeface="Calibri"/>
                <a:cs typeface="Calibri"/>
                <a:sym typeface="Calibri"/>
              </a:defRPr>
            </a:pPr>
            <a:r>
              <a:t>Se agrega un segundo par de engranajes que tienen relación con la marcha conectada.</a:t>
            </a:r>
          </a:p>
        </p:txBody>
      </p:sp>
      <p:sp>
        <p:nvSpPr>
          <p:cNvPr id="443"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pic>
        <p:nvPicPr>
          <p:cNvPr id="444" name="Imagen 10" descr="Imagen 10"/>
          <p:cNvPicPr>
            <a:picLocks noChangeAspect="1"/>
          </p:cNvPicPr>
          <p:nvPr/>
        </p:nvPicPr>
        <p:blipFill>
          <a:blip r:embed="rId2"/>
          <a:stretch>
            <a:fillRect/>
          </a:stretch>
        </p:blipFill>
        <p:spPr>
          <a:xfrm rot="20691046">
            <a:off x="874975" y="3947373"/>
            <a:ext cx="2795723" cy="1749403"/>
          </a:xfrm>
          <a:prstGeom prst="rect">
            <a:avLst/>
          </a:prstGeom>
          <a:ln w="12700">
            <a:miter lim="400000"/>
          </a:ln>
        </p:spPr>
      </p:pic>
      <p:sp>
        <p:nvSpPr>
          <p:cNvPr id="445" name="CuadroTexto 11"/>
          <p:cNvSpPr txBox="1"/>
          <p:nvPr/>
        </p:nvSpPr>
        <p:spPr>
          <a:xfrm>
            <a:off x="506752" y="3250410"/>
            <a:ext cx="1991666" cy="554594"/>
          </a:xfrm>
          <a:prstGeom prst="rect">
            <a:avLst/>
          </a:prstGeom>
          <a:solidFill>
            <a:srgbClr val="741B4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00" b="1">
                <a:solidFill>
                  <a:srgbClr val="FFFFFF"/>
                </a:solidFill>
                <a:latin typeface="Calibri"/>
                <a:ea typeface="Calibri"/>
                <a:cs typeface="Calibri"/>
                <a:sym typeface="Calibri"/>
              </a:defRPr>
            </a:pPr>
            <a:r>
              <a:t>Eje Primario o </a:t>
            </a:r>
          </a:p>
          <a:p>
            <a:pPr algn="ctr">
              <a:defRPr sz="1600" b="1">
                <a:solidFill>
                  <a:srgbClr val="FFFFFF"/>
                </a:solidFill>
                <a:latin typeface="Calibri"/>
                <a:ea typeface="Calibri"/>
                <a:cs typeface="Calibri"/>
                <a:sym typeface="Calibri"/>
              </a:defRPr>
            </a:pPr>
            <a:r>
              <a:t>de Entrada</a:t>
            </a:r>
          </a:p>
        </p:txBody>
      </p:sp>
      <p:sp>
        <p:nvSpPr>
          <p:cNvPr id="446" name="CuadroTexto 12"/>
          <p:cNvSpPr txBox="1"/>
          <p:nvPr/>
        </p:nvSpPr>
        <p:spPr>
          <a:xfrm>
            <a:off x="3640969" y="4802689"/>
            <a:ext cx="1626905" cy="650241"/>
          </a:xfrm>
          <a:prstGeom prst="rect">
            <a:avLst/>
          </a:prstGeom>
          <a:solidFill>
            <a:srgbClr val="741B4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00">
                <a:solidFill>
                  <a:srgbClr val="FFFFFF"/>
                </a:solidFill>
                <a:latin typeface="Avenir Black"/>
                <a:ea typeface="Avenir Black"/>
                <a:cs typeface="Avenir Black"/>
                <a:sym typeface="Avenir Black"/>
              </a:defRPr>
            </a:pPr>
            <a:r>
              <a:t>Eje Secundario </a:t>
            </a:r>
          </a:p>
          <a:p>
            <a:pPr algn="ctr">
              <a:defRPr sz="1600">
                <a:solidFill>
                  <a:srgbClr val="FFFFFF"/>
                </a:solidFill>
                <a:latin typeface="Avenir Black"/>
                <a:ea typeface="Avenir Black"/>
                <a:cs typeface="Avenir Black"/>
                <a:sym typeface="Avenir Black"/>
              </a:defRPr>
            </a:pPr>
            <a:r>
              <a:t>o de Salida</a:t>
            </a:r>
          </a:p>
        </p:txBody>
      </p:sp>
      <p:sp>
        <p:nvSpPr>
          <p:cNvPr id="447" name="CuadroTexto 13"/>
          <p:cNvSpPr txBox="1"/>
          <p:nvPr/>
        </p:nvSpPr>
        <p:spPr>
          <a:xfrm>
            <a:off x="994982" y="5878099"/>
            <a:ext cx="2455971" cy="370841"/>
          </a:xfrm>
          <a:prstGeom prst="rect">
            <a:avLst/>
          </a:prstGeom>
          <a:solidFill>
            <a:srgbClr val="741B4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solidFill>
                  <a:srgbClr val="FFFFFF"/>
                </a:solidFill>
                <a:latin typeface="Avenir Black"/>
                <a:ea typeface="Avenir Black"/>
                <a:cs typeface="Avenir Black"/>
                <a:sym typeface="Avenir Black"/>
              </a:defRPr>
            </a:lvl1pPr>
          </a:lstStyle>
          <a:p>
            <a:r>
              <a:t>Eje  Intermediario</a:t>
            </a:r>
          </a:p>
        </p:txBody>
      </p:sp>
      <p:sp>
        <p:nvSpPr>
          <p:cNvPr id="448" name="Óvalo"/>
          <p:cNvSpPr/>
          <p:nvPr/>
        </p:nvSpPr>
        <p:spPr>
          <a:xfrm>
            <a:off x="1255504" y="4096176"/>
            <a:ext cx="1017333" cy="1616399"/>
          </a:xfrm>
          <a:prstGeom prst="ellipse">
            <a:avLst/>
          </a:prstGeom>
          <a:ln w="12700">
            <a:solidFill>
              <a:srgbClr val="FF0000"/>
            </a:solidFill>
          </a:ln>
        </p:spPr>
        <p:txBody>
          <a:bodyPr lIns="0" tIns="0" rIns="0" bIns="0"/>
          <a:lstStyle/>
          <a:p>
            <a:endParaRPr/>
          </a:p>
        </p:txBody>
      </p:sp>
      <p:sp>
        <p:nvSpPr>
          <p:cNvPr id="449" name="Óvalo"/>
          <p:cNvSpPr/>
          <p:nvPr/>
        </p:nvSpPr>
        <p:spPr>
          <a:xfrm>
            <a:off x="2373104" y="4096176"/>
            <a:ext cx="1017333" cy="1616399"/>
          </a:xfrm>
          <a:prstGeom prst="ellipse">
            <a:avLst/>
          </a:prstGeom>
          <a:ln w="12700">
            <a:solidFill>
              <a:srgbClr val="FF0000"/>
            </a:solidFill>
          </a:ln>
        </p:spPr>
        <p:txBody>
          <a:bodyPr lIns="0" tIns="0" rIns="0" bIns="0"/>
          <a:lstStyle/>
          <a:p>
            <a:endParaRPr/>
          </a:p>
        </p:txBody>
      </p:sp>
      <p:pic>
        <p:nvPicPr>
          <p:cNvPr id="450" name="Imagen" descr="Imagen"/>
          <p:cNvPicPr>
            <a:picLocks noChangeAspect="1"/>
          </p:cNvPicPr>
          <p:nvPr/>
        </p:nvPicPr>
        <p:blipFill>
          <a:blip r:embed="rId3"/>
          <a:stretch>
            <a:fillRect/>
          </a:stretch>
        </p:blipFill>
        <p:spPr>
          <a:xfrm>
            <a:off x="6629656" y="4405159"/>
            <a:ext cx="3262870" cy="3440000"/>
          </a:xfrm>
          <a:prstGeom prst="rect">
            <a:avLst/>
          </a:prstGeom>
          <a:ln w="12700">
            <a:miter lim="400000"/>
          </a:ln>
        </p:spPr>
      </p:pic>
      <p:sp>
        <p:nvSpPr>
          <p:cNvPr id="451" name="Triángulo"/>
          <p:cNvSpPr/>
          <p:nvPr/>
        </p:nvSpPr>
        <p:spPr>
          <a:xfrm>
            <a:off x="7462077" y="4354091"/>
            <a:ext cx="356798" cy="595504"/>
          </a:xfrm>
          <a:custGeom>
            <a:avLst/>
            <a:gdLst/>
            <a:ahLst/>
            <a:cxnLst>
              <a:cxn ang="0">
                <a:pos x="wd2" y="hd2"/>
              </a:cxn>
              <a:cxn ang="5400000">
                <a:pos x="wd2" y="hd2"/>
              </a:cxn>
              <a:cxn ang="10800000">
                <a:pos x="wd2" y="hd2"/>
              </a:cxn>
              <a:cxn ang="16200000">
                <a:pos x="wd2" y="hd2"/>
              </a:cxn>
            </a:cxnLst>
            <a:rect l="0" t="0" r="r" b="b"/>
            <a:pathLst>
              <a:path w="21600" h="21600" extrusionOk="0">
                <a:moveTo>
                  <a:pt x="0" y="2962"/>
                </a:moveTo>
                <a:lnTo>
                  <a:pt x="21600" y="21600"/>
                </a:lnTo>
                <a:lnTo>
                  <a:pt x="17133" y="0"/>
                </a:lnTo>
                <a:lnTo>
                  <a:pt x="0" y="2962"/>
                </a:lnTo>
                <a:close/>
              </a:path>
            </a:pathLst>
          </a:custGeom>
          <a:solidFill>
            <a:srgbClr val="DFD3D8"/>
          </a:solidFill>
          <a:ln w="12700">
            <a:miter lim="400000"/>
          </a:ln>
        </p:spPr>
        <p:txBody>
          <a:bodyPr lIns="0" tIns="0" rIns="0" bIns="0" anchor="ctr"/>
          <a:lstStyle/>
          <a:p>
            <a:pPr algn="ctr">
              <a:defRPr>
                <a:solidFill>
                  <a:srgbClr val="FFFFFF"/>
                </a:solidFill>
              </a:defRPr>
            </a:pPr>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24</a:t>
            </a:fld>
            <a:endParaRPr lang="es-CL"/>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Google Shape;173;p6"/>
          <p:cNvSpPr txBox="1"/>
          <p:nvPr/>
        </p:nvSpPr>
        <p:spPr>
          <a:xfrm>
            <a:off x="469582" y="1167791"/>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pic>
        <p:nvPicPr>
          <p:cNvPr id="454" name="Imagen 18" descr="Imagen 18"/>
          <p:cNvPicPr>
            <a:picLocks noChangeAspect="1"/>
          </p:cNvPicPr>
          <p:nvPr/>
        </p:nvPicPr>
        <p:blipFill>
          <a:blip r:embed="rId2"/>
          <a:stretch>
            <a:fillRect/>
          </a:stretch>
        </p:blipFill>
        <p:spPr>
          <a:xfrm>
            <a:off x="595646" y="2652129"/>
            <a:ext cx="7002857" cy="3616230"/>
          </a:xfrm>
          <a:prstGeom prst="rect">
            <a:avLst/>
          </a:prstGeom>
          <a:ln w="12700">
            <a:miter lim="400000"/>
          </a:ln>
        </p:spPr>
      </p:pic>
      <p:sp>
        <p:nvSpPr>
          <p:cNvPr id="455" name="CuadroTexto 19"/>
          <p:cNvSpPr txBox="1"/>
          <p:nvPr/>
        </p:nvSpPr>
        <p:spPr>
          <a:xfrm>
            <a:off x="1745387" y="2489218"/>
            <a:ext cx="40994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1</a:t>
            </a:r>
          </a:p>
        </p:txBody>
      </p:sp>
      <p:sp>
        <p:nvSpPr>
          <p:cNvPr id="456" name="CuadroTexto 20"/>
          <p:cNvSpPr txBox="1"/>
          <p:nvPr/>
        </p:nvSpPr>
        <p:spPr>
          <a:xfrm>
            <a:off x="1745387" y="6438918"/>
            <a:ext cx="40994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2</a:t>
            </a:r>
          </a:p>
        </p:txBody>
      </p:sp>
      <p:sp>
        <p:nvSpPr>
          <p:cNvPr id="457" name="CuadroTexto 21"/>
          <p:cNvSpPr txBox="1"/>
          <p:nvPr/>
        </p:nvSpPr>
        <p:spPr>
          <a:xfrm>
            <a:off x="4996586" y="6007118"/>
            <a:ext cx="40994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3</a:t>
            </a:r>
          </a:p>
        </p:txBody>
      </p:sp>
      <p:sp>
        <p:nvSpPr>
          <p:cNvPr id="458" name="CuadroTexto 22"/>
          <p:cNvSpPr txBox="1"/>
          <p:nvPr/>
        </p:nvSpPr>
        <p:spPr>
          <a:xfrm>
            <a:off x="4945786" y="2197118"/>
            <a:ext cx="40994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4</a:t>
            </a:r>
          </a:p>
        </p:txBody>
      </p:sp>
      <p:sp>
        <p:nvSpPr>
          <p:cNvPr id="459" name="CuadroTexto 23"/>
          <p:cNvSpPr txBox="1"/>
          <p:nvPr/>
        </p:nvSpPr>
        <p:spPr>
          <a:xfrm>
            <a:off x="3383686" y="6159518"/>
            <a:ext cx="40994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5</a:t>
            </a:r>
          </a:p>
        </p:txBody>
      </p:sp>
      <p:sp>
        <p:nvSpPr>
          <p:cNvPr id="460" name="CuadroTexto 24"/>
          <p:cNvSpPr txBox="1"/>
          <p:nvPr/>
        </p:nvSpPr>
        <p:spPr>
          <a:xfrm>
            <a:off x="3472586" y="2324118"/>
            <a:ext cx="40994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6</a:t>
            </a:r>
          </a:p>
        </p:txBody>
      </p:sp>
      <p:sp>
        <p:nvSpPr>
          <p:cNvPr id="461" name="CuadroTexto 25"/>
          <p:cNvSpPr txBox="1"/>
          <p:nvPr/>
        </p:nvSpPr>
        <p:spPr>
          <a:xfrm>
            <a:off x="2964587" y="6248418"/>
            <a:ext cx="40994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7</a:t>
            </a:r>
          </a:p>
        </p:txBody>
      </p:sp>
      <p:sp>
        <p:nvSpPr>
          <p:cNvPr id="462" name="CuadroTexto 26"/>
          <p:cNvSpPr txBox="1"/>
          <p:nvPr/>
        </p:nvSpPr>
        <p:spPr>
          <a:xfrm>
            <a:off x="2901087" y="2552718"/>
            <a:ext cx="40994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8</a:t>
            </a:r>
          </a:p>
        </p:txBody>
      </p:sp>
      <p:sp>
        <p:nvSpPr>
          <p:cNvPr id="463" name="CuadroTexto 27"/>
          <p:cNvSpPr txBox="1"/>
          <p:nvPr/>
        </p:nvSpPr>
        <p:spPr>
          <a:xfrm>
            <a:off x="5872886" y="6400818"/>
            <a:ext cx="409945"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9</a:t>
            </a:r>
          </a:p>
        </p:txBody>
      </p:sp>
      <p:sp>
        <p:nvSpPr>
          <p:cNvPr id="464" name="CuadroTexto 28"/>
          <p:cNvSpPr txBox="1"/>
          <p:nvPr/>
        </p:nvSpPr>
        <p:spPr>
          <a:xfrm>
            <a:off x="5826331" y="2730518"/>
            <a:ext cx="502446"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10</a:t>
            </a:r>
          </a:p>
        </p:txBody>
      </p:sp>
      <p:sp>
        <p:nvSpPr>
          <p:cNvPr id="465" name="CuadroTexto 29"/>
          <p:cNvSpPr txBox="1"/>
          <p:nvPr/>
        </p:nvSpPr>
        <p:spPr>
          <a:xfrm>
            <a:off x="4353131" y="5829318"/>
            <a:ext cx="502446"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11</a:t>
            </a:r>
          </a:p>
        </p:txBody>
      </p:sp>
      <p:sp>
        <p:nvSpPr>
          <p:cNvPr id="466" name="CuadroTexto 30"/>
          <p:cNvSpPr txBox="1"/>
          <p:nvPr/>
        </p:nvSpPr>
        <p:spPr>
          <a:xfrm>
            <a:off x="4353131" y="2197118"/>
            <a:ext cx="502446"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FF0000"/>
                </a:solidFill>
                <a:latin typeface="Avenir Black"/>
                <a:ea typeface="Avenir Black"/>
                <a:cs typeface="Avenir Black"/>
                <a:sym typeface="Avenir Black"/>
              </a:defRPr>
            </a:pPr>
            <a:r>
              <a:t>Z</a:t>
            </a:r>
            <a:r>
              <a:rPr baseline="-25000"/>
              <a:t>12</a:t>
            </a:r>
          </a:p>
        </p:txBody>
      </p:sp>
      <p:sp>
        <p:nvSpPr>
          <p:cNvPr id="467" name="Flecha derecha 17"/>
          <p:cNvSpPr/>
          <p:nvPr/>
        </p:nvSpPr>
        <p:spPr>
          <a:xfrm>
            <a:off x="329342" y="3522879"/>
            <a:ext cx="1198164" cy="225395"/>
          </a:xfrm>
          <a:prstGeom prst="rightArrow">
            <a:avLst>
              <a:gd name="adj1" fmla="val 50000"/>
              <a:gd name="adj2" fmla="val 50000"/>
            </a:avLst>
          </a:prstGeom>
          <a:solidFill>
            <a:srgbClr val="000000"/>
          </a:solidFill>
          <a:ln w="12700">
            <a:miter lim="400000"/>
          </a:ln>
        </p:spPr>
        <p:txBody>
          <a:bodyPr lIns="0" tIns="0" rIns="0" bIns="0" anchor="ctr"/>
          <a:lstStyle/>
          <a:p>
            <a:pPr algn="ctr">
              <a:defRPr sz="100">
                <a:solidFill>
                  <a:srgbClr val="FF0000"/>
                </a:solidFill>
              </a:defRPr>
            </a:pPr>
            <a:endParaRPr/>
          </a:p>
        </p:txBody>
      </p:sp>
      <p:sp>
        <p:nvSpPr>
          <p:cNvPr id="468" name="Flecha derecha 18"/>
          <p:cNvSpPr/>
          <p:nvPr/>
        </p:nvSpPr>
        <p:spPr>
          <a:xfrm>
            <a:off x="1798078" y="5143718"/>
            <a:ext cx="4699592" cy="257261"/>
          </a:xfrm>
          <a:prstGeom prst="rightArrow">
            <a:avLst>
              <a:gd name="adj1" fmla="val 50000"/>
              <a:gd name="adj2" fmla="val 50000"/>
            </a:avLst>
          </a:prstGeom>
          <a:solidFill>
            <a:srgbClr val="000000"/>
          </a:solidFill>
          <a:ln w="12700">
            <a:miter lim="400000"/>
          </a:ln>
        </p:spPr>
        <p:txBody>
          <a:bodyPr lIns="0" tIns="0" rIns="0" bIns="0" anchor="ctr"/>
          <a:lstStyle/>
          <a:p>
            <a:pPr algn="ctr">
              <a:defRPr sz="100">
                <a:solidFill>
                  <a:srgbClr val="FF0000"/>
                </a:solidFill>
              </a:defRPr>
            </a:pPr>
            <a:endParaRPr/>
          </a:p>
        </p:txBody>
      </p:sp>
      <p:sp>
        <p:nvSpPr>
          <p:cNvPr id="469" name="Flecha derecha 19"/>
          <p:cNvSpPr/>
          <p:nvPr/>
        </p:nvSpPr>
        <p:spPr>
          <a:xfrm>
            <a:off x="6518037" y="3544439"/>
            <a:ext cx="1198165" cy="225395"/>
          </a:xfrm>
          <a:prstGeom prst="rightArrow">
            <a:avLst>
              <a:gd name="adj1" fmla="val 50000"/>
              <a:gd name="adj2" fmla="val 50000"/>
            </a:avLst>
          </a:prstGeom>
          <a:solidFill>
            <a:srgbClr val="000000"/>
          </a:solidFill>
          <a:ln w="12700">
            <a:miter lim="400000"/>
          </a:ln>
        </p:spPr>
        <p:txBody>
          <a:bodyPr lIns="0" tIns="0" rIns="0" bIns="0" anchor="ctr"/>
          <a:lstStyle/>
          <a:p>
            <a:pPr algn="ctr">
              <a:defRPr sz="100">
                <a:solidFill>
                  <a:srgbClr val="FF0000"/>
                </a:solidFill>
              </a:defRPr>
            </a:pPr>
            <a:endParaRPr/>
          </a:p>
        </p:txBody>
      </p:sp>
      <p:sp>
        <p:nvSpPr>
          <p:cNvPr id="470" name="Rectángulo redondeado"/>
          <p:cNvSpPr/>
          <p:nvPr/>
        </p:nvSpPr>
        <p:spPr>
          <a:xfrm>
            <a:off x="7028586" y="4426541"/>
            <a:ext cx="2496642" cy="1691617"/>
          </a:xfrm>
          <a:prstGeom prst="roundRect">
            <a:avLst>
              <a:gd name="adj" fmla="val 3152"/>
            </a:avLst>
          </a:prstGeom>
          <a:solidFill>
            <a:srgbClr val="E9E1E4"/>
          </a:solidFill>
          <a:ln w="12700">
            <a:miter lim="400000"/>
          </a:ln>
        </p:spPr>
        <p:txBody>
          <a:bodyPr lIns="0" tIns="0" rIns="0" bIns="0" anchor="ctr"/>
          <a:lstStyle/>
          <a:p>
            <a:pPr algn="ctr">
              <a:defRPr>
                <a:solidFill>
                  <a:srgbClr val="FFFFFF"/>
                </a:solidFill>
              </a:defRPr>
            </a:pPr>
            <a:endParaRPr/>
          </a:p>
        </p:txBody>
      </p:sp>
      <p:sp>
        <p:nvSpPr>
          <p:cNvPr id="471" name="Google Shape;195;p7"/>
          <p:cNvSpPr txBox="1"/>
          <p:nvPr/>
        </p:nvSpPr>
        <p:spPr>
          <a:xfrm>
            <a:off x="7088536" y="4426540"/>
            <a:ext cx="2496643" cy="166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Las Z es igual al número de dientes de los engranajes y el número corresponde al orden en que ingresa y sale el giro de la transmisión en cada marcha.</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25</a:t>
            </a:fld>
            <a:endParaRPr lang="es-CL"/>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Rectángulo redondeado"/>
          <p:cNvSpPr/>
          <p:nvPr/>
        </p:nvSpPr>
        <p:spPr>
          <a:xfrm>
            <a:off x="450612" y="3603592"/>
            <a:ext cx="5671396" cy="3269823"/>
          </a:xfrm>
          <a:prstGeom prst="roundRect">
            <a:avLst>
              <a:gd name="adj" fmla="val 10220"/>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474" name="Rectángulo redondeado"/>
          <p:cNvSpPr/>
          <p:nvPr/>
        </p:nvSpPr>
        <p:spPr>
          <a:xfrm>
            <a:off x="2085654" y="2187370"/>
            <a:ext cx="7334434" cy="1718398"/>
          </a:xfrm>
          <a:prstGeom prst="roundRect">
            <a:avLst>
              <a:gd name="adj" fmla="val 17452"/>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475" name="Google Shape;173;p6"/>
          <p:cNvSpPr txBox="1"/>
          <p:nvPr/>
        </p:nvSpPr>
        <p:spPr>
          <a:xfrm>
            <a:off x="450612" y="1168516"/>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pic>
        <p:nvPicPr>
          <p:cNvPr id="476" name="Imagen 36" descr="Imagen 36"/>
          <p:cNvPicPr>
            <a:picLocks noChangeAspect="1"/>
          </p:cNvPicPr>
          <p:nvPr/>
        </p:nvPicPr>
        <p:blipFill>
          <a:blip r:embed="rId2"/>
          <a:srcRect r="3" b="1"/>
          <a:stretch>
            <a:fillRect/>
          </a:stretch>
        </p:blipFill>
        <p:spPr>
          <a:xfrm>
            <a:off x="637217" y="3731109"/>
            <a:ext cx="5320111" cy="2988072"/>
          </a:xfrm>
          <a:custGeom>
            <a:avLst/>
            <a:gdLst/>
            <a:ahLst/>
            <a:cxnLst>
              <a:cxn ang="0">
                <a:pos x="wd2" y="hd2"/>
              </a:cxn>
              <a:cxn ang="5400000">
                <a:pos x="wd2" y="hd2"/>
              </a:cxn>
              <a:cxn ang="10800000">
                <a:pos x="wd2" y="hd2"/>
              </a:cxn>
              <a:cxn ang="16200000">
                <a:pos x="wd2" y="hd2"/>
              </a:cxn>
            </a:cxnLst>
            <a:rect l="0" t="0" r="r" b="b"/>
            <a:pathLst>
              <a:path w="21600" h="21600" extrusionOk="0">
                <a:moveTo>
                  <a:pt x="686" y="0"/>
                </a:moveTo>
                <a:cubicBezTo>
                  <a:pt x="307" y="0"/>
                  <a:pt x="0" y="546"/>
                  <a:pt x="0" y="1222"/>
                </a:cubicBezTo>
                <a:lnTo>
                  <a:pt x="0" y="20378"/>
                </a:lnTo>
                <a:cubicBezTo>
                  <a:pt x="0" y="21054"/>
                  <a:pt x="307" y="21600"/>
                  <a:pt x="686" y="21600"/>
                </a:cubicBezTo>
                <a:lnTo>
                  <a:pt x="20914" y="21600"/>
                </a:lnTo>
                <a:cubicBezTo>
                  <a:pt x="21293" y="21600"/>
                  <a:pt x="21600" y="21054"/>
                  <a:pt x="21600" y="20378"/>
                </a:cubicBezTo>
                <a:lnTo>
                  <a:pt x="21600" y="1222"/>
                </a:lnTo>
                <a:cubicBezTo>
                  <a:pt x="21600" y="546"/>
                  <a:pt x="21293" y="0"/>
                  <a:pt x="20914" y="0"/>
                </a:cubicBezTo>
                <a:lnTo>
                  <a:pt x="686" y="0"/>
                </a:lnTo>
                <a:close/>
              </a:path>
            </a:pathLst>
          </a:custGeom>
          <a:ln w="12700">
            <a:miter lim="400000"/>
          </a:ln>
        </p:spPr>
      </p:pic>
      <p:sp>
        <p:nvSpPr>
          <p:cNvPr id="477" name="Google Shape;195;p7"/>
          <p:cNvSpPr txBox="1"/>
          <p:nvPr/>
        </p:nvSpPr>
        <p:spPr>
          <a:xfrm>
            <a:off x="2231347" y="2389090"/>
            <a:ext cx="7170047" cy="115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Los engranajes que entregan el giro son llamados engranajes o piñones Conductores.</a:t>
            </a:r>
          </a:p>
          <a:p>
            <a:pPr>
              <a:defRPr sz="1600">
                <a:solidFill>
                  <a:srgbClr val="741B47"/>
                </a:solidFill>
                <a:latin typeface="Calibri"/>
                <a:ea typeface="Calibri"/>
                <a:cs typeface="Calibri"/>
                <a:sym typeface="Calibri"/>
              </a:defRPr>
            </a:pPr>
            <a:endParaRPr/>
          </a:p>
          <a:p>
            <a:pPr>
              <a:defRPr sz="1600" b="1">
                <a:solidFill>
                  <a:srgbClr val="741B47"/>
                </a:solidFill>
                <a:latin typeface="Calibri"/>
                <a:ea typeface="Calibri"/>
                <a:cs typeface="Calibri"/>
                <a:sym typeface="Calibri"/>
              </a:defRPr>
            </a:pPr>
            <a:r>
              <a:t>Los engranajes que reciben el giro son llamados engranajes o piñones Conducidos.</a:t>
            </a:r>
          </a:p>
        </p:txBody>
      </p:sp>
      <p:sp>
        <p:nvSpPr>
          <p:cNvPr id="478" name="CuadroTexto 40"/>
          <p:cNvSpPr txBox="1"/>
          <p:nvPr/>
        </p:nvSpPr>
        <p:spPr>
          <a:xfrm>
            <a:off x="6593046" y="4027321"/>
            <a:ext cx="1678542" cy="3348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latin typeface="Calibri"/>
                <a:ea typeface="Calibri"/>
                <a:cs typeface="Calibri"/>
                <a:sym typeface="Calibri"/>
              </a:defRPr>
            </a:pPr>
            <a:endParaRPr/>
          </a:p>
          <a:p>
            <a:pPr>
              <a:defRPr sz="1600">
                <a:latin typeface="Calibri"/>
                <a:ea typeface="Calibri"/>
                <a:cs typeface="Calibri"/>
                <a:sym typeface="Calibri"/>
              </a:defRPr>
            </a:pPr>
            <a:r>
              <a:t>  Z1 = 20 dientes</a:t>
            </a:r>
          </a:p>
          <a:p>
            <a:pPr>
              <a:defRPr sz="1600">
                <a:latin typeface="Calibri"/>
                <a:ea typeface="Calibri"/>
                <a:cs typeface="Calibri"/>
                <a:sym typeface="Calibri"/>
              </a:defRPr>
            </a:pPr>
            <a:r>
              <a:t>  Z2 = 24 dientes</a:t>
            </a:r>
          </a:p>
          <a:p>
            <a:pPr>
              <a:defRPr sz="1600">
                <a:latin typeface="Calibri"/>
                <a:ea typeface="Calibri"/>
                <a:cs typeface="Calibri"/>
                <a:sym typeface="Calibri"/>
              </a:defRPr>
            </a:pPr>
            <a:r>
              <a:t>  Z3 = 15 dientes</a:t>
            </a:r>
          </a:p>
          <a:p>
            <a:pPr>
              <a:defRPr sz="1600">
                <a:latin typeface="Calibri"/>
                <a:ea typeface="Calibri"/>
                <a:cs typeface="Calibri"/>
                <a:sym typeface="Calibri"/>
              </a:defRPr>
            </a:pPr>
            <a:r>
              <a:t>  Z4 = 29 dientes</a:t>
            </a:r>
          </a:p>
          <a:p>
            <a:pPr>
              <a:defRPr sz="1600">
                <a:latin typeface="Calibri"/>
                <a:ea typeface="Calibri"/>
                <a:cs typeface="Calibri"/>
                <a:sym typeface="Calibri"/>
              </a:defRPr>
            </a:pPr>
            <a:r>
              <a:t>  Z5 = 17 dientes</a:t>
            </a:r>
          </a:p>
          <a:p>
            <a:pPr>
              <a:defRPr sz="1600">
                <a:latin typeface="Calibri"/>
                <a:ea typeface="Calibri"/>
                <a:cs typeface="Calibri"/>
                <a:sym typeface="Calibri"/>
              </a:defRPr>
            </a:pPr>
            <a:r>
              <a:t>  Z6 = 27 dientes</a:t>
            </a:r>
          </a:p>
          <a:p>
            <a:pPr>
              <a:defRPr sz="1600">
                <a:latin typeface="Calibri"/>
                <a:ea typeface="Calibri"/>
                <a:cs typeface="Calibri"/>
                <a:sym typeface="Calibri"/>
              </a:defRPr>
            </a:pPr>
            <a:r>
              <a:t>  Z7 = 21 dientes</a:t>
            </a:r>
          </a:p>
          <a:p>
            <a:pPr>
              <a:defRPr sz="1600">
                <a:latin typeface="Calibri"/>
                <a:ea typeface="Calibri"/>
                <a:cs typeface="Calibri"/>
                <a:sym typeface="Calibri"/>
              </a:defRPr>
            </a:pPr>
            <a:r>
              <a:t>  Z8 = 23 dientes</a:t>
            </a:r>
          </a:p>
          <a:p>
            <a:pPr>
              <a:defRPr sz="1600">
                <a:latin typeface="Calibri"/>
                <a:ea typeface="Calibri"/>
                <a:cs typeface="Calibri"/>
                <a:sym typeface="Calibri"/>
              </a:defRPr>
            </a:pPr>
            <a:r>
              <a:t>  Z9 = 24 dientes</a:t>
            </a:r>
          </a:p>
          <a:p>
            <a:pPr>
              <a:defRPr sz="1600">
                <a:latin typeface="Calibri"/>
                <a:ea typeface="Calibri"/>
                <a:cs typeface="Calibri"/>
                <a:sym typeface="Calibri"/>
              </a:defRPr>
            </a:pPr>
            <a:r>
              <a:t>Z10 = 17 dientes</a:t>
            </a:r>
          </a:p>
          <a:p>
            <a:pPr>
              <a:defRPr sz="1600">
                <a:latin typeface="Calibri"/>
                <a:ea typeface="Calibri"/>
                <a:cs typeface="Calibri"/>
                <a:sym typeface="Calibri"/>
              </a:defRPr>
            </a:pPr>
            <a:r>
              <a:t>Z11 = 16 dientes</a:t>
            </a:r>
          </a:p>
          <a:p>
            <a:pPr>
              <a:defRPr sz="1600">
                <a:latin typeface="Calibri"/>
                <a:ea typeface="Calibri"/>
                <a:cs typeface="Calibri"/>
                <a:sym typeface="Calibri"/>
              </a:defRPr>
            </a:pPr>
            <a:r>
              <a:t>Z12 = 28 dientes</a:t>
            </a:r>
          </a:p>
        </p:txBody>
      </p:sp>
      <p:sp>
        <p:nvSpPr>
          <p:cNvPr id="479" name="CuadroTexto 42"/>
          <p:cNvSpPr txBox="1"/>
          <p:nvPr/>
        </p:nvSpPr>
        <p:spPr>
          <a:xfrm>
            <a:off x="6672838" y="3937396"/>
            <a:ext cx="924394"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741B47"/>
                </a:solidFill>
                <a:latin typeface="Calibri"/>
                <a:ea typeface="Calibri"/>
                <a:cs typeface="Calibri"/>
                <a:sym typeface="Calibri"/>
              </a:defRPr>
            </a:lvl1pPr>
          </a:lstStyle>
          <a:p>
            <a:r>
              <a:rPr dirty="0" err="1"/>
              <a:t>Datos</a:t>
            </a:r>
            <a:endParaRPr dirty="0"/>
          </a:p>
        </p:txBody>
      </p:sp>
      <p:sp>
        <p:nvSpPr>
          <p:cNvPr id="2" name="Marcador de número de diapositiva 1"/>
          <p:cNvSpPr>
            <a:spLocks noGrp="1"/>
          </p:cNvSpPr>
          <p:nvPr>
            <p:ph type="sldNum" sz="quarter" idx="2"/>
          </p:nvPr>
        </p:nvSpPr>
        <p:spPr/>
        <p:txBody>
          <a:bodyPr/>
          <a:lstStyle/>
          <a:p>
            <a:fld id="{86CB4B4D-7CA3-9044-876B-883B54F8677D}" type="slidenum">
              <a:rPr lang="es-CL" smtClean="0"/>
              <a:t>26</a:t>
            </a:fld>
            <a:endParaRPr lang="es-CL"/>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Rectángulo redondeado"/>
          <p:cNvSpPr/>
          <p:nvPr/>
        </p:nvSpPr>
        <p:spPr>
          <a:xfrm>
            <a:off x="543316" y="2916494"/>
            <a:ext cx="2528658" cy="2816489"/>
          </a:xfrm>
          <a:prstGeom prst="roundRect">
            <a:avLst>
              <a:gd name="adj" fmla="val 7138"/>
            </a:avLst>
          </a:prstGeom>
          <a:solidFill>
            <a:srgbClr val="741B47"/>
          </a:solidFill>
          <a:ln w="12700">
            <a:miter lim="400000"/>
          </a:ln>
        </p:spPr>
        <p:txBody>
          <a:bodyPr lIns="0" tIns="0" rIns="0" bIns="0" anchor="ctr"/>
          <a:lstStyle/>
          <a:p>
            <a:pPr algn="ctr">
              <a:defRPr sz="1600">
                <a:solidFill>
                  <a:srgbClr val="FFFFFF"/>
                </a:solidFill>
              </a:defRPr>
            </a:pPr>
            <a:endParaRPr/>
          </a:p>
        </p:txBody>
      </p:sp>
      <p:sp>
        <p:nvSpPr>
          <p:cNvPr id="482" name="Google Shape;173;p6"/>
          <p:cNvSpPr txBox="1"/>
          <p:nvPr/>
        </p:nvSpPr>
        <p:spPr>
          <a:xfrm>
            <a:off x="450612" y="1168516"/>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sp>
        <p:nvSpPr>
          <p:cNvPr id="483" name="CuadroTexto 10"/>
          <p:cNvSpPr txBox="1"/>
          <p:nvPr/>
        </p:nvSpPr>
        <p:spPr>
          <a:xfrm>
            <a:off x="548605" y="2299467"/>
            <a:ext cx="10739412"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600">
                <a:latin typeface="Calibri"/>
                <a:ea typeface="Calibri"/>
                <a:cs typeface="Calibri"/>
                <a:sym typeface="Calibri"/>
              </a:defRPr>
            </a:lvl1pPr>
          </a:lstStyle>
          <a:p>
            <a:r>
              <a:t>Para el cálculo de la relación de engranajes se dividen los engranajes conducidos en los conductores:</a:t>
            </a:r>
          </a:p>
        </p:txBody>
      </p:sp>
      <p:sp>
        <p:nvSpPr>
          <p:cNvPr id="484" name="Google Shape;195;p7"/>
          <p:cNvSpPr txBox="1"/>
          <p:nvPr/>
        </p:nvSpPr>
        <p:spPr>
          <a:xfrm>
            <a:off x="543315" y="6120258"/>
            <a:ext cx="9319877" cy="64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Es decir, por 1 vuelta del eje de salida, en eje de entrada da 2,32 vueltas.</a:t>
            </a:r>
          </a:p>
          <a:p>
            <a:pPr>
              <a:defRPr sz="1600">
                <a:solidFill>
                  <a:srgbClr val="741B47"/>
                </a:solidFill>
                <a:latin typeface="Calibri"/>
                <a:ea typeface="Calibri"/>
                <a:cs typeface="Calibri"/>
                <a:sym typeface="Calibri"/>
              </a:defRPr>
            </a:pPr>
            <a:r>
              <a:t>Marcha en la cual se reduce la velocidad de giro del motor, pero se aumenta el torque en la misma proporción.</a:t>
            </a:r>
          </a:p>
        </p:txBody>
      </p:sp>
      <p:sp>
        <p:nvSpPr>
          <p:cNvPr id="485" name="Google Shape;195;p7"/>
          <p:cNvSpPr txBox="1"/>
          <p:nvPr/>
        </p:nvSpPr>
        <p:spPr>
          <a:xfrm>
            <a:off x="670818" y="3011554"/>
            <a:ext cx="1152419"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b="1">
                <a:solidFill>
                  <a:srgbClr val="FFFFFF"/>
                </a:solidFill>
                <a:latin typeface="Calibri"/>
                <a:ea typeface="Calibri"/>
                <a:cs typeface="Calibri"/>
                <a:sym typeface="Calibri"/>
              </a:defRPr>
            </a:lvl1pPr>
          </a:lstStyle>
          <a:p>
            <a:r>
              <a:t>Primera</a:t>
            </a:r>
          </a:p>
        </p:txBody>
      </p:sp>
      <mc:AlternateContent xmlns:mc="http://schemas.openxmlformats.org/markup-compatibility/2006" xmlns:a14="http://schemas.microsoft.com/office/drawing/2010/main">
        <mc:Choice Requires="a14">
          <p:sp>
            <p:nvSpPr>
              <p:cNvPr id="486" name="CuadroTexto 21"/>
              <p:cNvSpPr txBox="1"/>
              <p:nvPr/>
            </p:nvSpPr>
            <p:spPr>
              <a:xfrm>
                <a:off x="1650826" y="4261530"/>
                <a:ext cx="720368" cy="382982"/>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𝑖</m:t>
                      </m:r>
                      <m:r>
                        <a:rPr sz="1400" i="1">
                          <a:solidFill>
                            <a:srgbClr val="FFFFFF"/>
                          </a:solidFill>
                          <a:latin typeface="Cambria Math" panose="02040503050406030204" pitchFamily="18" charset="0"/>
                        </a:rPr>
                        <m:t>1= </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696</m:t>
                          </m:r>
                        </m:num>
                        <m:den>
                          <m:r>
                            <a:rPr sz="1400" i="1">
                              <a:solidFill>
                                <a:srgbClr val="FFFFFF"/>
                              </a:solidFill>
                              <a:latin typeface="Cambria Math" panose="02040503050406030204" pitchFamily="18" charset="0"/>
                            </a:rPr>
                            <m:t>300</m:t>
                          </m:r>
                        </m:den>
                      </m:f>
                    </m:oMath>
                  </m:oMathPara>
                </a14:m>
                <a:endParaRPr sz="1400">
                  <a:solidFill>
                    <a:srgbClr val="FFFFFF"/>
                  </a:solidFill>
                </a:endParaRPr>
              </a:p>
            </p:txBody>
          </p:sp>
        </mc:Choice>
        <mc:Fallback xmlns="">
          <p:sp>
            <p:nvSpPr>
              <p:cNvPr id="486" name="CuadroTexto 21"/>
              <p:cNvSpPr txBox="1">
                <a:spLocks noRot="1" noChangeAspect="1" noMove="1" noResize="1" noEditPoints="1" noAdjustHandles="1" noChangeArrowheads="1" noChangeShapeType="1" noTextEdit="1"/>
              </p:cNvSpPr>
              <p:nvPr/>
            </p:nvSpPr>
            <p:spPr>
              <a:xfrm>
                <a:off x="1650826" y="4261530"/>
                <a:ext cx="720368" cy="382982"/>
              </a:xfrm>
              <a:prstGeom prst="rect">
                <a:avLst/>
              </a:prstGeom>
              <a:blipFill>
                <a:blip r:embed="rId2"/>
                <a:stretch>
                  <a:fillRect l="-8772" t="-3226" r="-8772" b="-19355"/>
                </a:stretch>
              </a:blipFill>
              <a:ln w="12700">
                <a:miter lim="400000"/>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87" name="CuadroTexto 24"/>
              <p:cNvSpPr txBox="1"/>
              <p:nvPr/>
            </p:nvSpPr>
            <p:spPr>
              <a:xfrm>
                <a:off x="1649496" y="4979820"/>
                <a:ext cx="723028" cy="147575"/>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𝒊</m:t>
                      </m:r>
                      <m:r>
                        <a:rPr sz="1400" i="1">
                          <a:solidFill>
                            <a:srgbClr val="FFFFFF"/>
                          </a:solidFill>
                          <a:latin typeface="Cambria Math" panose="02040503050406030204" pitchFamily="18" charset="0"/>
                        </a:rPr>
                        <m:t>𝟏</m:t>
                      </m:r>
                      <m:r>
                        <a:rPr sz="1400" i="1">
                          <a:solidFill>
                            <a:srgbClr val="FFFFFF"/>
                          </a:solidFill>
                          <a:latin typeface="Cambria Math" panose="02040503050406030204" pitchFamily="18" charset="0"/>
                        </a:rPr>
                        <m:t>=</m:t>
                      </m:r>
                      <m:r>
                        <a:rPr sz="1400" i="1">
                          <a:solidFill>
                            <a:srgbClr val="FFFFFF"/>
                          </a:solidFill>
                          <a:latin typeface="Cambria Math" panose="02040503050406030204" pitchFamily="18" charset="0"/>
                        </a:rPr>
                        <m:t>𝟐</m:t>
                      </m:r>
                      <m:r>
                        <a:rPr sz="1400" i="1">
                          <a:solidFill>
                            <a:srgbClr val="FFFFFF"/>
                          </a:solidFill>
                          <a:latin typeface="Cambria Math" panose="02040503050406030204" pitchFamily="18" charset="0"/>
                        </a:rPr>
                        <m:t>,</m:t>
                      </m:r>
                      <m:r>
                        <a:rPr sz="1400" i="1">
                          <a:solidFill>
                            <a:srgbClr val="FFFFFF"/>
                          </a:solidFill>
                          <a:latin typeface="Cambria Math" panose="02040503050406030204" pitchFamily="18" charset="0"/>
                        </a:rPr>
                        <m:t>𝟑𝟐</m:t>
                      </m:r>
                    </m:oMath>
                  </m:oMathPara>
                </a14:m>
                <a:endParaRPr sz="1400">
                  <a:solidFill>
                    <a:srgbClr val="FFFFFF"/>
                  </a:solidFill>
                </a:endParaRPr>
              </a:p>
            </p:txBody>
          </p:sp>
        </mc:Choice>
        <mc:Fallback xmlns="">
          <p:sp>
            <p:nvSpPr>
              <p:cNvPr id="487" name="CuadroTexto 24"/>
              <p:cNvSpPr txBox="1">
                <a:spLocks noRot="1" noChangeAspect="1" noMove="1" noResize="1" noEditPoints="1" noAdjustHandles="1" noChangeArrowheads="1" noChangeShapeType="1" noTextEdit="1"/>
              </p:cNvSpPr>
              <p:nvPr/>
            </p:nvSpPr>
            <p:spPr>
              <a:xfrm>
                <a:off x="1649496" y="4979820"/>
                <a:ext cx="723028" cy="147575"/>
              </a:xfrm>
              <a:prstGeom prst="rect">
                <a:avLst/>
              </a:prstGeom>
              <a:blipFill>
                <a:blip r:embed="rId3"/>
                <a:stretch>
                  <a:fillRect l="-10526" r="-17544" b="-58333"/>
                </a:stretch>
              </a:blipFill>
              <a:ln w="12700">
                <a:miter lim="400000"/>
              </a:ln>
            </p:spPr>
            <p:txBody>
              <a:bodyPr/>
              <a:lstStyle/>
              <a:p>
                <a:r>
                  <a:rPr lang="es-CL">
                    <a:noFill/>
                  </a:rPr>
                  <a:t> </a:t>
                </a:r>
              </a:p>
            </p:txBody>
          </p:sp>
        </mc:Fallback>
      </mc:AlternateContent>
      <p:pic>
        <p:nvPicPr>
          <p:cNvPr id="488" name="Imagen 43" descr="Imagen 43"/>
          <p:cNvPicPr>
            <a:picLocks noChangeAspect="1"/>
          </p:cNvPicPr>
          <p:nvPr/>
        </p:nvPicPr>
        <p:blipFill>
          <a:blip r:embed="rId4"/>
          <a:stretch>
            <a:fillRect/>
          </a:stretch>
        </p:blipFill>
        <p:spPr>
          <a:xfrm>
            <a:off x="3494430" y="2728100"/>
            <a:ext cx="5742043" cy="3224983"/>
          </a:xfrm>
          <a:prstGeom prst="rect">
            <a:avLst/>
          </a:prstGeom>
          <a:ln w="12700">
            <a:miter lim="400000"/>
          </a:ln>
        </p:spPr>
      </p:pic>
      <p:sp>
        <p:nvSpPr>
          <p:cNvPr id="489" name="Conector recto de flecha 44"/>
          <p:cNvSpPr/>
          <p:nvPr/>
        </p:nvSpPr>
        <p:spPr>
          <a:xfrm>
            <a:off x="3523825" y="3732519"/>
            <a:ext cx="1054666" cy="2"/>
          </a:xfrm>
          <a:prstGeom prst="line">
            <a:avLst/>
          </a:prstGeom>
          <a:ln w="25400">
            <a:solidFill>
              <a:srgbClr val="FF0000"/>
            </a:solidFill>
            <a:tailEnd type="triangle"/>
          </a:ln>
        </p:spPr>
        <p:txBody>
          <a:bodyPr lIns="45718" tIns="45718" rIns="45718" bIns="45718"/>
          <a:lstStyle/>
          <a:p>
            <a:endParaRPr/>
          </a:p>
        </p:txBody>
      </p:sp>
      <p:sp>
        <p:nvSpPr>
          <p:cNvPr id="490" name="Conector recto de flecha 45"/>
          <p:cNvSpPr/>
          <p:nvPr/>
        </p:nvSpPr>
        <p:spPr>
          <a:xfrm>
            <a:off x="4806526" y="4913619"/>
            <a:ext cx="2256491" cy="2"/>
          </a:xfrm>
          <a:prstGeom prst="line">
            <a:avLst/>
          </a:prstGeom>
          <a:ln w="25400">
            <a:solidFill>
              <a:srgbClr val="FF0000"/>
            </a:solidFill>
            <a:tailEnd type="triangle"/>
          </a:ln>
        </p:spPr>
        <p:txBody>
          <a:bodyPr lIns="45718" tIns="45718" rIns="45718" bIns="45718"/>
          <a:lstStyle/>
          <a:p>
            <a:endParaRPr/>
          </a:p>
        </p:txBody>
      </p:sp>
      <p:sp>
        <p:nvSpPr>
          <p:cNvPr id="491" name="Conector recto de flecha 46"/>
          <p:cNvSpPr/>
          <p:nvPr/>
        </p:nvSpPr>
        <p:spPr>
          <a:xfrm>
            <a:off x="7257626" y="3732519"/>
            <a:ext cx="1734956" cy="2"/>
          </a:xfrm>
          <a:prstGeom prst="line">
            <a:avLst/>
          </a:prstGeom>
          <a:ln w="25400">
            <a:solidFill>
              <a:srgbClr val="FF0000"/>
            </a:solidFill>
            <a:tailEnd type="triangle"/>
          </a:ln>
        </p:spPr>
        <p:txBody>
          <a:bodyPr lIns="45718" tIns="45718" rIns="45718" bIns="45718"/>
          <a:lstStyle/>
          <a:p>
            <a:endParaRPr/>
          </a:p>
        </p:txBody>
      </p:sp>
      <p:sp>
        <p:nvSpPr>
          <p:cNvPr id="492" name="Conector recto de flecha 47"/>
          <p:cNvSpPr/>
          <p:nvPr/>
        </p:nvSpPr>
        <p:spPr>
          <a:xfrm>
            <a:off x="4679525" y="3694419"/>
            <a:ext cx="12265" cy="1177345"/>
          </a:xfrm>
          <a:prstGeom prst="line">
            <a:avLst/>
          </a:prstGeom>
          <a:ln w="25400">
            <a:solidFill>
              <a:srgbClr val="FF0000"/>
            </a:solidFill>
            <a:tailEnd type="triangle"/>
          </a:ln>
        </p:spPr>
        <p:txBody>
          <a:bodyPr lIns="45718" tIns="45718" rIns="45718" bIns="45718"/>
          <a:lstStyle/>
          <a:p>
            <a:endParaRPr/>
          </a:p>
        </p:txBody>
      </p:sp>
      <p:sp>
        <p:nvSpPr>
          <p:cNvPr id="493" name="Conector recto de flecha 48"/>
          <p:cNvSpPr/>
          <p:nvPr/>
        </p:nvSpPr>
        <p:spPr>
          <a:xfrm flipV="1">
            <a:off x="7143325" y="3732519"/>
            <a:ext cx="1" cy="1181101"/>
          </a:xfrm>
          <a:prstGeom prst="line">
            <a:avLst/>
          </a:prstGeom>
          <a:ln w="25400">
            <a:solidFill>
              <a:srgbClr val="FF0000"/>
            </a:solidFill>
            <a:tailEnd type="triangle"/>
          </a:ln>
        </p:spPr>
        <p:txBody>
          <a:bodyPr lIns="45718" tIns="45718" rIns="45718" bIns="45718"/>
          <a:lstStyle/>
          <a:p>
            <a:endParaRPr/>
          </a:p>
        </p:txBody>
      </p:sp>
      <p:sp>
        <p:nvSpPr>
          <p:cNvPr id="494" name="I1 = Z2 x Z4 = 24 x 29…"/>
          <p:cNvSpPr txBox="1"/>
          <p:nvPr/>
        </p:nvSpPr>
        <p:spPr>
          <a:xfrm>
            <a:off x="832728" y="3406850"/>
            <a:ext cx="1960747" cy="90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22" tIns="91422" rIns="91422" bIns="91422" anchor="ctr">
            <a:spAutoFit/>
          </a:bodyPr>
          <a:lstStyle/>
          <a:p>
            <a:pPr>
              <a:defRPr sz="1600">
                <a:solidFill>
                  <a:srgbClr val="FFFFFF"/>
                </a:solidFill>
                <a:latin typeface="Calibri"/>
                <a:ea typeface="Calibri"/>
                <a:cs typeface="Calibri"/>
                <a:sym typeface="Calibri"/>
              </a:defRPr>
            </a:pPr>
            <a:r>
              <a:t>I1 = Z2 x Z4 = 24 x 29</a:t>
            </a:r>
          </a:p>
          <a:p>
            <a:pPr>
              <a:defRPr sz="1600">
                <a:solidFill>
                  <a:srgbClr val="FFFFFF"/>
                </a:solidFill>
                <a:latin typeface="Calibri"/>
                <a:ea typeface="Calibri"/>
                <a:cs typeface="Calibri"/>
                <a:sym typeface="Calibri"/>
              </a:defRPr>
            </a:pPr>
            <a:r>
              <a:t>       Z1 x Z3     20 x 15</a:t>
            </a:r>
          </a:p>
        </p:txBody>
      </p:sp>
      <p:sp>
        <p:nvSpPr>
          <p:cNvPr id="495" name="Línea"/>
          <p:cNvSpPr/>
          <p:nvPr/>
        </p:nvSpPr>
        <p:spPr>
          <a:xfrm>
            <a:off x="1258428" y="3732520"/>
            <a:ext cx="558983" cy="1"/>
          </a:xfrm>
          <a:prstGeom prst="line">
            <a:avLst/>
          </a:prstGeom>
          <a:ln w="25400">
            <a:solidFill>
              <a:srgbClr val="FFFFFF"/>
            </a:solidFill>
          </a:ln>
        </p:spPr>
        <p:txBody>
          <a:bodyPr lIns="45718" tIns="45718" rIns="45718" bIns="45718"/>
          <a:lstStyle/>
          <a:p>
            <a:endParaRPr/>
          </a:p>
        </p:txBody>
      </p:sp>
      <p:sp>
        <p:nvSpPr>
          <p:cNvPr id="496" name="Línea"/>
          <p:cNvSpPr/>
          <p:nvPr/>
        </p:nvSpPr>
        <p:spPr>
          <a:xfrm>
            <a:off x="2055353" y="3732520"/>
            <a:ext cx="558983" cy="1"/>
          </a:xfrm>
          <a:prstGeom prst="line">
            <a:avLst/>
          </a:prstGeom>
          <a:ln w="25400">
            <a:solidFill>
              <a:srgbClr val="FFFFFF"/>
            </a:solidFill>
          </a:ln>
        </p:spPr>
        <p:txBody>
          <a:bodyPr lIns="45718" tIns="45718" rIns="45718" bIns="45718"/>
          <a:lstStyle/>
          <a:p>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27</a:t>
            </a:fld>
            <a:endParaRPr lang="es-CL"/>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Rectángulo redondeado"/>
          <p:cNvSpPr/>
          <p:nvPr/>
        </p:nvSpPr>
        <p:spPr>
          <a:xfrm>
            <a:off x="543316" y="2916494"/>
            <a:ext cx="2528658" cy="2816489"/>
          </a:xfrm>
          <a:prstGeom prst="roundRect">
            <a:avLst>
              <a:gd name="adj" fmla="val 7138"/>
            </a:avLst>
          </a:prstGeom>
          <a:solidFill>
            <a:srgbClr val="741B47"/>
          </a:solidFill>
          <a:ln w="12700">
            <a:miter lim="400000"/>
          </a:ln>
        </p:spPr>
        <p:txBody>
          <a:bodyPr lIns="0" tIns="0" rIns="0" bIns="0" anchor="ctr"/>
          <a:lstStyle/>
          <a:p>
            <a:pPr algn="ctr">
              <a:defRPr sz="1600">
                <a:solidFill>
                  <a:srgbClr val="FFFFFF"/>
                </a:solidFill>
              </a:defRPr>
            </a:pPr>
            <a:endParaRPr/>
          </a:p>
        </p:txBody>
      </p:sp>
      <p:sp>
        <p:nvSpPr>
          <p:cNvPr id="499" name="Google Shape;173;p6"/>
          <p:cNvSpPr txBox="1"/>
          <p:nvPr/>
        </p:nvSpPr>
        <p:spPr>
          <a:xfrm>
            <a:off x="450612" y="1168516"/>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sp>
        <p:nvSpPr>
          <p:cNvPr id="500" name="CuadroTexto 10"/>
          <p:cNvSpPr txBox="1"/>
          <p:nvPr/>
        </p:nvSpPr>
        <p:spPr>
          <a:xfrm>
            <a:off x="548605" y="2299467"/>
            <a:ext cx="10739412" cy="300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600">
                <a:latin typeface="Calibri"/>
                <a:ea typeface="Calibri"/>
                <a:cs typeface="Calibri"/>
                <a:sym typeface="Calibri"/>
              </a:defRPr>
            </a:lvl1pPr>
          </a:lstStyle>
          <a:p>
            <a:r>
              <a:t>Para el cálculo de la relación de engranajes se dividen los engranajes conducidos en los conductores:</a:t>
            </a:r>
          </a:p>
        </p:txBody>
      </p:sp>
      <p:sp>
        <p:nvSpPr>
          <p:cNvPr id="501" name="Google Shape;195;p7"/>
          <p:cNvSpPr txBox="1"/>
          <p:nvPr/>
        </p:nvSpPr>
        <p:spPr>
          <a:xfrm>
            <a:off x="450613" y="5982811"/>
            <a:ext cx="8721571"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Es decir, por 1 vuelta del eje de salida, en eje de entrada da 1,90 vueltas.</a:t>
            </a:r>
          </a:p>
          <a:p>
            <a:pPr>
              <a:defRPr sz="1600">
                <a:solidFill>
                  <a:srgbClr val="741B47"/>
                </a:solidFill>
                <a:latin typeface="Calibri"/>
                <a:ea typeface="Calibri"/>
                <a:cs typeface="Calibri"/>
                <a:sym typeface="Calibri"/>
              </a:defRPr>
            </a:pPr>
            <a:r>
              <a:t>Marcha en la cual se reduce la diferencia de velocidad entre el eje de entrada y salida, pero se disminuye el torque en la misma proporción, debido a que el vehículo ya está en desplazamiento.</a:t>
            </a:r>
          </a:p>
        </p:txBody>
      </p:sp>
      <p:sp>
        <p:nvSpPr>
          <p:cNvPr id="502" name="Google Shape;195;p7"/>
          <p:cNvSpPr txBox="1"/>
          <p:nvPr/>
        </p:nvSpPr>
        <p:spPr>
          <a:xfrm>
            <a:off x="670818" y="3011554"/>
            <a:ext cx="1152419"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b="1">
                <a:solidFill>
                  <a:srgbClr val="FFFFFF"/>
                </a:solidFill>
                <a:latin typeface="Calibri"/>
                <a:ea typeface="Calibri"/>
                <a:cs typeface="Calibri"/>
                <a:sym typeface="Calibri"/>
              </a:defRPr>
            </a:lvl1pPr>
          </a:lstStyle>
          <a:p>
            <a:r>
              <a:t>Segunda</a:t>
            </a:r>
          </a:p>
        </p:txBody>
      </p:sp>
      <p:sp>
        <p:nvSpPr>
          <p:cNvPr id="503" name="CuadroTexto 16"/>
          <p:cNvSpPr txBox="1"/>
          <p:nvPr/>
        </p:nvSpPr>
        <p:spPr>
          <a:xfrm>
            <a:off x="-1023271" y="3213871"/>
            <a:ext cx="5645649" cy="6507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107000"/>
              </a:lnSpc>
              <a:spcBef>
                <a:spcPts val="800"/>
              </a:spcBef>
              <a:defRPr>
                <a:solidFill>
                  <a:srgbClr val="FFFFFF"/>
                </a:solidFill>
                <a:latin typeface="Calibri"/>
                <a:ea typeface="Calibri"/>
                <a:cs typeface="Calibri"/>
                <a:sym typeface="Calibri"/>
              </a:defRPr>
            </a:lvl1pPr>
          </a:lstStyle>
          <a:p>
            <a:r>
              <a:t> </a:t>
            </a:r>
          </a:p>
        </p:txBody>
      </p:sp>
      <mc:AlternateContent xmlns:mc="http://schemas.openxmlformats.org/markup-compatibility/2006" xmlns:a14="http://schemas.microsoft.com/office/drawing/2010/main">
        <mc:Choice Requires="a14">
          <p:sp>
            <p:nvSpPr>
              <p:cNvPr id="504" name="CuadroTexto 18"/>
              <p:cNvSpPr txBox="1"/>
              <p:nvPr/>
            </p:nvSpPr>
            <p:spPr>
              <a:xfrm>
                <a:off x="1758904" y="4218568"/>
                <a:ext cx="729342" cy="382982"/>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𝑖</m:t>
                      </m:r>
                      <m:r>
                        <a:rPr sz="1400" i="1">
                          <a:solidFill>
                            <a:srgbClr val="FFFFFF"/>
                          </a:solidFill>
                          <a:latin typeface="Cambria Math" panose="02040503050406030204" pitchFamily="18" charset="0"/>
                        </a:rPr>
                        <m:t>2= </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648</m:t>
                          </m:r>
                        </m:num>
                        <m:den>
                          <m:r>
                            <a:rPr sz="1400" i="1">
                              <a:solidFill>
                                <a:srgbClr val="FFFFFF"/>
                              </a:solidFill>
                              <a:latin typeface="Cambria Math" panose="02040503050406030204" pitchFamily="18" charset="0"/>
                            </a:rPr>
                            <m:t>340</m:t>
                          </m:r>
                        </m:den>
                      </m:f>
                    </m:oMath>
                  </m:oMathPara>
                </a14:m>
                <a:endParaRPr sz="1400">
                  <a:solidFill>
                    <a:srgbClr val="FFFFFF"/>
                  </a:solidFill>
                </a:endParaRPr>
              </a:p>
            </p:txBody>
          </p:sp>
        </mc:Choice>
        <mc:Fallback xmlns="">
          <p:sp>
            <p:nvSpPr>
              <p:cNvPr id="504" name="CuadroTexto 18"/>
              <p:cNvSpPr txBox="1">
                <a:spLocks noRot="1" noChangeAspect="1" noMove="1" noResize="1" noEditPoints="1" noAdjustHandles="1" noChangeArrowheads="1" noChangeShapeType="1" noTextEdit="1"/>
              </p:cNvSpPr>
              <p:nvPr/>
            </p:nvSpPr>
            <p:spPr>
              <a:xfrm>
                <a:off x="1758904" y="4218568"/>
                <a:ext cx="729342" cy="382982"/>
              </a:xfrm>
              <a:prstGeom prst="rect">
                <a:avLst/>
              </a:prstGeom>
              <a:blipFill>
                <a:blip r:embed="rId2"/>
                <a:stretch>
                  <a:fillRect l="-8621" t="-6452" r="-8621" b="-19355"/>
                </a:stretch>
              </a:blipFill>
              <a:ln w="12700">
                <a:miter lim="400000"/>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05" name="CuadroTexto 20"/>
              <p:cNvSpPr txBox="1"/>
              <p:nvPr/>
            </p:nvSpPr>
            <p:spPr>
              <a:xfrm>
                <a:off x="1730367" y="4911366"/>
                <a:ext cx="786416" cy="147575"/>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𝒊</m:t>
                      </m:r>
                      <m:r>
                        <a:rPr sz="1400" i="1">
                          <a:solidFill>
                            <a:srgbClr val="FFFFFF"/>
                          </a:solidFill>
                          <a:latin typeface="Cambria Math" panose="02040503050406030204" pitchFamily="18" charset="0"/>
                        </a:rPr>
                        <m:t>𝟐</m:t>
                      </m:r>
                      <m:r>
                        <a:rPr sz="1400" i="1">
                          <a:solidFill>
                            <a:srgbClr val="FFFFFF"/>
                          </a:solidFill>
                          <a:latin typeface="Cambria Math" panose="02040503050406030204" pitchFamily="18" charset="0"/>
                        </a:rPr>
                        <m:t>= </m:t>
                      </m:r>
                      <m:r>
                        <a:rPr sz="1400" i="1">
                          <a:solidFill>
                            <a:srgbClr val="FFFFFF"/>
                          </a:solidFill>
                          <a:latin typeface="Cambria Math" panose="02040503050406030204" pitchFamily="18" charset="0"/>
                        </a:rPr>
                        <m:t>𝟏</m:t>
                      </m:r>
                      <m:r>
                        <a:rPr sz="1400" i="1">
                          <a:solidFill>
                            <a:srgbClr val="FFFFFF"/>
                          </a:solidFill>
                          <a:latin typeface="Cambria Math" panose="02040503050406030204" pitchFamily="18" charset="0"/>
                        </a:rPr>
                        <m:t>,</m:t>
                      </m:r>
                      <m:r>
                        <a:rPr sz="1400" i="1">
                          <a:solidFill>
                            <a:srgbClr val="FFFFFF"/>
                          </a:solidFill>
                          <a:latin typeface="Cambria Math" panose="02040503050406030204" pitchFamily="18" charset="0"/>
                        </a:rPr>
                        <m:t>𝟗𝟎</m:t>
                      </m:r>
                    </m:oMath>
                  </m:oMathPara>
                </a14:m>
                <a:endParaRPr sz="1400">
                  <a:solidFill>
                    <a:srgbClr val="FFFFFF"/>
                  </a:solidFill>
                </a:endParaRPr>
              </a:p>
            </p:txBody>
          </p:sp>
        </mc:Choice>
        <mc:Fallback xmlns="">
          <p:sp>
            <p:nvSpPr>
              <p:cNvPr id="505" name="CuadroTexto 20"/>
              <p:cNvSpPr txBox="1">
                <a:spLocks noRot="1" noChangeAspect="1" noMove="1" noResize="1" noEditPoints="1" noAdjustHandles="1" noChangeArrowheads="1" noChangeShapeType="1" noTextEdit="1"/>
              </p:cNvSpPr>
              <p:nvPr/>
            </p:nvSpPr>
            <p:spPr>
              <a:xfrm>
                <a:off x="1730367" y="4911366"/>
                <a:ext cx="786416" cy="147575"/>
              </a:xfrm>
              <a:prstGeom prst="rect">
                <a:avLst/>
              </a:prstGeom>
              <a:blipFill>
                <a:blip r:embed="rId3"/>
                <a:stretch>
                  <a:fillRect l="-7937" t="-15385" r="-12698" b="-84615"/>
                </a:stretch>
              </a:blipFill>
              <a:ln w="12700">
                <a:miter lim="400000"/>
              </a:ln>
            </p:spPr>
            <p:txBody>
              <a:bodyPr/>
              <a:lstStyle/>
              <a:p>
                <a:r>
                  <a:rPr lang="es-CL">
                    <a:noFill/>
                  </a:rPr>
                  <a:t> </a:t>
                </a:r>
              </a:p>
            </p:txBody>
          </p:sp>
        </mc:Fallback>
      </mc:AlternateContent>
      <p:pic>
        <p:nvPicPr>
          <p:cNvPr id="506" name="Imagen 23" descr="Imagen 23"/>
          <p:cNvPicPr>
            <a:picLocks noChangeAspect="1"/>
          </p:cNvPicPr>
          <p:nvPr/>
        </p:nvPicPr>
        <p:blipFill>
          <a:blip r:embed="rId4"/>
          <a:stretch>
            <a:fillRect/>
          </a:stretch>
        </p:blipFill>
        <p:spPr>
          <a:xfrm>
            <a:off x="3794428" y="2769530"/>
            <a:ext cx="5377756" cy="3020386"/>
          </a:xfrm>
          <a:prstGeom prst="rect">
            <a:avLst/>
          </a:prstGeom>
          <a:ln w="12700">
            <a:miter lim="400000"/>
          </a:ln>
        </p:spPr>
      </p:pic>
      <p:sp>
        <p:nvSpPr>
          <p:cNvPr id="507" name="Conector recto de flecha 25"/>
          <p:cNvSpPr/>
          <p:nvPr/>
        </p:nvSpPr>
        <p:spPr>
          <a:xfrm>
            <a:off x="3641680" y="3671651"/>
            <a:ext cx="1022401" cy="2"/>
          </a:xfrm>
          <a:prstGeom prst="line">
            <a:avLst/>
          </a:prstGeom>
          <a:ln w="25400">
            <a:solidFill>
              <a:srgbClr val="FF0000"/>
            </a:solidFill>
            <a:tailEnd type="triangle"/>
          </a:ln>
        </p:spPr>
        <p:txBody>
          <a:bodyPr lIns="45718" tIns="45718" rIns="45718" bIns="45718"/>
          <a:lstStyle/>
          <a:p>
            <a:endParaRPr/>
          </a:p>
        </p:txBody>
      </p:sp>
      <p:sp>
        <p:nvSpPr>
          <p:cNvPr id="508" name="Conector recto de flecha 26"/>
          <p:cNvSpPr/>
          <p:nvPr/>
        </p:nvSpPr>
        <p:spPr>
          <a:xfrm>
            <a:off x="4822780" y="4852751"/>
            <a:ext cx="1200726" cy="2"/>
          </a:xfrm>
          <a:prstGeom prst="line">
            <a:avLst/>
          </a:prstGeom>
          <a:ln w="25400">
            <a:solidFill>
              <a:srgbClr val="FF0000"/>
            </a:solidFill>
            <a:tailEnd type="triangle"/>
          </a:ln>
        </p:spPr>
        <p:txBody>
          <a:bodyPr lIns="45718" tIns="45718" rIns="45718" bIns="45718"/>
          <a:lstStyle/>
          <a:p>
            <a:endParaRPr/>
          </a:p>
        </p:txBody>
      </p:sp>
      <p:sp>
        <p:nvSpPr>
          <p:cNvPr id="509" name="Conector recto de flecha 27"/>
          <p:cNvSpPr/>
          <p:nvPr/>
        </p:nvSpPr>
        <p:spPr>
          <a:xfrm flipV="1">
            <a:off x="6105480" y="3695427"/>
            <a:ext cx="2870717" cy="1625"/>
          </a:xfrm>
          <a:prstGeom prst="line">
            <a:avLst/>
          </a:prstGeom>
          <a:ln w="25400">
            <a:solidFill>
              <a:srgbClr val="FF0000"/>
            </a:solidFill>
            <a:tailEnd type="triangle"/>
          </a:ln>
        </p:spPr>
        <p:txBody>
          <a:bodyPr lIns="45718" tIns="45718" rIns="45718" bIns="45718"/>
          <a:lstStyle/>
          <a:p>
            <a:endParaRPr/>
          </a:p>
        </p:txBody>
      </p:sp>
      <p:sp>
        <p:nvSpPr>
          <p:cNvPr id="510" name="Conector recto de flecha 28"/>
          <p:cNvSpPr/>
          <p:nvPr/>
        </p:nvSpPr>
        <p:spPr>
          <a:xfrm>
            <a:off x="4797380" y="3633551"/>
            <a:ext cx="11889" cy="1141249"/>
          </a:xfrm>
          <a:prstGeom prst="line">
            <a:avLst/>
          </a:prstGeom>
          <a:ln w="25400">
            <a:solidFill>
              <a:srgbClr val="FF0000"/>
            </a:solidFill>
            <a:tailEnd type="triangle"/>
          </a:ln>
        </p:spPr>
        <p:txBody>
          <a:bodyPr lIns="45718" tIns="45718" rIns="45718" bIns="45718"/>
          <a:lstStyle/>
          <a:p>
            <a:endParaRPr/>
          </a:p>
        </p:txBody>
      </p:sp>
      <p:sp>
        <p:nvSpPr>
          <p:cNvPr id="511" name="Conector recto de flecha 29"/>
          <p:cNvSpPr/>
          <p:nvPr/>
        </p:nvSpPr>
        <p:spPr>
          <a:xfrm flipV="1">
            <a:off x="6105480" y="3778250"/>
            <a:ext cx="16316" cy="1074502"/>
          </a:xfrm>
          <a:prstGeom prst="line">
            <a:avLst/>
          </a:prstGeom>
          <a:ln w="25400">
            <a:solidFill>
              <a:srgbClr val="FF0000"/>
            </a:solidFill>
            <a:tailEnd type="triangle"/>
          </a:ln>
        </p:spPr>
        <p:txBody>
          <a:bodyPr lIns="45718" tIns="45718" rIns="45718" bIns="45718"/>
          <a:lstStyle/>
          <a:p>
            <a:endParaRPr/>
          </a:p>
        </p:txBody>
      </p:sp>
      <p:sp>
        <p:nvSpPr>
          <p:cNvPr id="512" name="I2 = Z2 x Z6 = 24 x 27…"/>
          <p:cNvSpPr txBox="1"/>
          <p:nvPr/>
        </p:nvSpPr>
        <p:spPr>
          <a:xfrm>
            <a:off x="832728" y="3406851"/>
            <a:ext cx="1960748"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22" tIns="91422" rIns="91422" bIns="91422" anchor="ctr">
            <a:spAutoFit/>
          </a:bodyPr>
          <a:lstStyle/>
          <a:p>
            <a:pPr>
              <a:defRPr sz="1600">
                <a:solidFill>
                  <a:srgbClr val="FFFFFF"/>
                </a:solidFill>
                <a:latin typeface="Calibri"/>
                <a:ea typeface="Calibri"/>
                <a:cs typeface="Calibri"/>
                <a:sym typeface="Calibri"/>
              </a:defRPr>
            </a:pPr>
            <a:r>
              <a:t>I2 = Z2 x Z6 = 24 x 27</a:t>
            </a:r>
          </a:p>
          <a:p>
            <a:pPr>
              <a:defRPr sz="1600">
                <a:solidFill>
                  <a:srgbClr val="FFFFFF"/>
                </a:solidFill>
                <a:latin typeface="Calibri"/>
                <a:ea typeface="Calibri"/>
                <a:cs typeface="Calibri"/>
                <a:sym typeface="Calibri"/>
              </a:defRPr>
            </a:pPr>
            <a:r>
              <a:t>       Z1 x Z5     20 x 17</a:t>
            </a:r>
          </a:p>
        </p:txBody>
      </p:sp>
      <p:sp>
        <p:nvSpPr>
          <p:cNvPr id="513" name="Línea"/>
          <p:cNvSpPr/>
          <p:nvPr/>
        </p:nvSpPr>
        <p:spPr>
          <a:xfrm>
            <a:off x="1258428" y="3732520"/>
            <a:ext cx="558983" cy="1"/>
          </a:xfrm>
          <a:prstGeom prst="line">
            <a:avLst/>
          </a:prstGeom>
          <a:ln w="25400">
            <a:solidFill>
              <a:srgbClr val="FFFFFF"/>
            </a:solidFill>
          </a:ln>
        </p:spPr>
        <p:txBody>
          <a:bodyPr lIns="45718" tIns="45718" rIns="45718" bIns="45718"/>
          <a:lstStyle/>
          <a:p>
            <a:endParaRPr/>
          </a:p>
        </p:txBody>
      </p:sp>
      <p:sp>
        <p:nvSpPr>
          <p:cNvPr id="514" name="Línea"/>
          <p:cNvSpPr/>
          <p:nvPr/>
        </p:nvSpPr>
        <p:spPr>
          <a:xfrm>
            <a:off x="2055353" y="3732520"/>
            <a:ext cx="558983" cy="1"/>
          </a:xfrm>
          <a:prstGeom prst="line">
            <a:avLst/>
          </a:prstGeom>
          <a:ln w="25400">
            <a:solidFill>
              <a:srgbClr val="FFFFFF"/>
            </a:solidFill>
          </a:ln>
        </p:spPr>
        <p:txBody>
          <a:bodyPr lIns="45718" tIns="45718" rIns="45718" bIns="45718"/>
          <a:lstStyle/>
          <a:p>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28</a:t>
            </a:fld>
            <a:endParaRPr lang="es-CL"/>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Rectángulo redondeado"/>
          <p:cNvSpPr/>
          <p:nvPr/>
        </p:nvSpPr>
        <p:spPr>
          <a:xfrm>
            <a:off x="543316" y="2916494"/>
            <a:ext cx="2528658" cy="2816489"/>
          </a:xfrm>
          <a:prstGeom prst="roundRect">
            <a:avLst>
              <a:gd name="adj" fmla="val 7138"/>
            </a:avLst>
          </a:prstGeom>
          <a:solidFill>
            <a:srgbClr val="741B47"/>
          </a:solidFill>
          <a:ln w="12700">
            <a:miter lim="400000"/>
          </a:ln>
        </p:spPr>
        <p:txBody>
          <a:bodyPr lIns="0" tIns="0" rIns="0" bIns="0" anchor="ctr"/>
          <a:lstStyle/>
          <a:p>
            <a:pPr algn="ctr">
              <a:defRPr sz="1600">
                <a:solidFill>
                  <a:srgbClr val="FFFFFF"/>
                </a:solidFill>
              </a:defRPr>
            </a:pPr>
            <a:endParaRPr/>
          </a:p>
        </p:txBody>
      </p:sp>
      <p:sp>
        <p:nvSpPr>
          <p:cNvPr id="517" name="Google Shape;173;p6"/>
          <p:cNvSpPr txBox="1"/>
          <p:nvPr/>
        </p:nvSpPr>
        <p:spPr>
          <a:xfrm>
            <a:off x="450612" y="1168516"/>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sp>
        <p:nvSpPr>
          <p:cNvPr id="518" name="CuadroTexto 10"/>
          <p:cNvSpPr txBox="1"/>
          <p:nvPr/>
        </p:nvSpPr>
        <p:spPr>
          <a:xfrm>
            <a:off x="548605" y="2308422"/>
            <a:ext cx="8675742"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600">
                <a:latin typeface="Calibri"/>
                <a:ea typeface="Calibri"/>
                <a:cs typeface="Calibri"/>
                <a:sym typeface="Calibri"/>
              </a:defRPr>
            </a:lvl1pPr>
          </a:lstStyle>
          <a:p>
            <a:r>
              <a:t>Para el cálculo de la relación de engranajes se dividen los engranajes conducidos en los conductores:</a:t>
            </a:r>
          </a:p>
        </p:txBody>
      </p:sp>
      <p:sp>
        <p:nvSpPr>
          <p:cNvPr id="519" name="Google Shape;195;p7"/>
          <p:cNvSpPr txBox="1"/>
          <p:nvPr/>
        </p:nvSpPr>
        <p:spPr>
          <a:xfrm>
            <a:off x="450613" y="5982811"/>
            <a:ext cx="8721571"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Es decir, por 1 vuelta del eje de salida, en eje de entrada da 1,31 vueltas.</a:t>
            </a:r>
          </a:p>
          <a:p>
            <a:pPr>
              <a:defRPr sz="1600">
                <a:solidFill>
                  <a:srgbClr val="741B47"/>
                </a:solidFill>
                <a:latin typeface="Calibri"/>
                <a:ea typeface="Calibri"/>
                <a:cs typeface="Calibri"/>
                <a:sym typeface="Calibri"/>
              </a:defRPr>
            </a:pPr>
            <a:r>
              <a:t>Marcha en la cual se reduce aún más la diferencia de velocidad entre el eje de entrada y salida, pero se disminuye el torque en la misma proporción, debido a que el vehículo sigue aumentando la velocidad.</a:t>
            </a:r>
          </a:p>
        </p:txBody>
      </p:sp>
      <p:sp>
        <p:nvSpPr>
          <p:cNvPr id="520" name="Google Shape;195;p7"/>
          <p:cNvSpPr txBox="1"/>
          <p:nvPr/>
        </p:nvSpPr>
        <p:spPr>
          <a:xfrm>
            <a:off x="670818" y="3011554"/>
            <a:ext cx="1152419"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b="1">
                <a:solidFill>
                  <a:srgbClr val="FFFFFF"/>
                </a:solidFill>
                <a:latin typeface="Calibri"/>
                <a:ea typeface="Calibri"/>
                <a:cs typeface="Calibri"/>
                <a:sym typeface="Calibri"/>
              </a:defRPr>
            </a:lvl1pPr>
          </a:lstStyle>
          <a:p>
            <a:r>
              <a:t>Tercera</a:t>
            </a:r>
          </a:p>
        </p:txBody>
      </p:sp>
      <p:pic>
        <p:nvPicPr>
          <p:cNvPr id="521" name="Imagen 17" descr="Imagen 17"/>
          <p:cNvPicPr>
            <a:picLocks noChangeAspect="1"/>
          </p:cNvPicPr>
          <p:nvPr/>
        </p:nvPicPr>
        <p:blipFill>
          <a:blip r:embed="rId2"/>
          <a:stretch>
            <a:fillRect/>
          </a:stretch>
        </p:blipFill>
        <p:spPr>
          <a:xfrm>
            <a:off x="3666926" y="2810509"/>
            <a:ext cx="5377757" cy="3020385"/>
          </a:xfrm>
          <a:prstGeom prst="rect">
            <a:avLst/>
          </a:prstGeom>
          <a:ln w="12700">
            <a:miter lim="400000"/>
          </a:ln>
        </p:spPr>
      </p:pic>
      <p:sp>
        <p:nvSpPr>
          <p:cNvPr id="522" name="Conector recto de flecha 19"/>
          <p:cNvSpPr/>
          <p:nvPr/>
        </p:nvSpPr>
        <p:spPr>
          <a:xfrm>
            <a:off x="3514178" y="3712628"/>
            <a:ext cx="1022401" cy="2"/>
          </a:xfrm>
          <a:prstGeom prst="line">
            <a:avLst/>
          </a:prstGeom>
          <a:ln w="25400">
            <a:solidFill>
              <a:srgbClr val="FF0000"/>
            </a:solidFill>
            <a:tailEnd type="triangle"/>
          </a:ln>
        </p:spPr>
        <p:txBody>
          <a:bodyPr lIns="45718" tIns="45718" rIns="45718" bIns="45718"/>
          <a:lstStyle/>
          <a:p>
            <a:endParaRPr/>
          </a:p>
        </p:txBody>
      </p:sp>
      <p:sp>
        <p:nvSpPr>
          <p:cNvPr id="523" name="Conector recto de flecha 21"/>
          <p:cNvSpPr/>
          <p:nvPr/>
        </p:nvSpPr>
        <p:spPr>
          <a:xfrm>
            <a:off x="4707978" y="4893728"/>
            <a:ext cx="879740" cy="2"/>
          </a:xfrm>
          <a:prstGeom prst="line">
            <a:avLst/>
          </a:prstGeom>
          <a:ln w="25400">
            <a:solidFill>
              <a:srgbClr val="FF0000"/>
            </a:solidFill>
            <a:tailEnd type="triangle"/>
          </a:ln>
        </p:spPr>
        <p:txBody>
          <a:bodyPr lIns="45718" tIns="45718" rIns="45718" bIns="45718"/>
          <a:lstStyle/>
          <a:p>
            <a:endParaRPr/>
          </a:p>
        </p:txBody>
      </p:sp>
      <p:sp>
        <p:nvSpPr>
          <p:cNvPr id="524" name="Conector recto de flecha 24"/>
          <p:cNvSpPr/>
          <p:nvPr/>
        </p:nvSpPr>
        <p:spPr>
          <a:xfrm flipV="1">
            <a:off x="5660478" y="3736406"/>
            <a:ext cx="3167926" cy="1625"/>
          </a:xfrm>
          <a:prstGeom prst="line">
            <a:avLst/>
          </a:prstGeom>
          <a:ln w="25400">
            <a:solidFill>
              <a:srgbClr val="FF0000"/>
            </a:solidFill>
            <a:tailEnd type="triangle"/>
          </a:ln>
        </p:spPr>
        <p:txBody>
          <a:bodyPr lIns="45718" tIns="45718" rIns="45718" bIns="45718"/>
          <a:lstStyle/>
          <a:p>
            <a:endParaRPr/>
          </a:p>
        </p:txBody>
      </p:sp>
      <p:sp>
        <p:nvSpPr>
          <p:cNvPr id="525" name="Conector recto de flecha 30"/>
          <p:cNvSpPr/>
          <p:nvPr/>
        </p:nvSpPr>
        <p:spPr>
          <a:xfrm>
            <a:off x="4669878" y="3674528"/>
            <a:ext cx="11889" cy="1141249"/>
          </a:xfrm>
          <a:prstGeom prst="line">
            <a:avLst/>
          </a:prstGeom>
          <a:ln w="25400">
            <a:solidFill>
              <a:srgbClr val="FF0000"/>
            </a:solidFill>
            <a:tailEnd type="triangle"/>
          </a:ln>
        </p:spPr>
        <p:txBody>
          <a:bodyPr lIns="45718" tIns="45718" rIns="45718" bIns="45718"/>
          <a:lstStyle/>
          <a:p>
            <a:endParaRPr/>
          </a:p>
        </p:txBody>
      </p:sp>
      <p:sp>
        <p:nvSpPr>
          <p:cNvPr id="526" name="Conector recto de flecha 31"/>
          <p:cNvSpPr/>
          <p:nvPr/>
        </p:nvSpPr>
        <p:spPr>
          <a:xfrm flipV="1">
            <a:off x="5647778" y="3733803"/>
            <a:ext cx="12701" cy="1159927"/>
          </a:xfrm>
          <a:prstGeom prst="line">
            <a:avLst/>
          </a:prstGeom>
          <a:ln w="25400">
            <a:solidFill>
              <a:srgbClr val="FF0000"/>
            </a:solidFill>
            <a:tailEnd type="triangle"/>
          </a:ln>
        </p:spPr>
        <p:txBody>
          <a:bodyPr lIns="45718" tIns="45718" rIns="45718" bIns="45718"/>
          <a:lstStyle/>
          <a:p>
            <a:endParaRPr/>
          </a:p>
        </p:txBody>
      </p:sp>
      <mc:AlternateContent xmlns:mc="http://schemas.openxmlformats.org/markup-compatibility/2006" xmlns:a14="http://schemas.microsoft.com/office/drawing/2010/main">
        <mc:Choice Requires="a14">
          <p:sp>
            <p:nvSpPr>
              <p:cNvPr id="527" name="CuadroTexto 32"/>
              <p:cNvSpPr txBox="1"/>
              <p:nvPr/>
            </p:nvSpPr>
            <p:spPr>
              <a:xfrm>
                <a:off x="863498" y="3529719"/>
                <a:ext cx="1806822" cy="381560"/>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𝑖</m:t>
                      </m:r>
                      <m:r>
                        <a:rPr sz="1400" i="1">
                          <a:solidFill>
                            <a:srgbClr val="FFFFFF"/>
                          </a:solidFill>
                          <a:latin typeface="Cambria Math" panose="02040503050406030204" pitchFamily="18" charset="0"/>
                        </a:rPr>
                        <m:t>3 =</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2∗</m:t>
                          </m:r>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8</m:t>
                          </m:r>
                        </m:num>
                        <m:den>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1∗</m:t>
                          </m:r>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7</m:t>
                          </m:r>
                        </m:den>
                      </m:f>
                      <m:r>
                        <a:rPr sz="1400" i="1">
                          <a:solidFill>
                            <a:srgbClr val="FFFFFF"/>
                          </a:solidFill>
                          <a:latin typeface="Cambria Math" panose="02040503050406030204" pitchFamily="18" charset="0"/>
                        </a:rPr>
                        <m:t>=</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24∗23</m:t>
                          </m:r>
                        </m:num>
                        <m:den>
                          <m:r>
                            <a:rPr sz="1400" i="1">
                              <a:solidFill>
                                <a:srgbClr val="FFFFFF"/>
                              </a:solidFill>
                              <a:latin typeface="Cambria Math" panose="02040503050406030204" pitchFamily="18" charset="0"/>
                            </a:rPr>
                            <m:t>20∗21</m:t>
                          </m:r>
                        </m:den>
                      </m:f>
                    </m:oMath>
                  </m:oMathPara>
                </a14:m>
                <a:endParaRPr sz="1400">
                  <a:solidFill>
                    <a:srgbClr val="FFFFFF"/>
                  </a:solidFill>
                </a:endParaRPr>
              </a:p>
            </p:txBody>
          </p:sp>
        </mc:Choice>
        <mc:Fallback xmlns="">
          <p:sp>
            <p:nvSpPr>
              <p:cNvPr id="527" name="CuadroTexto 32"/>
              <p:cNvSpPr txBox="1">
                <a:spLocks noRot="1" noChangeAspect="1" noMove="1" noResize="1" noEditPoints="1" noAdjustHandles="1" noChangeArrowheads="1" noChangeShapeType="1" noTextEdit="1"/>
              </p:cNvSpPr>
              <p:nvPr/>
            </p:nvSpPr>
            <p:spPr>
              <a:xfrm>
                <a:off x="863498" y="3529719"/>
                <a:ext cx="1806822" cy="381560"/>
              </a:xfrm>
              <a:prstGeom prst="rect">
                <a:avLst/>
              </a:prstGeom>
              <a:blipFill>
                <a:blip r:embed="rId3"/>
                <a:stretch>
                  <a:fillRect l="-2098" t="-3125" r="-2098" b="-18750"/>
                </a:stretch>
              </a:blipFill>
              <a:ln w="12700">
                <a:miter lim="400000"/>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28" name="CuadroTexto 34"/>
              <p:cNvSpPr txBox="1"/>
              <p:nvPr/>
            </p:nvSpPr>
            <p:spPr>
              <a:xfrm>
                <a:off x="1723987" y="4211737"/>
                <a:ext cx="727623" cy="383693"/>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𝑖</m:t>
                      </m:r>
                      <m:r>
                        <a:rPr sz="1400" i="1">
                          <a:solidFill>
                            <a:srgbClr val="FFFFFF"/>
                          </a:solidFill>
                          <a:latin typeface="Cambria Math" panose="02040503050406030204" pitchFamily="18" charset="0"/>
                        </a:rPr>
                        <m:t>3= </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552</m:t>
                          </m:r>
                        </m:num>
                        <m:den>
                          <m:r>
                            <a:rPr sz="1400" i="1">
                              <a:solidFill>
                                <a:srgbClr val="FFFFFF"/>
                              </a:solidFill>
                              <a:latin typeface="Cambria Math" panose="02040503050406030204" pitchFamily="18" charset="0"/>
                            </a:rPr>
                            <m:t>420</m:t>
                          </m:r>
                        </m:den>
                      </m:f>
                    </m:oMath>
                  </m:oMathPara>
                </a14:m>
                <a:endParaRPr sz="1400">
                  <a:solidFill>
                    <a:srgbClr val="FFFFFF"/>
                  </a:solidFill>
                </a:endParaRPr>
              </a:p>
            </p:txBody>
          </p:sp>
        </mc:Choice>
        <mc:Fallback xmlns="">
          <p:sp>
            <p:nvSpPr>
              <p:cNvPr id="528" name="CuadroTexto 34"/>
              <p:cNvSpPr txBox="1">
                <a:spLocks noRot="1" noChangeAspect="1" noMove="1" noResize="1" noEditPoints="1" noAdjustHandles="1" noChangeArrowheads="1" noChangeShapeType="1" noTextEdit="1"/>
              </p:cNvSpPr>
              <p:nvPr/>
            </p:nvSpPr>
            <p:spPr>
              <a:xfrm>
                <a:off x="1723987" y="4211737"/>
                <a:ext cx="727623" cy="383693"/>
              </a:xfrm>
              <a:prstGeom prst="rect">
                <a:avLst/>
              </a:prstGeom>
              <a:blipFill>
                <a:blip r:embed="rId4"/>
                <a:stretch>
                  <a:fillRect l="-6897" t="-3226" r="-10345" b="-22581"/>
                </a:stretch>
              </a:blipFill>
              <a:ln w="12700">
                <a:miter lim="400000"/>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29" name="CuadroTexto 36"/>
              <p:cNvSpPr txBox="1"/>
              <p:nvPr/>
            </p:nvSpPr>
            <p:spPr>
              <a:xfrm>
                <a:off x="1717986" y="4894128"/>
                <a:ext cx="762904" cy="147575"/>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𝒊</m:t>
                      </m:r>
                      <m:r>
                        <a:rPr sz="1400" i="1">
                          <a:solidFill>
                            <a:srgbClr val="FFFFFF"/>
                          </a:solidFill>
                          <a:latin typeface="Cambria Math" panose="02040503050406030204" pitchFamily="18" charset="0"/>
                        </a:rPr>
                        <m:t>𝟑</m:t>
                      </m:r>
                      <m:r>
                        <a:rPr sz="1400" i="1">
                          <a:solidFill>
                            <a:srgbClr val="FFFFFF"/>
                          </a:solidFill>
                          <a:latin typeface="Cambria Math" panose="02040503050406030204" pitchFamily="18" charset="0"/>
                        </a:rPr>
                        <m:t>= </m:t>
                      </m:r>
                      <m:r>
                        <a:rPr sz="1400" i="1">
                          <a:solidFill>
                            <a:srgbClr val="FFFFFF"/>
                          </a:solidFill>
                          <a:latin typeface="Cambria Math" panose="02040503050406030204" pitchFamily="18" charset="0"/>
                        </a:rPr>
                        <m:t>𝟏</m:t>
                      </m:r>
                      <m:r>
                        <a:rPr sz="1400" i="1">
                          <a:solidFill>
                            <a:srgbClr val="FFFFFF"/>
                          </a:solidFill>
                          <a:latin typeface="Cambria Math" panose="02040503050406030204" pitchFamily="18" charset="0"/>
                        </a:rPr>
                        <m:t>,</m:t>
                      </m:r>
                      <m:r>
                        <a:rPr sz="1400" i="1">
                          <a:solidFill>
                            <a:srgbClr val="FFFFFF"/>
                          </a:solidFill>
                          <a:latin typeface="Cambria Math" panose="02040503050406030204" pitchFamily="18" charset="0"/>
                        </a:rPr>
                        <m:t>𝟑𝟏</m:t>
                      </m:r>
                    </m:oMath>
                  </m:oMathPara>
                </a14:m>
                <a:endParaRPr sz="1400">
                  <a:solidFill>
                    <a:srgbClr val="FFFFFF"/>
                  </a:solidFill>
                </a:endParaRPr>
              </a:p>
            </p:txBody>
          </p:sp>
        </mc:Choice>
        <mc:Fallback xmlns="">
          <p:sp>
            <p:nvSpPr>
              <p:cNvPr id="529" name="CuadroTexto 36"/>
              <p:cNvSpPr txBox="1">
                <a:spLocks noRot="1" noChangeAspect="1" noMove="1" noResize="1" noEditPoints="1" noAdjustHandles="1" noChangeArrowheads="1" noChangeShapeType="1" noTextEdit="1"/>
              </p:cNvSpPr>
              <p:nvPr/>
            </p:nvSpPr>
            <p:spPr>
              <a:xfrm>
                <a:off x="1717986" y="4894128"/>
                <a:ext cx="762904" cy="147575"/>
              </a:xfrm>
              <a:prstGeom prst="rect">
                <a:avLst/>
              </a:prstGeom>
              <a:blipFill>
                <a:blip r:embed="rId5"/>
                <a:stretch>
                  <a:fillRect l="-8197" t="-16667" r="-16393" b="-100000"/>
                </a:stretch>
              </a:blipFill>
              <a:ln w="12700">
                <a:miter lim="400000"/>
              </a:ln>
            </p:spPr>
            <p:txBody>
              <a:bodyPr/>
              <a:lstStyle/>
              <a:p>
                <a:r>
                  <a:rPr lang="es-CL">
                    <a:noFill/>
                  </a:rPr>
                  <a:t> </a:t>
                </a:r>
              </a:p>
            </p:txBody>
          </p:sp>
        </mc:Fallback>
      </mc:AlternateContent>
      <p:sp>
        <p:nvSpPr>
          <p:cNvPr id="2" name="Marcador de número de diapositiva 1"/>
          <p:cNvSpPr>
            <a:spLocks noGrp="1"/>
          </p:cNvSpPr>
          <p:nvPr>
            <p:ph type="sldNum" sz="quarter" idx="2"/>
          </p:nvPr>
        </p:nvSpPr>
        <p:spPr/>
        <p:txBody>
          <a:bodyPr/>
          <a:lstStyle/>
          <a:p>
            <a:fld id="{86CB4B4D-7CA3-9044-876B-883B54F8677D}" type="slidenum">
              <a:rPr lang="es-CL" smtClean="0"/>
              <a:t>29</a:t>
            </a:fld>
            <a:endParaRPr lang="es-CL"/>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Google Shape;25;p27"/>
          <p:cNvSpPr txBox="1">
            <a:spLocks noGrp="1"/>
          </p:cNvSpPr>
          <p:nvPr>
            <p:ph type="sldNum" sz="quarter" idx="4294967295"/>
          </p:nvPr>
        </p:nvSpPr>
        <p:spPr>
          <a:xfrm>
            <a:off x="442488"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3</a:t>
            </a:fld>
            <a:endParaRPr/>
          </a:p>
        </p:txBody>
      </p:sp>
      <p:sp>
        <p:nvSpPr>
          <p:cNvPr id="173" name="Google Shape;35;p28"/>
          <p:cNvSpPr/>
          <p:nvPr/>
        </p:nvSpPr>
        <p:spPr>
          <a:xfrm rot="10800000" flipH="1">
            <a:off x="181647" y="822023"/>
            <a:ext cx="9356704" cy="65313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BA9BA5">
              <a:alpha val="25882"/>
            </a:srgbClr>
          </a:solidFill>
          <a:ln w="12700">
            <a:miter lim="400000"/>
          </a:ln>
        </p:spPr>
        <p:txBody>
          <a:bodyPr lIns="0" tIns="0" rIns="0" bIns="0" anchor="ctr"/>
          <a:lstStyle/>
          <a:p>
            <a:pPr>
              <a:defRPr>
                <a:latin typeface="+mj-lt"/>
                <a:ea typeface="+mj-ea"/>
                <a:cs typeface="+mj-cs"/>
                <a:sym typeface="Arial"/>
              </a:defRPr>
            </a:pPr>
            <a:endParaRPr/>
          </a:p>
        </p:txBody>
      </p:sp>
      <p:grpSp>
        <p:nvGrpSpPr>
          <p:cNvPr id="176" name="Google Shape;101;p3"/>
          <p:cNvGrpSpPr/>
          <p:nvPr/>
        </p:nvGrpSpPr>
        <p:grpSpPr>
          <a:xfrm>
            <a:off x="481779" y="1887792"/>
            <a:ext cx="4090225" cy="3116832"/>
            <a:chOff x="-1" y="-2"/>
            <a:chExt cx="4090223" cy="3116832"/>
          </a:xfrm>
        </p:grpSpPr>
        <p:sp>
          <p:nvSpPr>
            <p:cNvPr id="174" name="Rectángulo redondeado"/>
            <p:cNvSpPr/>
            <p:nvPr/>
          </p:nvSpPr>
          <p:spPr>
            <a:xfrm>
              <a:off x="-1" y="-2"/>
              <a:ext cx="4090223" cy="3116832"/>
            </a:xfrm>
            <a:prstGeom prst="roundRect">
              <a:avLst>
                <a:gd name="adj" fmla="val 8420"/>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175" name="Texto"/>
            <p:cNvSpPr txBox="1"/>
            <p:nvPr/>
          </p:nvSpPr>
          <p:spPr>
            <a:xfrm>
              <a:off x="76863" y="1368295"/>
              <a:ext cx="3936495" cy="380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pic>
        <p:nvPicPr>
          <p:cNvPr id="178" name="Imagen 21" descr="Imagen 21"/>
          <p:cNvPicPr>
            <a:picLocks noChangeAspect="1"/>
          </p:cNvPicPr>
          <p:nvPr/>
        </p:nvPicPr>
        <p:blipFill>
          <a:blip r:embed="rId2"/>
          <a:stretch>
            <a:fillRect/>
          </a:stretch>
        </p:blipFill>
        <p:spPr>
          <a:xfrm>
            <a:off x="375973" y="1796207"/>
            <a:ext cx="719665" cy="686193"/>
          </a:xfrm>
          <a:prstGeom prst="rect">
            <a:avLst/>
          </a:prstGeom>
          <a:ln w="12700">
            <a:miter lim="400000"/>
          </a:ln>
        </p:spPr>
      </p:pic>
      <p:sp>
        <p:nvSpPr>
          <p:cNvPr id="179" name="Google Shape;95;p3"/>
          <p:cNvSpPr txBox="1"/>
          <p:nvPr/>
        </p:nvSpPr>
        <p:spPr>
          <a:xfrm>
            <a:off x="375975" y="1265365"/>
            <a:ext cx="4864619" cy="536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OBJETIVO DE APRENDIZAJE</a:t>
            </a:r>
          </a:p>
        </p:txBody>
      </p:sp>
      <p:pic>
        <p:nvPicPr>
          <p:cNvPr id="180" name="Imagen 26" descr="Imagen 26"/>
          <p:cNvPicPr>
            <a:picLocks noChangeAspect="1"/>
          </p:cNvPicPr>
          <p:nvPr/>
        </p:nvPicPr>
        <p:blipFill>
          <a:blip r:embed="rId3"/>
          <a:stretch>
            <a:fillRect/>
          </a:stretch>
        </p:blipFill>
        <p:spPr>
          <a:xfrm>
            <a:off x="3485784" y="2354963"/>
            <a:ext cx="5849285" cy="4478455"/>
          </a:xfrm>
          <a:prstGeom prst="rect">
            <a:avLst/>
          </a:prstGeom>
          <a:ln w="12700">
            <a:miter lim="400000"/>
          </a:ln>
        </p:spPr>
      </p:pic>
      <p:sp>
        <p:nvSpPr>
          <p:cNvPr id="11" name="Google Shape;99;p3"/>
          <p:cNvSpPr txBox="1"/>
          <p:nvPr/>
        </p:nvSpPr>
        <p:spPr>
          <a:xfrm>
            <a:off x="1172501" y="2439788"/>
            <a:ext cx="2793101" cy="2154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anchor="ctr">
            <a:spAutoFit/>
          </a:bodyPr>
          <a:lstStyle>
            <a:lvl1pPr>
              <a:defRPr sz="1600">
                <a:latin typeface="Calibri"/>
                <a:ea typeface="Calibri"/>
                <a:cs typeface="Calibri"/>
                <a:sym typeface="Calibri"/>
              </a:defRPr>
            </a:lvl1pPr>
          </a:lstStyle>
          <a:p>
            <a:r>
              <a:rPr lang="es-CL" dirty="0"/>
              <a:t>Realizar mantenimiento básico de diversos sistemas de vehículos automotrices livianos, semipesados y pesados, de acuerdo a las pautas de mantenimiento del fabricante, de inspección y diagnóstico de fallas.</a:t>
            </a:r>
            <a:endParaRPr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Rectángulo redondeado"/>
          <p:cNvSpPr/>
          <p:nvPr/>
        </p:nvSpPr>
        <p:spPr>
          <a:xfrm>
            <a:off x="543316" y="2916494"/>
            <a:ext cx="2528658" cy="1169518"/>
          </a:xfrm>
          <a:prstGeom prst="roundRect">
            <a:avLst>
              <a:gd name="adj" fmla="val 7138"/>
            </a:avLst>
          </a:prstGeom>
          <a:solidFill>
            <a:srgbClr val="741B47"/>
          </a:solidFill>
          <a:ln w="12700">
            <a:miter lim="400000"/>
          </a:ln>
        </p:spPr>
        <p:txBody>
          <a:bodyPr lIns="0" tIns="0" rIns="0" bIns="0" anchor="ctr"/>
          <a:lstStyle/>
          <a:p>
            <a:pPr algn="ctr">
              <a:defRPr sz="1600">
                <a:solidFill>
                  <a:srgbClr val="FFFFFF"/>
                </a:solidFill>
              </a:defRPr>
            </a:pPr>
            <a:endParaRPr/>
          </a:p>
        </p:txBody>
      </p:sp>
      <p:sp>
        <p:nvSpPr>
          <p:cNvPr id="532" name="Google Shape;173;p6"/>
          <p:cNvSpPr txBox="1"/>
          <p:nvPr/>
        </p:nvSpPr>
        <p:spPr>
          <a:xfrm>
            <a:off x="450612" y="1168516"/>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sp>
        <p:nvSpPr>
          <p:cNvPr id="533" name="CuadroTexto 10"/>
          <p:cNvSpPr txBox="1"/>
          <p:nvPr/>
        </p:nvSpPr>
        <p:spPr>
          <a:xfrm>
            <a:off x="548605" y="2308422"/>
            <a:ext cx="8675742"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600">
                <a:latin typeface="Calibri"/>
                <a:ea typeface="Calibri"/>
                <a:cs typeface="Calibri"/>
                <a:sym typeface="Calibri"/>
              </a:defRPr>
            </a:lvl1pPr>
          </a:lstStyle>
          <a:p>
            <a:r>
              <a:t>Para el cálculo de la relación de engranajes se dividen los engranajes conducidos en los conductores:</a:t>
            </a:r>
          </a:p>
        </p:txBody>
      </p:sp>
      <p:sp>
        <p:nvSpPr>
          <p:cNvPr id="534" name="Google Shape;195;p7"/>
          <p:cNvSpPr txBox="1"/>
          <p:nvPr/>
        </p:nvSpPr>
        <p:spPr>
          <a:xfrm>
            <a:off x="456035" y="4123505"/>
            <a:ext cx="3686662" cy="217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rPr dirty="0" err="1"/>
              <a:t>En</a:t>
            </a:r>
            <a:r>
              <a:rPr dirty="0"/>
              <a:t> </a:t>
            </a:r>
            <a:r>
              <a:rPr dirty="0" err="1"/>
              <a:t>esta</a:t>
            </a:r>
            <a:r>
              <a:rPr dirty="0"/>
              <a:t> </a:t>
            </a:r>
            <a:r>
              <a:rPr dirty="0" err="1"/>
              <a:t>marcha</a:t>
            </a:r>
            <a:r>
              <a:rPr dirty="0"/>
              <a:t> el </a:t>
            </a:r>
            <a:r>
              <a:rPr dirty="0" err="1"/>
              <a:t>giro</a:t>
            </a:r>
            <a:r>
              <a:rPr dirty="0"/>
              <a:t> del motor </a:t>
            </a:r>
            <a:r>
              <a:rPr dirty="0" err="1"/>
              <a:t>pasa</a:t>
            </a:r>
            <a:r>
              <a:rPr dirty="0"/>
              <a:t> </a:t>
            </a:r>
            <a:r>
              <a:rPr dirty="0" err="1"/>
              <a:t>directo</a:t>
            </a:r>
            <a:r>
              <a:rPr dirty="0"/>
              <a:t> del </a:t>
            </a:r>
            <a:r>
              <a:rPr dirty="0" err="1"/>
              <a:t>eje</a:t>
            </a:r>
            <a:r>
              <a:rPr dirty="0"/>
              <a:t> de entrada al </a:t>
            </a:r>
            <a:r>
              <a:rPr dirty="0" err="1"/>
              <a:t>eje</a:t>
            </a:r>
            <a:r>
              <a:rPr dirty="0"/>
              <a:t> de </a:t>
            </a:r>
            <a:r>
              <a:rPr dirty="0" err="1"/>
              <a:t>salida</a:t>
            </a:r>
            <a:r>
              <a:rPr dirty="0"/>
              <a:t>. Es </a:t>
            </a:r>
            <a:r>
              <a:rPr dirty="0" err="1"/>
              <a:t>decir</a:t>
            </a:r>
            <a:r>
              <a:rPr dirty="0"/>
              <a:t>, la </a:t>
            </a:r>
            <a:r>
              <a:rPr dirty="0" err="1"/>
              <a:t>velocidad</a:t>
            </a:r>
            <a:r>
              <a:rPr dirty="0"/>
              <a:t> del </a:t>
            </a:r>
            <a:r>
              <a:rPr dirty="0" err="1"/>
              <a:t>eje</a:t>
            </a:r>
            <a:r>
              <a:rPr dirty="0"/>
              <a:t> de entrada y de </a:t>
            </a:r>
            <a:r>
              <a:rPr dirty="0" err="1"/>
              <a:t>salida</a:t>
            </a:r>
            <a:r>
              <a:rPr dirty="0"/>
              <a:t> es la </a:t>
            </a:r>
            <a:r>
              <a:rPr dirty="0" err="1"/>
              <a:t>misma</a:t>
            </a:r>
            <a:r>
              <a:rPr dirty="0"/>
              <a:t>.</a:t>
            </a:r>
          </a:p>
          <a:p>
            <a:pPr>
              <a:defRPr sz="1600">
                <a:solidFill>
                  <a:srgbClr val="741B47"/>
                </a:solidFill>
                <a:latin typeface="Calibri"/>
                <a:ea typeface="Calibri"/>
                <a:cs typeface="Calibri"/>
                <a:sym typeface="Calibri"/>
              </a:defRPr>
            </a:pPr>
            <a:r>
              <a:rPr dirty="0" err="1"/>
              <a:t>En</a:t>
            </a:r>
            <a:r>
              <a:rPr dirty="0"/>
              <a:t> </a:t>
            </a:r>
            <a:r>
              <a:rPr dirty="0" err="1"/>
              <a:t>esta</a:t>
            </a:r>
            <a:r>
              <a:rPr dirty="0"/>
              <a:t> </a:t>
            </a:r>
            <a:r>
              <a:rPr dirty="0" err="1"/>
              <a:t>marcha</a:t>
            </a:r>
            <a:r>
              <a:rPr dirty="0"/>
              <a:t> el torque y </a:t>
            </a:r>
            <a:r>
              <a:rPr dirty="0" err="1"/>
              <a:t>velocidad</a:t>
            </a:r>
            <a:r>
              <a:rPr dirty="0"/>
              <a:t> de </a:t>
            </a:r>
            <a:r>
              <a:rPr dirty="0" err="1"/>
              <a:t>giro</a:t>
            </a:r>
            <a:r>
              <a:rPr dirty="0"/>
              <a:t> que </a:t>
            </a:r>
            <a:r>
              <a:rPr dirty="0" err="1"/>
              <a:t>ingresa</a:t>
            </a:r>
            <a:r>
              <a:rPr dirty="0"/>
              <a:t> es lo </a:t>
            </a:r>
            <a:r>
              <a:rPr dirty="0" err="1"/>
              <a:t>mismo</a:t>
            </a:r>
            <a:r>
              <a:rPr dirty="0"/>
              <a:t> que sale.</a:t>
            </a:r>
          </a:p>
          <a:p>
            <a:pPr>
              <a:defRPr sz="1600">
                <a:solidFill>
                  <a:srgbClr val="741B47"/>
                </a:solidFill>
                <a:latin typeface="Calibri"/>
                <a:ea typeface="Calibri"/>
                <a:cs typeface="Calibri"/>
                <a:sym typeface="Calibri"/>
              </a:defRPr>
            </a:pPr>
            <a:r>
              <a:rPr dirty="0"/>
              <a:t>El </a:t>
            </a:r>
            <a:r>
              <a:rPr dirty="0" err="1"/>
              <a:t>eje</a:t>
            </a:r>
            <a:r>
              <a:rPr dirty="0"/>
              <a:t> </a:t>
            </a:r>
            <a:r>
              <a:rPr dirty="0" err="1"/>
              <a:t>intermediario</a:t>
            </a:r>
            <a:r>
              <a:rPr dirty="0"/>
              <a:t> </a:t>
            </a:r>
            <a:r>
              <a:rPr dirty="0" err="1"/>
              <a:t>sigue</a:t>
            </a:r>
            <a:r>
              <a:rPr dirty="0"/>
              <a:t> </a:t>
            </a:r>
            <a:r>
              <a:rPr dirty="0" err="1"/>
              <a:t>girando</a:t>
            </a:r>
            <a:r>
              <a:rPr dirty="0"/>
              <a:t>, </a:t>
            </a:r>
            <a:r>
              <a:rPr dirty="0" err="1"/>
              <a:t>pero</a:t>
            </a:r>
            <a:r>
              <a:rPr dirty="0"/>
              <a:t> no </a:t>
            </a:r>
            <a:r>
              <a:rPr dirty="0" err="1"/>
              <a:t>interviene</a:t>
            </a:r>
            <a:r>
              <a:rPr dirty="0"/>
              <a:t> </a:t>
            </a:r>
            <a:r>
              <a:rPr dirty="0" err="1"/>
              <a:t>en</a:t>
            </a:r>
            <a:r>
              <a:rPr dirty="0"/>
              <a:t> </a:t>
            </a:r>
            <a:r>
              <a:rPr dirty="0" err="1"/>
              <a:t>esta</a:t>
            </a:r>
            <a:r>
              <a:rPr dirty="0"/>
              <a:t> </a:t>
            </a:r>
            <a:r>
              <a:rPr dirty="0" err="1"/>
              <a:t>marcha</a:t>
            </a:r>
            <a:r>
              <a:rPr dirty="0"/>
              <a:t>.</a:t>
            </a:r>
          </a:p>
        </p:txBody>
      </p:sp>
      <p:sp>
        <p:nvSpPr>
          <p:cNvPr id="535" name="Google Shape;195;p7"/>
          <p:cNvSpPr txBox="1"/>
          <p:nvPr/>
        </p:nvSpPr>
        <p:spPr>
          <a:xfrm>
            <a:off x="670818" y="3011554"/>
            <a:ext cx="1152419"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b="1">
                <a:solidFill>
                  <a:srgbClr val="FFFFFF"/>
                </a:solidFill>
                <a:latin typeface="Calibri"/>
                <a:ea typeface="Calibri"/>
                <a:cs typeface="Calibri"/>
                <a:sym typeface="Calibri"/>
              </a:defRPr>
            </a:lvl1pPr>
          </a:lstStyle>
          <a:p>
            <a:r>
              <a:t>Cuarta</a:t>
            </a:r>
          </a:p>
        </p:txBody>
      </p:sp>
      <mc:AlternateContent xmlns:mc="http://schemas.openxmlformats.org/markup-compatibility/2006" xmlns:a14="http://schemas.microsoft.com/office/drawing/2010/main">
        <mc:Choice Requires="a14">
          <p:sp>
            <p:nvSpPr>
              <p:cNvPr id="536" name="CuadroTexto 16"/>
              <p:cNvSpPr txBox="1"/>
              <p:nvPr/>
            </p:nvSpPr>
            <p:spPr>
              <a:xfrm>
                <a:off x="1682290" y="3422980"/>
                <a:ext cx="505524" cy="124106"/>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𝒊</m:t>
                      </m:r>
                      <m:r>
                        <a:rPr sz="1400" i="1">
                          <a:solidFill>
                            <a:srgbClr val="FFFFFF"/>
                          </a:solidFill>
                          <a:latin typeface="Cambria Math" panose="02040503050406030204" pitchFamily="18" charset="0"/>
                        </a:rPr>
                        <m:t>𝟒</m:t>
                      </m:r>
                      <m:r>
                        <a:rPr sz="1400" i="1">
                          <a:solidFill>
                            <a:srgbClr val="FFFFFF"/>
                          </a:solidFill>
                          <a:latin typeface="Cambria Math" panose="02040503050406030204" pitchFamily="18" charset="0"/>
                        </a:rPr>
                        <m:t>= </m:t>
                      </m:r>
                      <m:r>
                        <a:rPr sz="1400" i="1">
                          <a:solidFill>
                            <a:srgbClr val="FFFFFF"/>
                          </a:solidFill>
                          <a:latin typeface="Cambria Math" panose="02040503050406030204" pitchFamily="18" charset="0"/>
                        </a:rPr>
                        <m:t>𝟏</m:t>
                      </m:r>
                    </m:oMath>
                  </m:oMathPara>
                </a14:m>
                <a:endParaRPr sz="1400">
                  <a:solidFill>
                    <a:srgbClr val="FFFFFF"/>
                  </a:solidFill>
                </a:endParaRPr>
              </a:p>
            </p:txBody>
          </p:sp>
        </mc:Choice>
        <mc:Fallback xmlns="">
          <p:sp>
            <p:nvSpPr>
              <p:cNvPr id="536" name="CuadroTexto 16"/>
              <p:cNvSpPr txBox="1">
                <a:spLocks noRot="1" noChangeAspect="1" noMove="1" noResize="1" noEditPoints="1" noAdjustHandles="1" noChangeArrowheads="1" noChangeShapeType="1" noTextEdit="1"/>
              </p:cNvSpPr>
              <p:nvPr/>
            </p:nvSpPr>
            <p:spPr>
              <a:xfrm>
                <a:off x="1682290" y="3422980"/>
                <a:ext cx="505524" cy="124106"/>
              </a:xfrm>
              <a:prstGeom prst="rect">
                <a:avLst/>
              </a:prstGeom>
              <a:blipFill>
                <a:blip r:embed="rId2"/>
                <a:stretch>
                  <a:fillRect l="-12195" t="-18182" r="-19512" b="-118182"/>
                </a:stretch>
              </a:blipFill>
              <a:ln w="12700">
                <a:miter lim="400000"/>
              </a:ln>
            </p:spPr>
            <p:txBody>
              <a:bodyPr/>
              <a:lstStyle/>
              <a:p>
                <a:r>
                  <a:rPr lang="es-CL">
                    <a:noFill/>
                  </a:rPr>
                  <a:t> </a:t>
                </a:r>
              </a:p>
            </p:txBody>
          </p:sp>
        </mc:Fallback>
      </mc:AlternateContent>
      <p:pic>
        <p:nvPicPr>
          <p:cNvPr id="537" name="Imagen 18" descr="Imagen 18"/>
          <p:cNvPicPr>
            <a:picLocks noChangeAspect="1"/>
          </p:cNvPicPr>
          <p:nvPr/>
        </p:nvPicPr>
        <p:blipFill>
          <a:blip r:embed="rId3"/>
          <a:stretch>
            <a:fillRect/>
          </a:stretch>
        </p:blipFill>
        <p:spPr>
          <a:xfrm>
            <a:off x="4142697" y="3128533"/>
            <a:ext cx="5155417" cy="2895509"/>
          </a:xfrm>
          <a:prstGeom prst="rect">
            <a:avLst/>
          </a:prstGeom>
          <a:ln w="12700">
            <a:miter lim="400000"/>
          </a:ln>
        </p:spPr>
      </p:pic>
      <p:sp>
        <p:nvSpPr>
          <p:cNvPr id="538" name="Conector recto de flecha 20"/>
          <p:cNvSpPr/>
          <p:nvPr/>
        </p:nvSpPr>
        <p:spPr>
          <a:xfrm>
            <a:off x="3878779" y="3968215"/>
            <a:ext cx="1002708" cy="2"/>
          </a:xfrm>
          <a:prstGeom prst="line">
            <a:avLst/>
          </a:prstGeom>
          <a:ln w="25400">
            <a:solidFill>
              <a:srgbClr val="FF0000"/>
            </a:solidFill>
            <a:tailEnd type="triangle"/>
          </a:ln>
        </p:spPr>
        <p:txBody>
          <a:bodyPr lIns="45718" tIns="45718" rIns="45718" bIns="45718"/>
          <a:lstStyle/>
          <a:p>
            <a:endParaRPr/>
          </a:p>
        </p:txBody>
      </p:sp>
      <p:sp>
        <p:nvSpPr>
          <p:cNvPr id="539" name="Conector recto de flecha 23"/>
          <p:cNvSpPr/>
          <p:nvPr/>
        </p:nvSpPr>
        <p:spPr>
          <a:xfrm flipV="1">
            <a:off x="4970979" y="3979310"/>
            <a:ext cx="4074639" cy="991"/>
          </a:xfrm>
          <a:prstGeom prst="line">
            <a:avLst/>
          </a:prstGeom>
          <a:ln w="25400">
            <a:solidFill>
              <a:srgbClr val="FF0000"/>
            </a:solidFill>
            <a:tailEnd type="triangle"/>
          </a:ln>
        </p:spPr>
        <p:txBody>
          <a:bodyPr lIns="45718" tIns="45718" rIns="45718" bIns="45718"/>
          <a:lstStyle/>
          <a:p>
            <a:endParaRPr/>
          </a:p>
        </p:txBody>
      </p:sp>
      <p:sp>
        <p:nvSpPr>
          <p:cNvPr id="2" name="Marcador de número de diapositiva 1"/>
          <p:cNvSpPr>
            <a:spLocks noGrp="1"/>
          </p:cNvSpPr>
          <p:nvPr>
            <p:ph type="sldNum" sz="quarter" idx="2"/>
          </p:nvPr>
        </p:nvSpPr>
        <p:spPr/>
        <p:txBody>
          <a:bodyPr/>
          <a:lstStyle/>
          <a:p>
            <a:fld id="{86CB4B4D-7CA3-9044-876B-883B54F8677D}" type="slidenum">
              <a:rPr lang="es-CL" smtClean="0"/>
              <a:t>30</a:t>
            </a:fld>
            <a:endParaRPr lang="es-CL"/>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Rectángulo redondeado"/>
          <p:cNvSpPr/>
          <p:nvPr/>
        </p:nvSpPr>
        <p:spPr>
          <a:xfrm>
            <a:off x="543316" y="2916494"/>
            <a:ext cx="2528658" cy="2816489"/>
          </a:xfrm>
          <a:prstGeom prst="roundRect">
            <a:avLst>
              <a:gd name="adj" fmla="val 7138"/>
            </a:avLst>
          </a:prstGeom>
          <a:solidFill>
            <a:srgbClr val="741B47"/>
          </a:solidFill>
          <a:ln w="12700">
            <a:miter lim="400000"/>
          </a:ln>
        </p:spPr>
        <p:txBody>
          <a:bodyPr lIns="0" tIns="0" rIns="0" bIns="0" anchor="ctr"/>
          <a:lstStyle/>
          <a:p>
            <a:pPr algn="ctr">
              <a:defRPr sz="1600">
                <a:solidFill>
                  <a:srgbClr val="FFFFFF"/>
                </a:solidFill>
              </a:defRPr>
            </a:pPr>
            <a:endParaRPr/>
          </a:p>
        </p:txBody>
      </p:sp>
      <p:sp>
        <p:nvSpPr>
          <p:cNvPr id="542" name="Google Shape;173;p6"/>
          <p:cNvSpPr txBox="1"/>
          <p:nvPr/>
        </p:nvSpPr>
        <p:spPr>
          <a:xfrm>
            <a:off x="450612" y="1168516"/>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sp>
        <p:nvSpPr>
          <p:cNvPr id="543" name="CuadroTexto 10"/>
          <p:cNvSpPr txBox="1"/>
          <p:nvPr/>
        </p:nvSpPr>
        <p:spPr>
          <a:xfrm>
            <a:off x="548605" y="2308422"/>
            <a:ext cx="8675742" cy="300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600">
                <a:latin typeface="Calibri"/>
                <a:ea typeface="Calibri"/>
                <a:cs typeface="Calibri"/>
                <a:sym typeface="Calibri"/>
              </a:defRPr>
            </a:lvl1pPr>
          </a:lstStyle>
          <a:p>
            <a:r>
              <a:t>Para el cálculo de la relación de engranajes se dividen los engranajes conducidos en los conductores:</a:t>
            </a:r>
          </a:p>
        </p:txBody>
      </p:sp>
      <p:sp>
        <p:nvSpPr>
          <p:cNvPr id="544" name="Google Shape;195;p7"/>
          <p:cNvSpPr txBox="1"/>
          <p:nvPr/>
        </p:nvSpPr>
        <p:spPr>
          <a:xfrm>
            <a:off x="450613" y="5982811"/>
            <a:ext cx="8721571"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Es decir, por 1 vuelta del eje de salida, en eje de entrada da 0,85 vueltas.</a:t>
            </a:r>
          </a:p>
          <a:p>
            <a:pPr>
              <a:defRPr sz="1600">
                <a:solidFill>
                  <a:srgbClr val="741B47"/>
                </a:solidFill>
                <a:latin typeface="Calibri"/>
                <a:ea typeface="Calibri"/>
                <a:cs typeface="Calibri"/>
                <a:sym typeface="Calibri"/>
              </a:defRPr>
            </a:pPr>
            <a:r>
              <a:t>Marcha en la cual se aumenta la velocidad de giro de eje de salida , pero se disminuye el torque en la misma proporción,debido a que el vehículo sigue aumentando la velocidad.</a:t>
            </a:r>
          </a:p>
        </p:txBody>
      </p:sp>
      <p:sp>
        <p:nvSpPr>
          <p:cNvPr id="545" name="Google Shape;195;p7"/>
          <p:cNvSpPr txBox="1"/>
          <p:nvPr/>
        </p:nvSpPr>
        <p:spPr>
          <a:xfrm>
            <a:off x="670818" y="3011554"/>
            <a:ext cx="1152419"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b="1">
                <a:solidFill>
                  <a:srgbClr val="FFFFFF"/>
                </a:solidFill>
                <a:latin typeface="Calibri"/>
                <a:ea typeface="Calibri"/>
                <a:cs typeface="Calibri"/>
                <a:sym typeface="Calibri"/>
              </a:defRPr>
            </a:lvl1pPr>
          </a:lstStyle>
          <a:p>
            <a:r>
              <a:t>Quinta</a:t>
            </a:r>
          </a:p>
        </p:txBody>
      </p:sp>
      <p:pic>
        <p:nvPicPr>
          <p:cNvPr id="546" name="Imagen 16" descr="Imagen 16"/>
          <p:cNvPicPr>
            <a:picLocks noChangeAspect="1"/>
          </p:cNvPicPr>
          <p:nvPr/>
        </p:nvPicPr>
        <p:blipFill>
          <a:blip r:embed="rId2"/>
          <a:stretch>
            <a:fillRect/>
          </a:stretch>
        </p:blipFill>
        <p:spPr>
          <a:xfrm>
            <a:off x="4030774" y="2785959"/>
            <a:ext cx="4888158" cy="2745405"/>
          </a:xfrm>
          <a:prstGeom prst="rect">
            <a:avLst/>
          </a:prstGeom>
          <a:ln w="12700">
            <a:miter lim="400000"/>
          </a:ln>
        </p:spPr>
      </p:pic>
      <p:sp>
        <p:nvSpPr>
          <p:cNvPr id="547" name="Conector recto de flecha 18"/>
          <p:cNvSpPr/>
          <p:nvPr/>
        </p:nvSpPr>
        <p:spPr>
          <a:xfrm>
            <a:off x="3633227" y="3550589"/>
            <a:ext cx="979038" cy="2"/>
          </a:xfrm>
          <a:prstGeom prst="line">
            <a:avLst/>
          </a:prstGeom>
          <a:ln w="25400">
            <a:solidFill>
              <a:srgbClr val="FF0000"/>
            </a:solidFill>
            <a:tailEnd type="triangle"/>
          </a:ln>
        </p:spPr>
        <p:txBody>
          <a:bodyPr lIns="45718" tIns="45718" rIns="45718" bIns="45718"/>
          <a:lstStyle/>
          <a:p>
            <a:endParaRPr/>
          </a:p>
        </p:txBody>
      </p:sp>
      <p:sp>
        <p:nvSpPr>
          <p:cNvPr id="548" name="Conector recto de flecha 20"/>
          <p:cNvSpPr/>
          <p:nvPr/>
        </p:nvSpPr>
        <p:spPr>
          <a:xfrm>
            <a:off x="4827027" y="4757089"/>
            <a:ext cx="3084074" cy="1"/>
          </a:xfrm>
          <a:prstGeom prst="line">
            <a:avLst/>
          </a:prstGeom>
          <a:ln w="25400">
            <a:solidFill>
              <a:srgbClr val="FF0000"/>
            </a:solidFill>
            <a:tailEnd type="triangle"/>
          </a:ln>
        </p:spPr>
        <p:txBody>
          <a:bodyPr lIns="45718" tIns="45718" rIns="45718" bIns="45718"/>
          <a:lstStyle/>
          <a:p>
            <a:endParaRPr/>
          </a:p>
        </p:txBody>
      </p:sp>
      <p:sp>
        <p:nvSpPr>
          <p:cNvPr id="549" name="Conector recto de flecha 23"/>
          <p:cNvSpPr/>
          <p:nvPr/>
        </p:nvSpPr>
        <p:spPr>
          <a:xfrm flipV="1">
            <a:off x="8014727" y="3602280"/>
            <a:ext cx="1029955" cy="5977"/>
          </a:xfrm>
          <a:prstGeom prst="line">
            <a:avLst/>
          </a:prstGeom>
          <a:ln w="25400">
            <a:solidFill>
              <a:srgbClr val="FF0000"/>
            </a:solidFill>
            <a:tailEnd type="triangle"/>
          </a:ln>
        </p:spPr>
        <p:txBody>
          <a:bodyPr lIns="45718" tIns="45718" rIns="45718" bIns="45718"/>
          <a:lstStyle/>
          <a:p>
            <a:endParaRPr/>
          </a:p>
        </p:txBody>
      </p:sp>
      <p:sp>
        <p:nvSpPr>
          <p:cNvPr id="550" name="Conector recto de flecha 25"/>
          <p:cNvSpPr/>
          <p:nvPr/>
        </p:nvSpPr>
        <p:spPr>
          <a:xfrm>
            <a:off x="4788927" y="3512489"/>
            <a:ext cx="11385" cy="1092865"/>
          </a:xfrm>
          <a:prstGeom prst="line">
            <a:avLst/>
          </a:prstGeom>
          <a:ln w="25400">
            <a:solidFill>
              <a:srgbClr val="FF0000"/>
            </a:solidFill>
            <a:tailEnd type="triangle"/>
          </a:ln>
        </p:spPr>
        <p:txBody>
          <a:bodyPr lIns="45718" tIns="45718" rIns="45718" bIns="45718"/>
          <a:lstStyle/>
          <a:p>
            <a:endParaRPr/>
          </a:p>
        </p:txBody>
      </p:sp>
      <p:sp>
        <p:nvSpPr>
          <p:cNvPr id="551" name="Conector recto de flecha 26"/>
          <p:cNvSpPr/>
          <p:nvPr/>
        </p:nvSpPr>
        <p:spPr>
          <a:xfrm flipV="1">
            <a:off x="8014727" y="3647325"/>
            <a:ext cx="1" cy="1084367"/>
          </a:xfrm>
          <a:prstGeom prst="line">
            <a:avLst/>
          </a:prstGeom>
          <a:ln w="25400">
            <a:solidFill>
              <a:srgbClr val="FF0000"/>
            </a:solidFill>
            <a:tailEnd type="triangle"/>
          </a:ln>
        </p:spPr>
        <p:txBody>
          <a:bodyPr lIns="45718" tIns="45718" rIns="45718" bIns="45718"/>
          <a:lstStyle/>
          <a:p>
            <a:endParaRPr/>
          </a:p>
        </p:txBody>
      </p:sp>
      <mc:AlternateContent xmlns:mc="http://schemas.openxmlformats.org/markup-compatibility/2006" xmlns:a14="http://schemas.microsoft.com/office/drawing/2010/main">
        <mc:Choice Requires="a14">
          <p:sp>
            <p:nvSpPr>
              <p:cNvPr id="552" name="CuadroTexto 37"/>
              <p:cNvSpPr txBox="1"/>
              <p:nvPr/>
            </p:nvSpPr>
            <p:spPr>
              <a:xfrm>
                <a:off x="865350" y="3504982"/>
                <a:ext cx="1884588" cy="382982"/>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𝑖</m:t>
                      </m:r>
                      <m:r>
                        <a:rPr sz="1400" i="1">
                          <a:solidFill>
                            <a:srgbClr val="FFFFFF"/>
                          </a:solidFill>
                          <a:latin typeface="Cambria Math" panose="02040503050406030204" pitchFamily="18" charset="0"/>
                        </a:rPr>
                        <m:t>5 =</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2∗</m:t>
                          </m:r>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10</m:t>
                          </m:r>
                        </m:num>
                        <m:den>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1∗</m:t>
                          </m:r>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9</m:t>
                          </m:r>
                        </m:den>
                      </m:f>
                      <m:r>
                        <a:rPr sz="1400" i="1">
                          <a:solidFill>
                            <a:srgbClr val="FFFFFF"/>
                          </a:solidFill>
                          <a:latin typeface="Cambria Math" panose="02040503050406030204" pitchFamily="18" charset="0"/>
                        </a:rPr>
                        <m:t>=</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24∗17</m:t>
                          </m:r>
                        </m:num>
                        <m:den>
                          <m:r>
                            <a:rPr sz="1400" i="1">
                              <a:solidFill>
                                <a:srgbClr val="FFFFFF"/>
                              </a:solidFill>
                              <a:latin typeface="Cambria Math" panose="02040503050406030204" pitchFamily="18" charset="0"/>
                            </a:rPr>
                            <m:t>20∗24</m:t>
                          </m:r>
                        </m:den>
                      </m:f>
                    </m:oMath>
                  </m:oMathPara>
                </a14:m>
                <a:endParaRPr sz="1400">
                  <a:solidFill>
                    <a:srgbClr val="FFFFFF"/>
                  </a:solidFill>
                </a:endParaRPr>
              </a:p>
            </p:txBody>
          </p:sp>
        </mc:Choice>
        <mc:Fallback xmlns="">
          <p:sp>
            <p:nvSpPr>
              <p:cNvPr id="552" name="CuadroTexto 37"/>
              <p:cNvSpPr txBox="1">
                <a:spLocks noRot="1" noChangeAspect="1" noMove="1" noResize="1" noEditPoints="1" noAdjustHandles="1" noChangeArrowheads="1" noChangeShapeType="1" noTextEdit="1"/>
              </p:cNvSpPr>
              <p:nvPr/>
            </p:nvSpPr>
            <p:spPr>
              <a:xfrm>
                <a:off x="865350" y="3504982"/>
                <a:ext cx="1884588" cy="382982"/>
              </a:xfrm>
              <a:prstGeom prst="rect">
                <a:avLst/>
              </a:prstGeom>
              <a:blipFill>
                <a:blip r:embed="rId3"/>
                <a:stretch>
                  <a:fillRect l="-2685" t="-6452" r="-2685" b="-19355"/>
                </a:stretch>
              </a:blipFill>
              <a:ln w="12700">
                <a:miter lim="400000"/>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53" name="CuadroTexto 39"/>
              <p:cNvSpPr txBox="1"/>
              <p:nvPr/>
            </p:nvSpPr>
            <p:spPr>
              <a:xfrm>
                <a:off x="1840151" y="4193311"/>
                <a:ext cx="724516" cy="381559"/>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𝑖</m:t>
                      </m:r>
                      <m:r>
                        <a:rPr sz="1400" i="1">
                          <a:solidFill>
                            <a:srgbClr val="FFFFFF"/>
                          </a:solidFill>
                          <a:latin typeface="Cambria Math" panose="02040503050406030204" pitchFamily="18" charset="0"/>
                        </a:rPr>
                        <m:t>5= </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408</m:t>
                          </m:r>
                        </m:num>
                        <m:den>
                          <m:r>
                            <a:rPr sz="1400" i="1">
                              <a:solidFill>
                                <a:srgbClr val="FFFFFF"/>
                              </a:solidFill>
                              <a:latin typeface="Cambria Math" panose="02040503050406030204" pitchFamily="18" charset="0"/>
                            </a:rPr>
                            <m:t>480</m:t>
                          </m:r>
                        </m:den>
                      </m:f>
                    </m:oMath>
                  </m:oMathPara>
                </a14:m>
                <a:endParaRPr sz="1400">
                  <a:solidFill>
                    <a:srgbClr val="FFFFFF"/>
                  </a:solidFill>
                </a:endParaRPr>
              </a:p>
            </p:txBody>
          </p:sp>
        </mc:Choice>
        <mc:Fallback xmlns="">
          <p:sp>
            <p:nvSpPr>
              <p:cNvPr id="553" name="CuadroTexto 39"/>
              <p:cNvSpPr txBox="1">
                <a:spLocks noRot="1" noChangeAspect="1" noMove="1" noResize="1" noEditPoints="1" noAdjustHandles="1" noChangeArrowheads="1" noChangeShapeType="1" noTextEdit="1"/>
              </p:cNvSpPr>
              <p:nvPr/>
            </p:nvSpPr>
            <p:spPr>
              <a:xfrm>
                <a:off x="1840151" y="4193311"/>
                <a:ext cx="724516" cy="381559"/>
              </a:xfrm>
              <a:prstGeom prst="rect">
                <a:avLst/>
              </a:prstGeom>
              <a:blipFill>
                <a:blip r:embed="rId4"/>
                <a:stretch>
                  <a:fillRect l="-8475" t="-6667" r="-6780" b="-23333"/>
                </a:stretch>
              </a:blipFill>
              <a:ln w="12700">
                <a:miter lim="400000"/>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54" name="CuadroTexto 41"/>
              <p:cNvSpPr txBox="1"/>
              <p:nvPr/>
            </p:nvSpPr>
            <p:spPr>
              <a:xfrm>
                <a:off x="1816681" y="4936430"/>
                <a:ext cx="771456" cy="147575"/>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𝒊</m:t>
                      </m:r>
                      <m:r>
                        <a:rPr sz="1400" i="1">
                          <a:solidFill>
                            <a:srgbClr val="FFFFFF"/>
                          </a:solidFill>
                          <a:latin typeface="Cambria Math" panose="02040503050406030204" pitchFamily="18" charset="0"/>
                        </a:rPr>
                        <m:t>𝟓</m:t>
                      </m:r>
                      <m:r>
                        <a:rPr sz="1400" i="1">
                          <a:solidFill>
                            <a:srgbClr val="FFFFFF"/>
                          </a:solidFill>
                          <a:latin typeface="Cambria Math" panose="02040503050406030204" pitchFamily="18" charset="0"/>
                        </a:rPr>
                        <m:t>= </m:t>
                      </m:r>
                      <m:r>
                        <a:rPr sz="1400" i="1">
                          <a:solidFill>
                            <a:srgbClr val="FFFFFF"/>
                          </a:solidFill>
                          <a:latin typeface="Cambria Math" panose="02040503050406030204" pitchFamily="18" charset="0"/>
                        </a:rPr>
                        <m:t>𝟎</m:t>
                      </m:r>
                      <m:r>
                        <a:rPr sz="1400" i="1">
                          <a:solidFill>
                            <a:srgbClr val="FFFFFF"/>
                          </a:solidFill>
                          <a:latin typeface="Cambria Math" panose="02040503050406030204" pitchFamily="18" charset="0"/>
                        </a:rPr>
                        <m:t>,</m:t>
                      </m:r>
                      <m:r>
                        <a:rPr sz="1400" i="1">
                          <a:solidFill>
                            <a:srgbClr val="FFFFFF"/>
                          </a:solidFill>
                          <a:latin typeface="Cambria Math" panose="02040503050406030204" pitchFamily="18" charset="0"/>
                        </a:rPr>
                        <m:t>𝟖𝟓</m:t>
                      </m:r>
                    </m:oMath>
                  </m:oMathPara>
                </a14:m>
                <a:endParaRPr sz="1400">
                  <a:solidFill>
                    <a:srgbClr val="FFFFFF"/>
                  </a:solidFill>
                </a:endParaRPr>
              </a:p>
            </p:txBody>
          </p:sp>
        </mc:Choice>
        <mc:Fallback xmlns="">
          <p:sp>
            <p:nvSpPr>
              <p:cNvPr id="554" name="CuadroTexto 41"/>
              <p:cNvSpPr txBox="1">
                <a:spLocks noRot="1" noChangeAspect="1" noMove="1" noResize="1" noEditPoints="1" noAdjustHandles="1" noChangeArrowheads="1" noChangeShapeType="1" noTextEdit="1"/>
              </p:cNvSpPr>
              <p:nvPr/>
            </p:nvSpPr>
            <p:spPr>
              <a:xfrm>
                <a:off x="1816681" y="4936430"/>
                <a:ext cx="771456" cy="147575"/>
              </a:xfrm>
              <a:prstGeom prst="rect">
                <a:avLst/>
              </a:prstGeom>
              <a:blipFill>
                <a:blip r:embed="rId5"/>
                <a:stretch>
                  <a:fillRect l="-9677" t="-15385" r="-14516" b="-84615"/>
                </a:stretch>
              </a:blipFill>
              <a:ln w="12700">
                <a:miter lim="400000"/>
              </a:ln>
            </p:spPr>
            <p:txBody>
              <a:bodyPr/>
              <a:lstStyle/>
              <a:p>
                <a:r>
                  <a:rPr lang="es-CL">
                    <a:noFill/>
                  </a:rPr>
                  <a:t> </a:t>
                </a:r>
              </a:p>
            </p:txBody>
          </p:sp>
        </mc:Fallback>
      </mc:AlternateContent>
      <p:sp>
        <p:nvSpPr>
          <p:cNvPr id="2" name="Marcador de número de diapositiva 1"/>
          <p:cNvSpPr>
            <a:spLocks noGrp="1"/>
          </p:cNvSpPr>
          <p:nvPr>
            <p:ph type="sldNum" sz="quarter" idx="2"/>
          </p:nvPr>
        </p:nvSpPr>
        <p:spPr/>
        <p:txBody>
          <a:bodyPr/>
          <a:lstStyle/>
          <a:p>
            <a:fld id="{86CB4B4D-7CA3-9044-876B-883B54F8677D}" type="slidenum">
              <a:rPr lang="es-CL" smtClean="0"/>
              <a:t>31</a:t>
            </a:fld>
            <a:endParaRPr lang="es-CL"/>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Rectángulo redondeado"/>
          <p:cNvSpPr/>
          <p:nvPr/>
        </p:nvSpPr>
        <p:spPr>
          <a:xfrm>
            <a:off x="543316" y="2916494"/>
            <a:ext cx="2528658" cy="2816489"/>
          </a:xfrm>
          <a:prstGeom prst="roundRect">
            <a:avLst>
              <a:gd name="adj" fmla="val 7138"/>
            </a:avLst>
          </a:prstGeom>
          <a:solidFill>
            <a:srgbClr val="741B47"/>
          </a:solidFill>
          <a:ln w="12700">
            <a:miter lim="400000"/>
          </a:ln>
        </p:spPr>
        <p:txBody>
          <a:bodyPr lIns="0" tIns="0" rIns="0" bIns="0" anchor="ctr"/>
          <a:lstStyle/>
          <a:p>
            <a:pPr algn="ctr">
              <a:defRPr sz="1600">
                <a:solidFill>
                  <a:srgbClr val="FFFFFF"/>
                </a:solidFill>
              </a:defRPr>
            </a:pPr>
            <a:endParaRPr/>
          </a:p>
        </p:txBody>
      </p:sp>
      <p:sp>
        <p:nvSpPr>
          <p:cNvPr id="557" name="Google Shape;173;p6"/>
          <p:cNvSpPr txBox="1"/>
          <p:nvPr/>
        </p:nvSpPr>
        <p:spPr>
          <a:xfrm>
            <a:off x="450612" y="1168516"/>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sp>
        <p:nvSpPr>
          <p:cNvPr id="558" name="CuadroTexto 10"/>
          <p:cNvSpPr txBox="1"/>
          <p:nvPr/>
        </p:nvSpPr>
        <p:spPr>
          <a:xfrm>
            <a:off x="473527" y="2197206"/>
            <a:ext cx="8675743" cy="554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1600">
                <a:latin typeface="Calibri"/>
                <a:ea typeface="Calibri"/>
                <a:cs typeface="Calibri"/>
                <a:sym typeface="Calibri"/>
              </a:defRPr>
            </a:lvl1pPr>
          </a:lstStyle>
          <a:p>
            <a:r>
              <a:t>En esta marcha se interpone un engranaje entre los engranajes de reversa del eje intermediario y de salida con el único objetivo de invertir el giro del eje de salida.</a:t>
            </a:r>
          </a:p>
        </p:txBody>
      </p:sp>
      <p:sp>
        <p:nvSpPr>
          <p:cNvPr id="559" name="Google Shape;195;p7"/>
          <p:cNvSpPr txBox="1"/>
          <p:nvPr/>
        </p:nvSpPr>
        <p:spPr>
          <a:xfrm>
            <a:off x="450613" y="5982811"/>
            <a:ext cx="8721571"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Es decir, por 1 vuelta del eje de salida, en eje de entrada da 2,1 vueltas.</a:t>
            </a:r>
          </a:p>
          <a:p>
            <a:pPr>
              <a:defRPr sz="1600">
                <a:solidFill>
                  <a:srgbClr val="741B47"/>
                </a:solidFill>
                <a:latin typeface="Calibri"/>
                <a:ea typeface="Calibri"/>
                <a:cs typeface="Calibri"/>
                <a:sym typeface="Calibri"/>
              </a:defRPr>
            </a:pPr>
            <a:r>
              <a:t>Marcha en la cual se reduce la velocidad de giro del motor, pero se aumenta el torque en la misma proporción, debido a que el vehículo se encuentra en reposo.</a:t>
            </a:r>
          </a:p>
        </p:txBody>
      </p:sp>
      <p:sp>
        <p:nvSpPr>
          <p:cNvPr id="560" name="Google Shape;195;p7"/>
          <p:cNvSpPr txBox="1"/>
          <p:nvPr/>
        </p:nvSpPr>
        <p:spPr>
          <a:xfrm>
            <a:off x="670818" y="3011554"/>
            <a:ext cx="1152419"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b="1">
                <a:solidFill>
                  <a:srgbClr val="FFFFFF"/>
                </a:solidFill>
                <a:latin typeface="Calibri"/>
                <a:ea typeface="Calibri"/>
                <a:cs typeface="Calibri"/>
                <a:sym typeface="Calibri"/>
              </a:defRPr>
            </a:lvl1pPr>
          </a:lstStyle>
          <a:p>
            <a:r>
              <a:t>Retroceso</a:t>
            </a:r>
          </a:p>
        </p:txBody>
      </p:sp>
      <p:pic>
        <p:nvPicPr>
          <p:cNvPr id="561" name="Imagen 17" descr="Imagen 17"/>
          <p:cNvPicPr>
            <a:picLocks noChangeAspect="1"/>
          </p:cNvPicPr>
          <p:nvPr/>
        </p:nvPicPr>
        <p:blipFill>
          <a:blip r:embed="rId2"/>
          <a:stretch>
            <a:fillRect/>
          </a:stretch>
        </p:blipFill>
        <p:spPr>
          <a:xfrm>
            <a:off x="3409281" y="2959081"/>
            <a:ext cx="5717074" cy="2699855"/>
          </a:xfrm>
          <a:prstGeom prst="rect">
            <a:avLst/>
          </a:prstGeom>
          <a:ln w="12700">
            <a:miter lim="400000"/>
          </a:ln>
        </p:spPr>
      </p:pic>
      <p:sp>
        <p:nvSpPr>
          <p:cNvPr id="562" name="CuadroTexto 19"/>
          <p:cNvSpPr txBox="1"/>
          <p:nvPr/>
        </p:nvSpPr>
        <p:spPr>
          <a:xfrm>
            <a:off x="4392943" y="2965887"/>
            <a:ext cx="415316"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Avenir Black"/>
                <a:ea typeface="Avenir Black"/>
                <a:cs typeface="Avenir Black"/>
                <a:sym typeface="Avenir Black"/>
              </a:defRPr>
            </a:pPr>
            <a:r>
              <a:t>Z</a:t>
            </a:r>
            <a:r>
              <a:rPr baseline="-25000"/>
              <a:t>1</a:t>
            </a:r>
          </a:p>
        </p:txBody>
      </p:sp>
      <p:sp>
        <p:nvSpPr>
          <p:cNvPr id="563" name="CuadroTexto 21"/>
          <p:cNvSpPr txBox="1"/>
          <p:nvPr/>
        </p:nvSpPr>
        <p:spPr>
          <a:xfrm>
            <a:off x="4456443" y="5455087"/>
            <a:ext cx="415316"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Avenir Black"/>
                <a:ea typeface="Avenir Black"/>
                <a:cs typeface="Avenir Black"/>
                <a:sym typeface="Avenir Black"/>
              </a:defRPr>
            </a:pPr>
            <a:r>
              <a:t>Z</a:t>
            </a:r>
            <a:r>
              <a:rPr baseline="-25000"/>
              <a:t>2</a:t>
            </a:r>
          </a:p>
        </p:txBody>
      </p:sp>
      <p:sp>
        <p:nvSpPr>
          <p:cNvPr id="564" name="CuadroTexto 24"/>
          <p:cNvSpPr txBox="1"/>
          <p:nvPr/>
        </p:nvSpPr>
        <p:spPr>
          <a:xfrm>
            <a:off x="6199982" y="2686487"/>
            <a:ext cx="509030"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Avenir Black"/>
                <a:ea typeface="Avenir Black"/>
                <a:cs typeface="Avenir Black"/>
                <a:sym typeface="Avenir Black"/>
              </a:defRPr>
            </a:pPr>
            <a:r>
              <a:t>Z</a:t>
            </a:r>
            <a:r>
              <a:rPr baseline="-25000"/>
              <a:t>12</a:t>
            </a:r>
          </a:p>
        </p:txBody>
      </p:sp>
      <p:sp>
        <p:nvSpPr>
          <p:cNvPr id="565" name="CuadroTexto 27"/>
          <p:cNvSpPr txBox="1"/>
          <p:nvPr/>
        </p:nvSpPr>
        <p:spPr>
          <a:xfrm>
            <a:off x="6225382" y="5188387"/>
            <a:ext cx="509030"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Avenir Black"/>
                <a:ea typeface="Avenir Black"/>
                <a:cs typeface="Avenir Black"/>
                <a:sym typeface="Avenir Black"/>
              </a:defRPr>
            </a:pPr>
            <a:r>
              <a:t>Z</a:t>
            </a:r>
            <a:r>
              <a:rPr baseline="-25000"/>
              <a:t>11</a:t>
            </a:r>
          </a:p>
        </p:txBody>
      </p:sp>
      <p:sp>
        <p:nvSpPr>
          <p:cNvPr id="566" name="Conector recto de flecha 28"/>
          <p:cNvSpPr/>
          <p:nvPr/>
        </p:nvSpPr>
        <p:spPr>
          <a:xfrm>
            <a:off x="3470716" y="3887001"/>
            <a:ext cx="1052859" cy="2"/>
          </a:xfrm>
          <a:prstGeom prst="line">
            <a:avLst/>
          </a:prstGeom>
          <a:ln w="25400">
            <a:solidFill>
              <a:srgbClr val="FF0000"/>
            </a:solidFill>
            <a:tailEnd type="triangle"/>
          </a:ln>
        </p:spPr>
        <p:txBody>
          <a:bodyPr lIns="45718" tIns="45718" rIns="45718" bIns="45718"/>
          <a:lstStyle/>
          <a:p>
            <a:endParaRPr/>
          </a:p>
        </p:txBody>
      </p:sp>
      <p:sp>
        <p:nvSpPr>
          <p:cNvPr id="567" name="Conector recto de flecha 29"/>
          <p:cNvSpPr/>
          <p:nvPr/>
        </p:nvSpPr>
        <p:spPr>
          <a:xfrm>
            <a:off x="4626416" y="4839501"/>
            <a:ext cx="1848624" cy="2"/>
          </a:xfrm>
          <a:prstGeom prst="line">
            <a:avLst/>
          </a:prstGeom>
          <a:ln w="25400">
            <a:solidFill>
              <a:srgbClr val="FF0000"/>
            </a:solidFill>
            <a:tailEnd type="triangle"/>
          </a:ln>
        </p:spPr>
        <p:txBody>
          <a:bodyPr lIns="45718" tIns="45718" rIns="45718" bIns="45718"/>
          <a:lstStyle/>
          <a:p>
            <a:endParaRPr/>
          </a:p>
        </p:txBody>
      </p:sp>
      <p:sp>
        <p:nvSpPr>
          <p:cNvPr id="568" name="Conector recto de flecha 30"/>
          <p:cNvSpPr/>
          <p:nvPr/>
        </p:nvSpPr>
        <p:spPr>
          <a:xfrm flipV="1">
            <a:off x="6506016" y="3885629"/>
            <a:ext cx="2595418" cy="1373"/>
          </a:xfrm>
          <a:prstGeom prst="line">
            <a:avLst/>
          </a:prstGeom>
          <a:ln w="25400">
            <a:solidFill>
              <a:srgbClr val="FF0000"/>
            </a:solidFill>
            <a:tailEnd type="triangle"/>
          </a:ln>
        </p:spPr>
        <p:txBody>
          <a:bodyPr lIns="45718" tIns="45718" rIns="45718" bIns="45718"/>
          <a:lstStyle/>
          <a:p>
            <a:endParaRPr/>
          </a:p>
        </p:txBody>
      </p:sp>
      <p:sp>
        <p:nvSpPr>
          <p:cNvPr id="569" name="Conector recto de flecha 31"/>
          <p:cNvSpPr/>
          <p:nvPr/>
        </p:nvSpPr>
        <p:spPr>
          <a:xfrm>
            <a:off x="4626416" y="3848901"/>
            <a:ext cx="2" cy="908388"/>
          </a:xfrm>
          <a:prstGeom prst="line">
            <a:avLst/>
          </a:prstGeom>
          <a:ln w="25400">
            <a:solidFill>
              <a:srgbClr val="FF0000"/>
            </a:solidFill>
            <a:tailEnd type="triangle"/>
          </a:ln>
        </p:spPr>
        <p:txBody>
          <a:bodyPr lIns="45718" tIns="45718" rIns="45718" bIns="45718"/>
          <a:lstStyle/>
          <a:p>
            <a:endParaRPr/>
          </a:p>
        </p:txBody>
      </p:sp>
      <p:sp>
        <p:nvSpPr>
          <p:cNvPr id="570" name="Conector recto de flecha 32"/>
          <p:cNvSpPr/>
          <p:nvPr/>
        </p:nvSpPr>
        <p:spPr>
          <a:xfrm flipV="1">
            <a:off x="6506016" y="4761429"/>
            <a:ext cx="2" cy="59204"/>
          </a:xfrm>
          <a:prstGeom prst="line">
            <a:avLst/>
          </a:prstGeom>
          <a:ln w="25400">
            <a:solidFill>
              <a:srgbClr val="FF0000"/>
            </a:solidFill>
            <a:tailEnd type="triangle"/>
          </a:ln>
        </p:spPr>
        <p:txBody>
          <a:bodyPr lIns="45718" tIns="45718" rIns="45718" bIns="45718"/>
          <a:lstStyle/>
          <a:p>
            <a:endParaRPr/>
          </a:p>
        </p:txBody>
      </p:sp>
      <mc:AlternateContent xmlns:mc="http://schemas.openxmlformats.org/markup-compatibility/2006" xmlns:a14="http://schemas.microsoft.com/office/drawing/2010/main">
        <mc:Choice Requires="a14">
          <p:sp>
            <p:nvSpPr>
              <p:cNvPr id="571" name="CuadroTexto 33"/>
              <p:cNvSpPr txBox="1"/>
              <p:nvPr/>
            </p:nvSpPr>
            <p:spPr>
              <a:xfrm>
                <a:off x="809613" y="3532675"/>
                <a:ext cx="1812342" cy="381560"/>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𝑟</m:t>
                      </m:r>
                      <m:r>
                        <a:rPr sz="1400" i="1">
                          <a:solidFill>
                            <a:srgbClr val="FFFFFF"/>
                          </a:solidFill>
                          <a:latin typeface="Cambria Math" panose="02040503050406030204" pitchFamily="18" charset="0"/>
                        </a:rPr>
                        <m:t> =</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2∗</m:t>
                          </m:r>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12</m:t>
                          </m:r>
                        </m:num>
                        <m:den>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1∗</m:t>
                          </m:r>
                          <m:r>
                            <a:rPr sz="1400" i="1">
                              <a:solidFill>
                                <a:srgbClr val="FFFFFF"/>
                              </a:solidFill>
                              <a:latin typeface="Cambria Math" panose="02040503050406030204" pitchFamily="18" charset="0"/>
                            </a:rPr>
                            <m:t>𝑧</m:t>
                          </m:r>
                          <m:r>
                            <a:rPr sz="1400" i="1">
                              <a:solidFill>
                                <a:srgbClr val="FFFFFF"/>
                              </a:solidFill>
                              <a:latin typeface="Cambria Math" panose="02040503050406030204" pitchFamily="18" charset="0"/>
                            </a:rPr>
                            <m:t>11</m:t>
                          </m:r>
                        </m:den>
                      </m:f>
                      <m:r>
                        <a:rPr sz="1400" i="1">
                          <a:solidFill>
                            <a:srgbClr val="FFFFFF"/>
                          </a:solidFill>
                          <a:latin typeface="Cambria Math" panose="02040503050406030204" pitchFamily="18" charset="0"/>
                        </a:rPr>
                        <m:t>=</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24∗28</m:t>
                          </m:r>
                        </m:num>
                        <m:den>
                          <m:r>
                            <a:rPr sz="1400" i="1">
                              <a:solidFill>
                                <a:srgbClr val="FFFFFF"/>
                              </a:solidFill>
                              <a:latin typeface="Cambria Math" panose="02040503050406030204" pitchFamily="18" charset="0"/>
                            </a:rPr>
                            <m:t>20∗16</m:t>
                          </m:r>
                        </m:den>
                      </m:f>
                    </m:oMath>
                  </m:oMathPara>
                </a14:m>
                <a:endParaRPr sz="1400">
                  <a:solidFill>
                    <a:srgbClr val="FFFFFF"/>
                  </a:solidFill>
                </a:endParaRPr>
              </a:p>
            </p:txBody>
          </p:sp>
        </mc:Choice>
        <mc:Fallback xmlns="">
          <p:sp>
            <p:nvSpPr>
              <p:cNvPr id="571" name="CuadroTexto 33"/>
              <p:cNvSpPr txBox="1">
                <a:spLocks noRot="1" noChangeAspect="1" noMove="1" noResize="1" noEditPoints="1" noAdjustHandles="1" noChangeArrowheads="1" noChangeShapeType="1" noTextEdit="1"/>
              </p:cNvSpPr>
              <p:nvPr/>
            </p:nvSpPr>
            <p:spPr>
              <a:xfrm>
                <a:off x="809613" y="3532675"/>
                <a:ext cx="1812342" cy="381560"/>
              </a:xfrm>
              <a:prstGeom prst="rect">
                <a:avLst/>
              </a:prstGeom>
              <a:blipFill>
                <a:blip r:embed="rId3"/>
                <a:stretch>
                  <a:fillRect l="-2083" t="-6452" r="-2778" b="-19355"/>
                </a:stretch>
              </a:blipFill>
              <a:ln w="12700">
                <a:miter lim="400000"/>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72" name="CuadroTexto 34"/>
              <p:cNvSpPr txBox="1"/>
              <p:nvPr/>
            </p:nvSpPr>
            <p:spPr>
              <a:xfrm>
                <a:off x="1721232" y="4226476"/>
                <a:ext cx="666468" cy="382983"/>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𝑟</m:t>
                      </m:r>
                      <m:r>
                        <a:rPr sz="1400" i="1">
                          <a:solidFill>
                            <a:srgbClr val="FFFFFF"/>
                          </a:solidFill>
                          <a:latin typeface="Cambria Math" panose="02040503050406030204" pitchFamily="18" charset="0"/>
                        </a:rPr>
                        <m:t>= </m:t>
                      </m:r>
                      <m:f>
                        <m:fPr>
                          <m:ctrlPr>
                            <a:rPr sz="1400" i="1">
                              <a:solidFill>
                                <a:srgbClr val="FFFFFF"/>
                              </a:solidFill>
                              <a:latin typeface="Cambria Math" panose="02040503050406030204" pitchFamily="18" charset="0"/>
                            </a:rPr>
                          </m:ctrlPr>
                        </m:fPr>
                        <m:num>
                          <m:r>
                            <a:rPr sz="1400" i="1">
                              <a:solidFill>
                                <a:srgbClr val="FFFFFF"/>
                              </a:solidFill>
                              <a:latin typeface="Cambria Math" panose="02040503050406030204" pitchFamily="18" charset="0"/>
                            </a:rPr>
                            <m:t>672</m:t>
                          </m:r>
                        </m:num>
                        <m:den>
                          <m:r>
                            <a:rPr sz="1400" i="1">
                              <a:solidFill>
                                <a:srgbClr val="FFFFFF"/>
                              </a:solidFill>
                              <a:latin typeface="Cambria Math" panose="02040503050406030204" pitchFamily="18" charset="0"/>
                            </a:rPr>
                            <m:t>320</m:t>
                          </m:r>
                        </m:den>
                      </m:f>
                    </m:oMath>
                  </m:oMathPara>
                </a14:m>
                <a:endParaRPr sz="1400">
                  <a:solidFill>
                    <a:srgbClr val="FFFFFF"/>
                  </a:solidFill>
                </a:endParaRPr>
              </a:p>
            </p:txBody>
          </p:sp>
        </mc:Choice>
        <mc:Fallback xmlns="">
          <p:sp>
            <p:nvSpPr>
              <p:cNvPr id="572" name="CuadroTexto 34"/>
              <p:cNvSpPr txBox="1">
                <a:spLocks noRot="1" noChangeAspect="1" noMove="1" noResize="1" noEditPoints="1" noAdjustHandles="1" noChangeArrowheads="1" noChangeShapeType="1" noTextEdit="1"/>
              </p:cNvSpPr>
              <p:nvPr/>
            </p:nvSpPr>
            <p:spPr>
              <a:xfrm>
                <a:off x="1721232" y="4226476"/>
                <a:ext cx="666468" cy="382983"/>
              </a:xfrm>
              <a:prstGeom prst="rect">
                <a:avLst/>
              </a:prstGeom>
              <a:blipFill>
                <a:blip r:embed="rId4"/>
                <a:stretch>
                  <a:fillRect l="-5556" t="-3226" r="-7407" b="-22581"/>
                </a:stretch>
              </a:blipFill>
              <a:ln w="12700">
                <a:miter lim="400000"/>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573" name="CuadroTexto 35"/>
              <p:cNvSpPr txBox="1"/>
              <p:nvPr/>
            </p:nvSpPr>
            <p:spPr>
              <a:xfrm>
                <a:off x="1776689" y="4997139"/>
                <a:ext cx="555554" cy="147575"/>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1400" i="1">
                          <a:solidFill>
                            <a:srgbClr val="FFFFFF"/>
                          </a:solidFill>
                          <a:latin typeface="Cambria Math" panose="02040503050406030204" pitchFamily="18" charset="0"/>
                        </a:rPr>
                        <m:t>𝒓</m:t>
                      </m:r>
                      <m:r>
                        <a:rPr sz="1400" i="1">
                          <a:solidFill>
                            <a:srgbClr val="FFFFFF"/>
                          </a:solidFill>
                          <a:latin typeface="Cambria Math" panose="02040503050406030204" pitchFamily="18" charset="0"/>
                        </a:rPr>
                        <m:t>=</m:t>
                      </m:r>
                      <m:r>
                        <a:rPr sz="1400" i="1">
                          <a:solidFill>
                            <a:srgbClr val="FFFFFF"/>
                          </a:solidFill>
                          <a:latin typeface="Cambria Math" panose="02040503050406030204" pitchFamily="18" charset="0"/>
                        </a:rPr>
                        <m:t>𝟐</m:t>
                      </m:r>
                      <m:r>
                        <a:rPr sz="1400" i="1">
                          <a:solidFill>
                            <a:srgbClr val="FFFFFF"/>
                          </a:solidFill>
                          <a:latin typeface="Cambria Math" panose="02040503050406030204" pitchFamily="18" charset="0"/>
                        </a:rPr>
                        <m:t>,</m:t>
                      </m:r>
                      <m:r>
                        <a:rPr sz="1400" i="1">
                          <a:solidFill>
                            <a:srgbClr val="FFFFFF"/>
                          </a:solidFill>
                          <a:latin typeface="Cambria Math" panose="02040503050406030204" pitchFamily="18" charset="0"/>
                        </a:rPr>
                        <m:t>𝟏</m:t>
                      </m:r>
                    </m:oMath>
                  </m:oMathPara>
                </a14:m>
                <a:endParaRPr sz="1400">
                  <a:solidFill>
                    <a:srgbClr val="FFFFFF"/>
                  </a:solidFill>
                </a:endParaRPr>
              </a:p>
            </p:txBody>
          </p:sp>
        </mc:Choice>
        <mc:Fallback xmlns="">
          <p:sp>
            <p:nvSpPr>
              <p:cNvPr id="573" name="CuadroTexto 35"/>
              <p:cNvSpPr txBox="1">
                <a:spLocks noRot="1" noChangeAspect="1" noMove="1" noResize="1" noEditPoints="1" noAdjustHandles="1" noChangeArrowheads="1" noChangeShapeType="1" noTextEdit="1"/>
              </p:cNvSpPr>
              <p:nvPr/>
            </p:nvSpPr>
            <p:spPr>
              <a:xfrm>
                <a:off x="1776689" y="4997139"/>
                <a:ext cx="555554" cy="147575"/>
              </a:xfrm>
              <a:prstGeom prst="rect">
                <a:avLst/>
              </a:prstGeom>
              <a:blipFill>
                <a:blip r:embed="rId5"/>
                <a:stretch>
                  <a:fillRect l="-6667" r="-20000" b="-46154"/>
                </a:stretch>
              </a:blipFill>
              <a:ln w="12700">
                <a:miter lim="400000"/>
              </a:ln>
            </p:spPr>
            <p:txBody>
              <a:bodyPr/>
              <a:lstStyle/>
              <a:p>
                <a:r>
                  <a:rPr lang="es-CL">
                    <a:noFill/>
                  </a:rPr>
                  <a:t> </a:t>
                </a:r>
              </a:p>
            </p:txBody>
          </p:sp>
        </mc:Fallback>
      </mc:AlternateContent>
      <p:sp>
        <p:nvSpPr>
          <p:cNvPr id="2" name="Marcador de número de diapositiva 1"/>
          <p:cNvSpPr>
            <a:spLocks noGrp="1"/>
          </p:cNvSpPr>
          <p:nvPr>
            <p:ph type="sldNum" sz="quarter" idx="2"/>
          </p:nvPr>
        </p:nvSpPr>
        <p:spPr/>
        <p:txBody>
          <a:bodyPr/>
          <a:lstStyle/>
          <a:p>
            <a:fld id="{86CB4B4D-7CA3-9044-876B-883B54F8677D}" type="slidenum">
              <a:rPr lang="es-CL" smtClean="0"/>
              <a:t>32</a:t>
            </a:fld>
            <a:endParaRPr lang="es-CL"/>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Google Shape;173;p6"/>
          <p:cNvSpPr txBox="1"/>
          <p:nvPr/>
        </p:nvSpPr>
        <p:spPr>
          <a:xfrm>
            <a:off x="382497" y="1069819"/>
            <a:ext cx="8950506" cy="897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CÁLCULO DE RELACIÓN DE ENGRANAJES </a:t>
            </a:r>
          </a:p>
          <a:p>
            <a:pPr>
              <a:lnSpc>
                <a:spcPct val="80000"/>
              </a:lnSpc>
              <a:defRPr sz="2800">
                <a:solidFill>
                  <a:srgbClr val="FF0000"/>
                </a:solidFill>
                <a:latin typeface="Calibri"/>
                <a:ea typeface="Calibri"/>
                <a:cs typeface="Calibri"/>
                <a:sym typeface="Calibri"/>
              </a:defRPr>
            </a:pPr>
            <a:r>
              <a:t>DE TRANSMISIÓN TRASERA</a:t>
            </a:r>
          </a:p>
        </p:txBody>
      </p:sp>
      <p:sp>
        <p:nvSpPr>
          <p:cNvPr id="576" name="CuadroTexto 27"/>
          <p:cNvSpPr txBox="1"/>
          <p:nvPr/>
        </p:nvSpPr>
        <p:spPr>
          <a:xfrm>
            <a:off x="490501" y="2373797"/>
            <a:ext cx="1137132" cy="340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000" b="1">
                <a:solidFill>
                  <a:srgbClr val="741B47"/>
                </a:solidFill>
                <a:latin typeface="Calibri"/>
                <a:ea typeface="Calibri"/>
                <a:cs typeface="Calibri"/>
                <a:sym typeface="Calibri"/>
              </a:defRPr>
            </a:lvl1pPr>
          </a:lstStyle>
          <a:p>
            <a:r>
              <a:t>Resumen </a:t>
            </a:r>
          </a:p>
        </p:txBody>
      </p:sp>
      <p:graphicFrame>
        <p:nvGraphicFramePr>
          <p:cNvPr id="577" name="Tabla 5"/>
          <p:cNvGraphicFramePr/>
          <p:nvPr/>
        </p:nvGraphicFramePr>
        <p:xfrm>
          <a:off x="519422" y="2866372"/>
          <a:ext cx="6832599" cy="2692687"/>
        </p:xfrm>
        <a:graphic>
          <a:graphicData uri="http://schemas.openxmlformats.org/drawingml/2006/table">
            <a:tbl>
              <a:tblPr>
                <a:tableStyleId>{4C3C2611-4C71-4FC5-86AE-919BDF0F9419}</a:tableStyleId>
              </a:tblPr>
              <a:tblGrid>
                <a:gridCol w="1661137">
                  <a:extLst>
                    <a:ext uri="{9D8B030D-6E8A-4147-A177-3AD203B41FA5}">
                      <a16:colId xmlns="" xmlns:a16="http://schemas.microsoft.com/office/drawing/2014/main" val="20000"/>
                    </a:ext>
                  </a:extLst>
                </a:gridCol>
                <a:gridCol w="1796952">
                  <a:extLst>
                    <a:ext uri="{9D8B030D-6E8A-4147-A177-3AD203B41FA5}">
                      <a16:colId xmlns="" xmlns:a16="http://schemas.microsoft.com/office/drawing/2014/main" val="20001"/>
                    </a:ext>
                  </a:extLst>
                </a:gridCol>
                <a:gridCol w="1748959">
                  <a:extLst>
                    <a:ext uri="{9D8B030D-6E8A-4147-A177-3AD203B41FA5}">
                      <a16:colId xmlns="" xmlns:a16="http://schemas.microsoft.com/office/drawing/2014/main" val="20002"/>
                    </a:ext>
                  </a:extLst>
                </a:gridCol>
                <a:gridCol w="1625551">
                  <a:extLst>
                    <a:ext uri="{9D8B030D-6E8A-4147-A177-3AD203B41FA5}">
                      <a16:colId xmlns="" xmlns:a16="http://schemas.microsoft.com/office/drawing/2014/main" val="20003"/>
                    </a:ext>
                  </a:extLst>
                </a:gridCol>
              </a:tblGrid>
              <a:tr h="673171">
                <a:tc>
                  <a:txBody>
                    <a:bodyPr/>
                    <a:lstStyle/>
                    <a:p>
                      <a:pPr algn="ctr">
                        <a:defRPr sz="1800"/>
                      </a:pPr>
                      <a:r>
                        <a:rPr sz="1600" b="1">
                          <a:solidFill>
                            <a:srgbClr val="FFFFFF"/>
                          </a:solidFill>
                          <a:latin typeface="Calibri"/>
                          <a:ea typeface="Calibri"/>
                          <a:cs typeface="Calibri"/>
                          <a:sym typeface="Calibri"/>
                        </a:rPr>
                        <a:t>Marcha</a:t>
                      </a:r>
                    </a:p>
                  </a:txBody>
                  <a:tcPr marL="9525" marR="9525" marT="9525" marB="9525" anchor="ctr" horzOverflow="overflow">
                    <a:solidFill>
                      <a:srgbClr val="741B47"/>
                    </a:solidFill>
                  </a:tcPr>
                </a:tc>
                <a:tc>
                  <a:txBody>
                    <a:bodyPr/>
                    <a:lstStyle/>
                    <a:p>
                      <a:pPr algn="ctr">
                        <a:defRPr sz="1800"/>
                      </a:pPr>
                      <a:r>
                        <a:rPr sz="1600" b="1">
                          <a:solidFill>
                            <a:srgbClr val="FFFFFF"/>
                          </a:solidFill>
                          <a:latin typeface="Calibri"/>
                          <a:ea typeface="Calibri"/>
                          <a:cs typeface="Calibri"/>
                          <a:sym typeface="Calibri"/>
                        </a:rPr>
                        <a:t>Giro del Eje de Entrada</a:t>
                      </a:r>
                    </a:p>
                  </a:txBody>
                  <a:tcPr marL="9525" marR="9525" marT="9525" marB="9525" anchor="ctr" horzOverflow="overflow">
                    <a:solidFill>
                      <a:srgbClr val="741B47"/>
                    </a:solidFill>
                  </a:tcPr>
                </a:tc>
                <a:tc>
                  <a:txBody>
                    <a:bodyPr/>
                    <a:lstStyle/>
                    <a:p>
                      <a:pPr algn="ctr">
                        <a:defRPr sz="1800"/>
                      </a:pPr>
                      <a:r>
                        <a:rPr sz="1600" b="1">
                          <a:solidFill>
                            <a:srgbClr val="FFFFFF"/>
                          </a:solidFill>
                          <a:latin typeface="Calibri"/>
                          <a:ea typeface="Calibri"/>
                          <a:cs typeface="Calibri"/>
                          <a:sym typeface="Calibri"/>
                        </a:rPr>
                        <a:t>Giro del Eje de Salida</a:t>
                      </a:r>
                    </a:p>
                  </a:txBody>
                  <a:tcPr marL="9525" marR="9525" marT="9525" marB="9525" anchor="ctr" horzOverflow="overflow">
                    <a:solidFill>
                      <a:srgbClr val="741B47"/>
                    </a:solidFill>
                  </a:tcPr>
                </a:tc>
                <a:tc>
                  <a:txBody>
                    <a:bodyPr/>
                    <a:lstStyle/>
                    <a:p>
                      <a:pPr algn="ctr">
                        <a:defRPr sz="1800"/>
                      </a:pPr>
                      <a:r>
                        <a:rPr sz="1600" b="1">
                          <a:solidFill>
                            <a:srgbClr val="FFFFFF"/>
                          </a:solidFill>
                          <a:latin typeface="Calibri"/>
                          <a:ea typeface="Calibri"/>
                          <a:cs typeface="Calibri"/>
                          <a:sym typeface="Calibri"/>
                        </a:rPr>
                        <a:t>Relación de transmisión</a:t>
                      </a:r>
                    </a:p>
                  </a:txBody>
                  <a:tcPr marL="9525" marR="9525" marT="9525" marB="9525" anchor="ctr" horzOverflow="overflow">
                    <a:solidFill>
                      <a:srgbClr val="741B47"/>
                    </a:solidFill>
                  </a:tcPr>
                </a:tc>
                <a:extLst>
                  <a:ext uri="{0D108BD9-81ED-4DB2-BD59-A6C34878D82A}">
                    <a16:rowId xmlns="" xmlns:a16="http://schemas.microsoft.com/office/drawing/2014/main" val="10000"/>
                  </a:ext>
                </a:extLst>
              </a:tr>
              <a:tr h="336586">
                <a:tc>
                  <a:txBody>
                    <a:bodyPr/>
                    <a:lstStyle/>
                    <a:p>
                      <a:pPr algn="ctr">
                        <a:defRPr sz="1800"/>
                      </a:pPr>
                      <a:r>
                        <a:rPr sz="1600" b="1">
                          <a:latin typeface="Calibri"/>
                          <a:ea typeface="Calibri"/>
                          <a:cs typeface="Calibri"/>
                          <a:sym typeface="Calibri"/>
                        </a:rPr>
                        <a:t>1ª Velocidad</a:t>
                      </a:r>
                    </a:p>
                  </a:txBody>
                  <a:tcPr marL="9525" marR="9525" marT="9525" marB="9525" anchor="b" horzOverflow="overflow"/>
                </a:tc>
                <a:tc>
                  <a:txBody>
                    <a:bodyPr/>
                    <a:lstStyle/>
                    <a:p>
                      <a:pPr algn="ctr">
                        <a:defRPr sz="1800"/>
                      </a:pPr>
                      <a:r>
                        <a:rPr sz="1600" b="1">
                          <a:latin typeface="Calibri"/>
                          <a:ea typeface="Calibri"/>
                          <a:cs typeface="Calibri"/>
                          <a:sym typeface="Calibri"/>
                        </a:rPr>
                        <a:t>2.32</a:t>
                      </a:r>
                    </a:p>
                  </a:txBody>
                  <a:tcPr marL="9525" marR="9525" marT="9525" marB="9525" anchor="b" horzOverflow="overflow"/>
                </a:tc>
                <a:tc>
                  <a:txBody>
                    <a:bodyPr/>
                    <a:lstStyle/>
                    <a:p>
                      <a:pPr algn="ctr">
                        <a:defRPr sz="1800"/>
                      </a:pPr>
                      <a:r>
                        <a:rPr sz="1600" b="1">
                          <a:latin typeface="Calibri"/>
                          <a:ea typeface="Calibri"/>
                          <a:cs typeface="Calibri"/>
                          <a:sym typeface="Calibri"/>
                        </a:rPr>
                        <a:t>1</a:t>
                      </a:r>
                    </a:p>
                  </a:txBody>
                  <a:tcPr marL="9525" marR="9525" marT="9525" marB="9525" anchor="b" horzOverflow="overflow"/>
                </a:tc>
                <a:tc>
                  <a:txBody>
                    <a:bodyPr/>
                    <a:lstStyle/>
                    <a:p>
                      <a:pPr algn="ctr">
                        <a:defRPr sz="1800"/>
                      </a:pPr>
                      <a:r>
                        <a:rPr sz="1600" b="1">
                          <a:latin typeface="Calibri"/>
                          <a:ea typeface="Calibri"/>
                          <a:cs typeface="Calibri"/>
                          <a:sym typeface="Calibri"/>
                        </a:rPr>
                        <a:t>2.32</a:t>
                      </a:r>
                    </a:p>
                  </a:txBody>
                  <a:tcPr marL="9525" marR="9525" marT="9525" marB="9525" anchor="b" horzOverflow="overflow"/>
                </a:tc>
                <a:extLst>
                  <a:ext uri="{0D108BD9-81ED-4DB2-BD59-A6C34878D82A}">
                    <a16:rowId xmlns="" xmlns:a16="http://schemas.microsoft.com/office/drawing/2014/main" val="10001"/>
                  </a:ext>
                </a:extLst>
              </a:tr>
              <a:tr h="336586">
                <a:tc>
                  <a:txBody>
                    <a:bodyPr/>
                    <a:lstStyle/>
                    <a:p>
                      <a:pPr algn="ctr">
                        <a:defRPr sz="1800"/>
                      </a:pPr>
                      <a:r>
                        <a:rPr sz="1600" b="1">
                          <a:latin typeface="Calibri"/>
                          <a:ea typeface="Calibri"/>
                          <a:cs typeface="Calibri"/>
                          <a:sym typeface="Calibri"/>
                        </a:rPr>
                        <a:t>2ª Velocidad</a:t>
                      </a:r>
                    </a:p>
                  </a:txBody>
                  <a:tcPr marL="9525" marR="9525" marT="9525" marB="9525" anchor="b" horzOverflow="overflow"/>
                </a:tc>
                <a:tc>
                  <a:txBody>
                    <a:bodyPr/>
                    <a:lstStyle/>
                    <a:p>
                      <a:pPr algn="ctr">
                        <a:defRPr sz="1800"/>
                      </a:pPr>
                      <a:r>
                        <a:rPr sz="1600" b="1">
                          <a:latin typeface="Calibri"/>
                          <a:ea typeface="Calibri"/>
                          <a:cs typeface="Calibri"/>
                          <a:sym typeface="Calibri"/>
                        </a:rPr>
                        <a:t>1.90</a:t>
                      </a:r>
                    </a:p>
                  </a:txBody>
                  <a:tcPr marL="9525" marR="9525" marT="9525" marB="9525" anchor="b" horzOverflow="overflow"/>
                </a:tc>
                <a:tc>
                  <a:txBody>
                    <a:bodyPr/>
                    <a:lstStyle/>
                    <a:p>
                      <a:pPr algn="ctr">
                        <a:defRPr sz="1800"/>
                      </a:pPr>
                      <a:r>
                        <a:rPr sz="1600" b="1">
                          <a:latin typeface="Calibri"/>
                          <a:ea typeface="Calibri"/>
                          <a:cs typeface="Calibri"/>
                          <a:sym typeface="Calibri"/>
                        </a:rPr>
                        <a:t>1</a:t>
                      </a:r>
                    </a:p>
                  </a:txBody>
                  <a:tcPr marL="9525" marR="9525" marT="9525" marB="9525" anchor="b" horzOverflow="overflow"/>
                </a:tc>
                <a:tc>
                  <a:txBody>
                    <a:bodyPr/>
                    <a:lstStyle/>
                    <a:p>
                      <a:pPr algn="ctr">
                        <a:defRPr sz="1800"/>
                      </a:pPr>
                      <a:r>
                        <a:rPr sz="1600" b="1">
                          <a:latin typeface="Calibri"/>
                          <a:ea typeface="Calibri"/>
                          <a:cs typeface="Calibri"/>
                          <a:sym typeface="Calibri"/>
                        </a:rPr>
                        <a:t>1.90</a:t>
                      </a:r>
                    </a:p>
                  </a:txBody>
                  <a:tcPr marL="9525" marR="9525" marT="9525" marB="9525" anchor="b" horzOverflow="overflow"/>
                </a:tc>
                <a:extLst>
                  <a:ext uri="{0D108BD9-81ED-4DB2-BD59-A6C34878D82A}">
                    <a16:rowId xmlns="" xmlns:a16="http://schemas.microsoft.com/office/drawing/2014/main" val="10002"/>
                  </a:ext>
                </a:extLst>
              </a:tr>
              <a:tr h="336586">
                <a:tc>
                  <a:txBody>
                    <a:bodyPr/>
                    <a:lstStyle/>
                    <a:p>
                      <a:pPr algn="ctr">
                        <a:defRPr sz="1800"/>
                      </a:pPr>
                      <a:r>
                        <a:rPr sz="1600" b="1">
                          <a:latin typeface="Calibri"/>
                          <a:ea typeface="Calibri"/>
                          <a:cs typeface="Calibri"/>
                          <a:sym typeface="Calibri"/>
                        </a:rPr>
                        <a:t>3ª Velocidad</a:t>
                      </a:r>
                    </a:p>
                  </a:txBody>
                  <a:tcPr marL="9525" marR="9525" marT="9525" marB="9525" anchor="b" horzOverflow="overflow"/>
                </a:tc>
                <a:tc>
                  <a:txBody>
                    <a:bodyPr/>
                    <a:lstStyle/>
                    <a:p>
                      <a:pPr algn="ctr">
                        <a:defRPr sz="1800"/>
                      </a:pPr>
                      <a:r>
                        <a:rPr sz="1600" b="1">
                          <a:latin typeface="Calibri"/>
                          <a:ea typeface="Calibri"/>
                          <a:cs typeface="Calibri"/>
                          <a:sym typeface="Calibri"/>
                        </a:rPr>
                        <a:t>1.31</a:t>
                      </a:r>
                    </a:p>
                  </a:txBody>
                  <a:tcPr marL="9525" marR="9525" marT="9525" marB="9525" anchor="b" horzOverflow="overflow"/>
                </a:tc>
                <a:tc>
                  <a:txBody>
                    <a:bodyPr/>
                    <a:lstStyle/>
                    <a:p>
                      <a:pPr algn="ctr">
                        <a:defRPr sz="1800"/>
                      </a:pPr>
                      <a:r>
                        <a:rPr sz="1600" b="1">
                          <a:latin typeface="Calibri"/>
                          <a:ea typeface="Calibri"/>
                          <a:cs typeface="Calibri"/>
                          <a:sym typeface="Calibri"/>
                        </a:rPr>
                        <a:t>1</a:t>
                      </a:r>
                    </a:p>
                  </a:txBody>
                  <a:tcPr marL="9525" marR="9525" marT="9525" marB="9525" anchor="b" horzOverflow="overflow"/>
                </a:tc>
                <a:tc>
                  <a:txBody>
                    <a:bodyPr/>
                    <a:lstStyle/>
                    <a:p>
                      <a:pPr algn="ctr">
                        <a:defRPr sz="1800"/>
                      </a:pPr>
                      <a:r>
                        <a:rPr sz="1600" b="1">
                          <a:latin typeface="Calibri"/>
                          <a:ea typeface="Calibri"/>
                          <a:cs typeface="Calibri"/>
                          <a:sym typeface="Calibri"/>
                        </a:rPr>
                        <a:t>1.31</a:t>
                      </a:r>
                    </a:p>
                  </a:txBody>
                  <a:tcPr marL="9525" marR="9525" marT="9525" marB="9525" anchor="b" horzOverflow="overflow"/>
                </a:tc>
                <a:extLst>
                  <a:ext uri="{0D108BD9-81ED-4DB2-BD59-A6C34878D82A}">
                    <a16:rowId xmlns="" xmlns:a16="http://schemas.microsoft.com/office/drawing/2014/main" val="10003"/>
                  </a:ext>
                </a:extLst>
              </a:tr>
              <a:tr h="336586">
                <a:tc>
                  <a:txBody>
                    <a:bodyPr/>
                    <a:lstStyle/>
                    <a:p>
                      <a:pPr algn="ctr">
                        <a:defRPr sz="1800"/>
                      </a:pPr>
                      <a:r>
                        <a:rPr sz="1600" b="1">
                          <a:latin typeface="Calibri"/>
                          <a:ea typeface="Calibri"/>
                          <a:cs typeface="Calibri"/>
                          <a:sym typeface="Calibri"/>
                        </a:rPr>
                        <a:t>4ª Velocidad</a:t>
                      </a:r>
                    </a:p>
                  </a:txBody>
                  <a:tcPr marL="9525" marR="9525" marT="9525" marB="9525" anchor="b" horzOverflow="overflow"/>
                </a:tc>
                <a:tc>
                  <a:txBody>
                    <a:bodyPr/>
                    <a:lstStyle/>
                    <a:p>
                      <a:pPr algn="ctr">
                        <a:defRPr sz="1800"/>
                      </a:pPr>
                      <a:r>
                        <a:rPr sz="1600" b="1">
                          <a:latin typeface="Calibri"/>
                          <a:ea typeface="Calibri"/>
                          <a:cs typeface="Calibri"/>
                          <a:sym typeface="Calibri"/>
                        </a:rPr>
                        <a:t>1</a:t>
                      </a:r>
                    </a:p>
                  </a:txBody>
                  <a:tcPr marL="9525" marR="9525" marT="9525" marB="9525" anchor="b" horzOverflow="overflow"/>
                </a:tc>
                <a:tc>
                  <a:txBody>
                    <a:bodyPr/>
                    <a:lstStyle/>
                    <a:p>
                      <a:pPr algn="ctr">
                        <a:defRPr sz="1800"/>
                      </a:pPr>
                      <a:r>
                        <a:rPr sz="1600" b="1">
                          <a:latin typeface="Calibri"/>
                          <a:ea typeface="Calibri"/>
                          <a:cs typeface="Calibri"/>
                          <a:sym typeface="Calibri"/>
                        </a:rPr>
                        <a:t>1</a:t>
                      </a:r>
                    </a:p>
                  </a:txBody>
                  <a:tcPr marL="9525" marR="9525" marT="9525" marB="9525" anchor="b" horzOverflow="overflow"/>
                </a:tc>
                <a:tc>
                  <a:txBody>
                    <a:bodyPr/>
                    <a:lstStyle/>
                    <a:p>
                      <a:pPr algn="ctr">
                        <a:defRPr sz="1800"/>
                      </a:pPr>
                      <a:r>
                        <a:rPr sz="1600" b="1">
                          <a:latin typeface="Calibri"/>
                          <a:ea typeface="Calibri"/>
                          <a:cs typeface="Calibri"/>
                          <a:sym typeface="Calibri"/>
                        </a:rPr>
                        <a:t>1</a:t>
                      </a:r>
                    </a:p>
                  </a:txBody>
                  <a:tcPr marL="9525" marR="9525" marT="9525" marB="9525" anchor="b" horzOverflow="overflow"/>
                </a:tc>
                <a:extLst>
                  <a:ext uri="{0D108BD9-81ED-4DB2-BD59-A6C34878D82A}">
                    <a16:rowId xmlns="" xmlns:a16="http://schemas.microsoft.com/office/drawing/2014/main" val="10004"/>
                  </a:ext>
                </a:extLst>
              </a:tr>
              <a:tr h="336586">
                <a:tc>
                  <a:txBody>
                    <a:bodyPr/>
                    <a:lstStyle/>
                    <a:p>
                      <a:pPr algn="ctr">
                        <a:defRPr sz="1800"/>
                      </a:pPr>
                      <a:r>
                        <a:rPr sz="1600" b="1">
                          <a:latin typeface="Calibri"/>
                          <a:ea typeface="Calibri"/>
                          <a:cs typeface="Calibri"/>
                          <a:sym typeface="Calibri"/>
                        </a:rPr>
                        <a:t>5ª Velocidad</a:t>
                      </a:r>
                    </a:p>
                  </a:txBody>
                  <a:tcPr marL="9525" marR="9525" marT="9525" marB="9525" anchor="b" horzOverflow="overflow"/>
                </a:tc>
                <a:tc>
                  <a:txBody>
                    <a:bodyPr/>
                    <a:lstStyle/>
                    <a:p>
                      <a:pPr algn="ctr">
                        <a:defRPr sz="1800"/>
                      </a:pPr>
                      <a:r>
                        <a:rPr sz="1600" b="1">
                          <a:latin typeface="Calibri"/>
                          <a:ea typeface="Calibri"/>
                          <a:cs typeface="Calibri"/>
                          <a:sym typeface="Calibri"/>
                        </a:rPr>
                        <a:t>0.85</a:t>
                      </a:r>
                    </a:p>
                  </a:txBody>
                  <a:tcPr marL="9525" marR="9525" marT="9525" marB="9525" anchor="b" horzOverflow="overflow"/>
                </a:tc>
                <a:tc>
                  <a:txBody>
                    <a:bodyPr/>
                    <a:lstStyle/>
                    <a:p>
                      <a:pPr algn="ctr">
                        <a:defRPr sz="1800"/>
                      </a:pPr>
                      <a:r>
                        <a:rPr sz="1600" b="1">
                          <a:latin typeface="Calibri"/>
                          <a:ea typeface="Calibri"/>
                          <a:cs typeface="Calibri"/>
                          <a:sym typeface="Calibri"/>
                        </a:rPr>
                        <a:t>1</a:t>
                      </a:r>
                    </a:p>
                  </a:txBody>
                  <a:tcPr marL="9525" marR="9525" marT="9525" marB="9525" anchor="b" horzOverflow="overflow"/>
                </a:tc>
                <a:tc>
                  <a:txBody>
                    <a:bodyPr/>
                    <a:lstStyle/>
                    <a:p>
                      <a:pPr algn="ctr">
                        <a:defRPr sz="1800"/>
                      </a:pPr>
                      <a:r>
                        <a:rPr sz="1600" b="1">
                          <a:latin typeface="Calibri"/>
                          <a:ea typeface="Calibri"/>
                          <a:cs typeface="Calibri"/>
                          <a:sym typeface="Calibri"/>
                        </a:rPr>
                        <a:t>0.85</a:t>
                      </a:r>
                    </a:p>
                  </a:txBody>
                  <a:tcPr marL="9525" marR="9525" marT="9525" marB="9525" anchor="b" horzOverflow="overflow"/>
                </a:tc>
                <a:extLst>
                  <a:ext uri="{0D108BD9-81ED-4DB2-BD59-A6C34878D82A}">
                    <a16:rowId xmlns="" xmlns:a16="http://schemas.microsoft.com/office/drawing/2014/main" val="10005"/>
                  </a:ext>
                </a:extLst>
              </a:tr>
              <a:tr h="336586">
                <a:tc>
                  <a:txBody>
                    <a:bodyPr/>
                    <a:lstStyle/>
                    <a:p>
                      <a:pPr algn="ctr">
                        <a:defRPr sz="1800"/>
                      </a:pPr>
                      <a:r>
                        <a:rPr sz="1600" b="1">
                          <a:latin typeface="Calibri"/>
                          <a:ea typeface="Calibri"/>
                          <a:cs typeface="Calibri"/>
                          <a:sym typeface="Calibri"/>
                        </a:rPr>
                        <a:t>Marcha Atrás</a:t>
                      </a:r>
                    </a:p>
                  </a:txBody>
                  <a:tcPr marL="9525" marR="9525" marT="9525" marB="9525" anchor="b" horzOverflow="overflow"/>
                </a:tc>
                <a:tc>
                  <a:txBody>
                    <a:bodyPr/>
                    <a:lstStyle/>
                    <a:p>
                      <a:pPr algn="ctr">
                        <a:defRPr sz="1800"/>
                      </a:pPr>
                      <a:r>
                        <a:rPr sz="1600" b="1">
                          <a:latin typeface="Calibri"/>
                          <a:ea typeface="Calibri"/>
                          <a:cs typeface="Calibri"/>
                          <a:sym typeface="Calibri"/>
                        </a:rPr>
                        <a:t>2.1</a:t>
                      </a:r>
                    </a:p>
                  </a:txBody>
                  <a:tcPr marL="9525" marR="9525" marT="9525" marB="9525" anchor="b" horzOverflow="overflow"/>
                </a:tc>
                <a:tc>
                  <a:txBody>
                    <a:bodyPr/>
                    <a:lstStyle/>
                    <a:p>
                      <a:pPr algn="ctr">
                        <a:defRPr sz="1800"/>
                      </a:pPr>
                      <a:r>
                        <a:rPr sz="1600" b="1">
                          <a:latin typeface="Calibri"/>
                          <a:ea typeface="Calibri"/>
                          <a:cs typeface="Calibri"/>
                          <a:sym typeface="Calibri"/>
                        </a:rPr>
                        <a:t>1</a:t>
                      </a:r>
                    </a:p>
                  </a:txBody>
                  <a:tcPr marL="9525" marR="9525" marT="9525" marB="9525" anchor="b" horzOverflow="overflow"/>
                </a:tc>
                <a:tc>
                  <a:txBody>
                    <a:bodyPr/>
                    <a:lstStyle/>
                    <a:p>
                      <a:pPr algn="ctr">
                        <a:defRPr sz="1800"/>
                      </a:pPr>
                      <a:r>
                        <a:rPr sz="1600" b="1">
                          <a:latin typeface="Calibri"/>
                          <a:ea typeface="Calibri"/>
                          <a:cs typeface="Calibri"/>
                          <a:sym typeface="Calibri"/>
                        </a:rPr>
                        <a:t>2.1</a:t>
                      </a:r>
                    </a:p>
                  </a:txBody>
                  <a:tcPr marL="9525" marR="9525" marT="9525" marB="9525" anchor="b" horzOverflow="overflow"/>
                </a:tc>
                <a:extLst>
                  <a:ext uri="{0D108BD9-81ED-4DB2-BD59-A6C34878D82A}">
                    <a16:rowId xmlns="" xmlns:a16="http://schemas.microsoft.com/office/drawing/2014/main" val="10006"/>
                  </a:ext>
                </a:extLst>
              </a:tr>
            </a:tbl>
          </a:graphicData>
        </a:graphic>
      </p:graphicFrame>
      <p:sp>
        <p:nvSpPr>
          <p:cNvPr id="578" name="Círculo"/>
          <p:cNvSpPr/>
          <p:nvPr/>
        </p:nvSpPr>
        <p:spPr>
          <a:xfrm>
            <a:off x="7137797" y="4970666"/>
            <a:ext cx="2570306" cy="2570306"/>
          </a:xfrm>
          <a:prstGeom prst="ellipse">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pic>
        <p:nvPicPr>
          <p:cNvPr id="579" name="Imagen" descr="Imagen"/>
          <p:cNvPicPr>
            <a:picLocks noChangeAspect="1"/>
          </p:cNvPicPr>
          <p:nvPr/>
        </p:nvPicPr>
        <p:blipFill>
          <a:blip r:embed="rId2"/>
          <a:stretch>
            <a:fillRect/>
          </a:stretch>
        </p:blipFill>
        <p:spPr>
          <a:xfrm>
            <a:off x="6853043" y="4582013"/>
            <a:ext cx="2918153" cy="3047382"/>
          </a:xfrm>
          <a:prstGeom prst="rect">
            <a:avLst/>
          </a:prstGeom>
          <a:ln w="12700">
            <a:miter lim="400000"/>
          </a:ln>
        </p:spPr>
      </p:pic>
      <p:sp>
        <p:nvSpPr>
          <p:cNvPr id="2" name="Marcador de número de diapositiva 1"/>
          <p:cNvSpPr>
            <a:spLocks noGrp="1"/>
          </p:cNvSpPr>
          <p:nvPr>
            <p:ph type="sldNum" sz="quarter" idx="2"/>
          </p:nvPr>
        </p:nvSpPr>
        <p:spPr/>
        <p:txBody>
          <a:bodyPr/>
          <a:lstStyle/>
          <a:p>
            <a:fld id="{86CB4B4D-7CA3-9044-876B-883B54F8677D}" type="slidenum">
              <a:rPr lang="es-CL" smtClean="0"/>
              <a:t>33</a:t>
            </a:fld>
            <a:endParaRPr lang="es-CL"/>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 name="Google Shape;275;p12"/>
          <p:cNvGrpSpPr/>
          <p:nvPr/>
        </p:nvGrpSpPr>
        <p:grpSpPr>
          <a:xfrm>
            <a:off x="2035274" y="2911884"/>
            <a:ext cx="6999679" cy="2696559"/>
            <a:chOff x="0" y="0"/>
            <a:chExt cx="6999677" cy="2696557"/>
          </a:xfrm>
        </p:grpSpPr>
        <p:sp>
          <p:nvSpPr>
            <p:cNvPr id="581" name="Google Shape;276;p12"/>
            <p:cNvSpPr/>
            <p:nvPr/>
          </p:nvSpPr>
          <p:spPr>
            <a:xfrm>
              <a:off x="-1" y="-1"/>
              <a:ext cx="6999679" cy="2696559"/>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582" name="Google Shape;277;p12"/>
            <p:cNvSpPr txBox="1"/>
            <p:nvPr/>
          </p:nvSpPr>
          <p:spPr>
            <a:xfrm>
              <a:off x="131633" y="1158159"/>
              <a:ext cx="6736409" cy="3801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ctr">
              <a:spAutoFit/>
            </a:bodyPr>
            <a:lstStyle>
              <a:lvl1pPr>
                <a:defRPr>
                  <a:latin typeface="+mj-lt"/>
                  <a:ea typeface="+mj-ea"/>
                  <a:cs typeface="+mj-cs"/>
                  <a:sym typeface="Arial"/>
                </a:defRPr>
              </a:lvl1pPr>
            </a:lstStyle>
            <a:p>
              <a:r>
                <a:t>    </a:t>
              </a:r>
            </a:p>
          </p:txBody>
        </p:sp>
      </p:grpSp>
      <p:pic>
        <p:nvPicPr>
          <p:cNvPr id="584" name="Google Shape;281;p12" descr="Google Shape;281;p12"/>
          <p:cNvPicPr>
            <a:picLocks noChangeAspect="1"/>
          </p:cNvPicPr>
          <p:nvPr/>
        </p:nvPicPr>
        <p:blipFill>
          <a:blip r:embed="rId2"/>
          <a:stretch>
            <a:fillRect/>
          </a:stretch>
        </p:blipFill>
        <p:spPr>
          <a:xfrm>
            <a:off x="5474444" y="5389021"/>
            <a:ext cx="1651876" cy="884518"/>
          </a:xfrm>
          <a:prstGeom prst="rect">
            <a:avLst/>
          </a:prstGeom>
          <a:ln w="12700">
            <a:miter lim="400000"/>
          </a:ln>
        </p:spPr>
      </p:pic>
      <p:pic>
        <p:nvPicPr>
          <p:cNvPr id="585" name="Google Shape;282;p12" descr="Google Shape;282;p12"/>
          <p:cNvPicPr>
            <a:picLocks noChangeAspect="1"/>
          </p:cNvPicPr>
          <p:nvPr/>
        </p:nvPicPr>
        <p:blipFill>
          <a:blip r:embed="rId3"/>
          <a:stretch>
            <a:fillRect/>
          </a:stretch>
        </p:blipFill>
        <p:spPr>
          <a:xfrm>
            <a:off x="0" y="2474946"/>
            <a:ext cx="3854921" cy="3652253"/>
          </a:xfrm>
          <a:prstGeom prst="rect">
            <a:avLst/>
          </a:prstGeom>
          <a:ln w="12700">
            <a:miter lim="400000"/>
          </a:ln>
        </p:spPr>
      </p:pic>
      <p:pic>
        <p:nvPicPr>
          <p:cNvPr id="586" name="Google Shape;283;p12" descr="Google Shape;283;p12"/>
          <p:cNvPicPr>
            <a:picLocks noChangeAspect="1"/>
          </p:cNvPicPr>
          <p:nvPr/>
        </p:nvPicPr>
        <p:blipFill>
          <a:blip r:embed="rId4"/>
          <a:stretch>
            <a:fillRect/>
          </a:stretch>
        </p:blipFill>
        <p:spPr>
          <a:xfrm>
            <a:off x="7126316" y="5029930"/>
            <a:ext cx="1806828" cy="1348215"/>
          </a:xfrm>
          <a:prstGeom prst="rect">
            <a:avLst/>
          </a:prstGeom>
          <a:ln w="12700">
            <a:miter lim="400000"/>
          </a:ln>
        </p:spPr>
      </p:pic>
      <p:sp>
        <p:nvSpPr>
          <p:cNvPr id="587" name="Google Shape;388;p18"/>
          <p:cNvSpPr txBox="1"/>
          <p:nvPr/>
        </p:nvSpPr>
        <p:spPr>
          <a:xfrm>
            <a:off x="375973" y="1265365"/>
            <a:ext cx="895050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¿CUÁNTO APRENDIMOS?</a:t>
            </a:r>
          </a:p>
        </p:txBody>
      </p:sp>
      <p:sp>
        <p:nvSpPr>
          <p:cNvPr id="588" name="Google Shape;392;p18"/>
          <p:cNvSpPr txBox="1"/>
          <p:nvPr/>
        </p:nvSpPr>
        <p:spPr>
          <a:xfrm>
            <a:off x="389024" y="948954"/>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REVISEMOS</a:t>
            </a:r>
          </a:p>
        </p:txBody>
      </p:sp>
      <p:sp>
        <p:nvSpPr>
          <p:cNvPr id="589" name="Google Shape;168;p5"/>
          <p:cNvSpPr txBox="1"/>
          <p:nvPr/>
        </p:nvSpPr>
        <p:spPr>
          <a:xfrm>
            <a:off x="4125174" y="1029695"/>
            <a:ext cx="951201" cy="830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gn="r">
              <a:lnSpc>
                <a:spcPct val="90000"/>
              </a:lnSpc>
              <a:defRPr sz="5000">
                <a:solidFill>
                  <a:srgbClr val="BA9BA5"/>
                </a:solidFill>
                <a:latin typeface="Calibri"/>
                <a:ea typeface="Calibri"/>
                <a:cs typeface="Calibri"/>
                <a:sym typeface="Calibri"/>
              </a:defRPr>
            </a:lvl1pPr>
          </a:lstStyle>
          <a:p>
            <a:r>
              <a:t>12</a:t>
            </a:r>
          </a:p>
        </p:txBody>
      </p:sp>
      <p:sp>
        <p:nvSpPr>
          <p:cNvPr id="590" name="Google Shape;391;p18"/>
          <p:cNvSpPr txBox="1"/>
          <p:nvPr/>
        </p:nvSpPr>
        <p:spPr>
          <a:xfrm>
            <a:off x="3205316" y="4207576"/>
            <a:ext cx="4994786" cy="677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115000"/>
              </a:lnSpc>
              <a:defRPr sz="1600">
                <a:latin typeface="Calibri"/>
                <a:ea typeface="Calibri"/>
                <a:cs typeface="Calibri"/>
                <a:sym typeface="Calibri"/>
              </a:defRPr>
            </a:pPr>
            <a:r>
              <a:t>¡Ahora realizaremos una actividad que resume todo lo que hemos visto! </a:t>
            </a:r>
            <a:r>
              <a:rPr b="1">
                <a:solidFill>
                  <a:srgbClr val="76384D"/>
                </a:solidFill>
              </a:rPr>
              <a:t>¡Atentos!</a:t>
            </a:r>
          </a:p>
        </p:txBody>
      </p:sp>
      <p:sp>
        <p:nvSpPr>
          <p:cNvPr id="591" name="Google Shape;445;p20"/>
          <p:cNvSpPr txBox="1"/>
          <p:nvPr/>
        </p:nvSpPr>
        <p:spPr>
          <a:xfrm>
            <a:off x="3205315" y="3507739"/>
            <a:ext cx="5250427" cy="431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115000"/>
              </a:lnSpc>
              <a:defRPr sz="2000" b="1">
                <a:solidFill>
                  <a:srgbClr val="741B47"/>
                </a:solidFill>
                <a:latin typeface="Calibri"/>
                <a:ea typeface="Calibri"/>
                <a:cs typeface="Calibri"/>
                <a:sym typeface="Calibri"/>
              </a:defRPr>
            </a:pPr>
            <a:r>
              <a:t>CALCULO DE RELACIÓN </a:t>
            </a:r>
            <a:r>
              <a:rPr b="0">
                <a:solidFill>
                  <a:srgbClr val="FF0000"/>
                </a:solidFill>
              </a:rPr>
              <a:t>DE MARCHAS</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34</a:t>
            </a:fld>
            <a:endParaRPr lang="es-CL"/>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0" name="Grupo 28"/>
          <p:cNvGrpSpPr/>
          <p:nvPr/>
        </p:nvGrpSpPr>
        <p:grpSpPr>
          <a:xfrm>
            <a:off x="-4657" y="997734"/>
            <a:ext cx="9503946" cy="7225450"/>
            <a:chOff x="0" y="0"/>
            <a:chExt cx="9503945" cy="7225448"/>
          </a:xfrm>
        </p:grpSpPr>
        <p:sp>
          <p:nvSpPr>
            <p:cNvPr id="593" name="Google Shape;401;p19"/>
            <p:cNvSpPr txBox="1"/>
            <p:nvPr/>
          </p:nvSpPr>
          <p:spPr>
            <a:xfrm>
              <a:off x="380633" y="0"/>
              <a:ext cx="4700402" cy="372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b="1">
                  <a:latin typeface="Calibri"/>
                  <a:ea typeface="Calibri"/>
                  <a:cs typeface="Calibri"/>
                  <a:sym typeface="Calibri"/>
                </a:defRPr>
              </a:lvl1pPr>
            </a:lstStyle>
            <a:p>
              <a:r>
                <a:t>ANTES DE COMENZAR LA ACTIVIDAD:</a:t>
              </a:r>
            </a:p>
          </p:txBody>
        </p:sp>
        <p:sp>
          <p:nvSpPr>
            <p:cNvPr id="594" name="Google Shape;402;p19"/>
            <p:cNvSpPr txBox="1"/>
            <p:nvPr/>
          </p:nvSpPr>
          <p:spPr>
            <a:xfrm>
              <a:off x="380633" y="235934"/>
              <a:ext cx="1983766" cy="5361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nSpc>
                  <a:spcPct val="80000"/>
                </a:lnSpc>
                <a:defRPr sz="2800" b="1">
                  <a:solidFill>
                    <a:srgbClr val="ED423D"/>
                  </a:solidFill>
                  <a:latin typeface="Calibri"/>
                  <a:ea typeface="Calibri"/>
                  <a:cs typeface="Calibri"/>
                  <a:sym typeface="Calibri"/>
                </a:defRPr>
              </a:lvl1pPr>
            </a:lstStyle>
            <a:p>
              <a:r>
                <a:t>¡ATENCIÓN!</a:t>
              </a:r>
            </a:p>
          </p:txBody>
        </p:sp>
        <p:sp>
          <p:nvSpPr>
            <p:cNvPr id="595" name="Google Shape;404;p19"/>
            <p:cNvSpPr txBox="1"/>
            <p:nvPr/>
          </p:nvSpPr>
          <p:spPr>
            <a:xfrm>
              <a:off x="1233695" y="924280"/>
              <a:ext cx="7934629" cy="5093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Materiales inflamables: </a:t>
              </a:r>
              <a:r>
                <a:rPr b="0">
                  <a:solidFill>
                    <a:srgbClr val="000000"/>
                  </a:solidFill>
                </a:rPr>
                <a:t>Tener máxima precaución al momento de  manipular o extraer el combustible de los sistemas del vehículo (bomba combustible, mangueras de inyección, etc). </a:t>
              </a:r>
            </a:p>
          </p:txBody>
        </p:sp>
        <p:sp>
          <p:nvSpPr>
            <p:cNvPr id="596" name="Google Shape;405;p19"/>
            <p:cNvSpPr txBox="1"/>
            <p:nvPr/>
          </p:nvSpPr>
          <p:spPr>
            <a:xfrm>
              <a:off x="1233694" y="1675195"/>
              <a:ext cx="7669159" cy="737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 vista: </a:t>
              </a:r>
              <a:r>
                <a:rPr b="0">
                  <a:solidFill>
                    <a:srgbClr val="000000"/>
                  </a:solidFill>
                </a:rPr>
                <a:t>Se utilizarán antiparras siempre que exista riesgo de proyección de partículas a los ojos. (aceites, líquidos refrigerantes y de freno, virutas del disco de freno, uso de circuitos eléctricos, etc).</a:t>
              </a:r>
            </a:p>
          </p:txBody>
        </p:sp>
        <p:sp>
          <p:nvSpPr>
            <p:cNvPr id="597" name="Google Shape;406;p19"/>
            <p:cNvSpPr txBox="1"/>
            <p:nvPr/>
          </p:nvSpPr>
          <p:spPr>
            <a:xfrm>
              <a:off x="1233695" y="3510868"/>
              <a:ext cx="7934629" cy="5093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los pies: </a:t>
              </a:r>
              <a:r>
                <a:rPr b="0">
                  <a:solidFill>
                    <a:srgbClr val="000000"/>
                  </a:solidFill>
                </a:rPr>
                <a:t>Uso obligatorio de zapatos de seguridad al entrar al taller o laboratorio, en casos que exista riesgo de caídas de objetos pesados.</a:t>
              </a:r>
            </a:p>
          </p:txBody>
        </p:sp>
        <p:sp>
          <p:nvSpPr>
            <p:cNvPr id="598" name="Google Shape;407;p19"/>
            <p:cNvSpPr txBox="1"/>
            <p:nvPr/>
          </p:nvSpPr>
          <p:spPr>
            <a:xfrm>
              <a:off x="1233694" y="4301108"/>
              <a:ext cx="7030069" cy="737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Manipular herramientas </a:t>
              </a:r>
              <a:r>
                <a:rPr b="0">
                  <a:solidFill>
                    <a:srgbClr val="000000"/>
                  </a:solidFill>
                </a:rPr>
                <a:t>cuidadosamente.</a:t>
              </a:r>
              <a:endParaRPr>
                <a:latin typeface="+mj-lt"/>
                <a:ea typeface="+mj-ea"/>
                <a:cs typeface="+mj-cs"/>
                <a:sym typeface="Arial"/>
              </a:endParaRPr>
            </a:p>
            <a:p>
              <a:pPr>
                <a:defRPr b="1">
                  <a:solidFill>
                    <a:srgbClr val="741B47"/>
                  </a:solidFill>
                  <a:latin typeface="Calibri"/>
                  <a:ea typeface="Calibri"/>
                  <a:cs typeface="Calibri"/>
                  <a:sym typeface="Calibri"/>
                </a:defRPr>
              </a:pPr>
              <a:r>
                <a:t>Asegurar la integridad física </a:t>
              </a:r>
              <a:r>
                <a:rPr b="0">
                  <a:solidFill>
                    <a:srgbClr val="000000"/>
                  </a:solidFill>
                </a:rPr>
                <a:t>propia y del grupo de trabajo.</a:t>
              </a:r>
              <a:endParaRPr>
                <a:latin typeface="+mj-lt"/>
                <a:ea typeface="+mj-ea"/>
                <a:cs typeface="+mj-cs"/>
                <a:sym typeface="Arial"/>
              </a:endParaRPr>
            </a:p>
            <a:p>
              <a:pPr>
                <a:defRPr>
                  <a:latin typeface="Calibri"/>
                  <a:ea typeface="Calibri"/>
                  <a:cs typeface="Calibri"/>
                  <a:sym typeface="Calibri"/>
                </a:defRPr>
              </a:pPr>
              <a:r>
                <a:t>Circular solo por las </a:t>
              </a:r>
              <a:r>
                <a:rPr b="1">
                  <a:solidFill>
                    <a:srgbClr val="741B47"/>
                  </a:solidFill>
                </a:rPr>
                <a:t>zonas de seguridad </a:t>
              </a:r>
              <a:r>
                <a:t>demarcadas.</a:t>
              </a:r>
            </a:p>
          </p:txBody>
        </p:sp>
        <p:sp>
          <p:nvSpPr>
            <p:cNvPr id="599" name="Google Shape;410;p19"/>
            <p:cNvSpPr txBox="1"/>
            <p:nvPr/>
          </p:nvSpPr>
          <p:spPr>
            <a:xfrm>
              <a:off x="1233695" y="5274411"/>
              <a:ext cx="3883741" cy="5093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a:latin typeface="Calibri"/>
                  <a:ea typeface="Calibri"/>
                  <a:cs typeface="Calibri"/>
                  <a:sym typeface="Calibri"/>
                </a:defRPr>
              </a:pPr>
              <a:r>
                <a:t>Toda actividad debe desarrollarse </a:t>
              </a:r>
              <a:r>
                <a:rPr b="1">
                  <a:solidFill>
                    <a:srgbClr val="741B47"/>
                  </a:solidFill>
                </a:rPr>
                <a:t>bajo supervisión </a:t>
              </a:r>
              <a:r>
                <a:t>de la persona a cargo del taller o laboratorio.</a:t>
              </a:r>
            </a:p>
          </p:txBody>
        </p:sp>
        <p:grpSp>
          <p:nvGrpSpPr>
            <p:cNvPr id="602" name="Google Shape;411;p19"/>
            <p:cNvGrpSpPr/>
            <p:nvPr/>
          </p:nvGrpSpPr>
          <p:grpSpPr>
            <a:xfrm>
              <a:off x="0" y="791094"/>
              <a:ext cx="1135371" cy="783007"/>
              <a:chOff x="0" y="0"/>
              <a:chExt cx="1135370" cy="783006"/>
            </a:xfrm>
          </p:grpSpPr>
          <p:sp>
            <p:nvSpPr>
              <p:cNvPr id="600" name="Google Shape;412;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601" name="Google Shape;413;p19" descr="Google Shape;413;p19"/>
              <p:cNvPicPr>
                <a:picLocks noChangeAspect="1"/>
              </p:cNvPicPr>
              <p:nvPr/>
            </p:nvPicPr>
            <p:blipFill>
              <a:blip r:embed="rId2"/>
              <a:stretch>
                <a:fillRect/>
              </a:stretch>
            </p:blipFill>
            <p:spPr>
              <a:xfrm>
                <a:off x="341852" y="157960"/>
                <a:ext cx="629468" cy="530551"/>
              </a:xfrm>
              <a:prstGeom prst="rect">
                <a:avLst/>
              </a:prstGeom>
              <a:ln w="12700" cap="flat">
                <a:noFill/>
                <a:miter lim="400000"/>
              </a:ln>
              <a:effectLst/>
            </p:spPr>
          </p:pic>
        </p:grpSp>
        <p:sp>
          <p:nvSpPr>
            <p:cNvPr id="603" name="Google Shape;414;p19"/>
            <p:cNvSpPr txBox="1"/>
            <p:nvPr/>
          </p:nvSpPr>
          <p:spPr>
            <a:xfrm>
              <a:off x="1233694" y="2538956"/>
              <a:ext cx="7865804" cy="73795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b="1">
                  <a:solidFill>
                    <a:srgbClr val="741B47"/>
                  </a:solidFill>
                  <a:latin typeface="Calibri"/>
                  <a:ea typeface="Calibri"/>
                  <a:cs typeface="Calibri"/>
                  <a:sym typeface="Calibri"/>
                </a:defRPr>
              </a:pPr>
              <a:r>
                <a:t>Protección obligatoria de las manos: </a:t>
              </a:r>
              <a:r>
                <a:rPr b="0">
                  <a:solidFill>
                    <a:srgbClr val="000000"/>
                  </a:solidFill>
                </a:rPr>
                <a:t>Se utilizarán siempre guantes de protección cuando se manipulen cualquier tipo de fluidos, en uso de herramientas e intervención del motor, desarme de partes y trabajo en sistemas eléctricos. </a:t>
              </a:r>
            </a:p>
          </p:txBody>
        </p:sp>
        <p:grpSp>
          <p:nvGrpSpPr>
            <p:cNvPr id="606" name="Google Shape;415;p19"/>
            <p:cNvGrpSpPr/>
            <p:nvPr/>
          </p:nvGrpSpPr>
          <p:grpSpPr>
            <a:xfrm>
              <a:off x="0" y="1663917"/>
              <a:ext cx="1135371" cy="783007"/>
              <a:chOff x="0" y="0"/>
              <a:chExt cx="1135370" cy="783006"/>
            </a:xfrm>
          </p:grpSpPr>
          <p:sp>
            <p:nvSpPr>
              <p:cNvPr id="604" name="Google Shape;416;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605" name="Google Shape;417;p19" descr="Google Shape;417;p19"/>
              <p:cNvPicPr>
                <a:picLocks noChangeAspect="1"/>
              </p:cNvPicPr>
              <p:nvPr/>
            </p:nvPicPr>
            <p:blipFill>
              <a:blip r:embed="rId3"/>
              <a:stretch>
                <a:fillRect/>
              </a:stretch>
            </p:blipFill>
            <p:spPr>
              <a:xfrm>
                <a:off x="336602" y="143963"/>
                <a:ext cx="639968" cy="539401"/>
              </a:xfrm>
              <a:prstGeom prst="rect">
                <a:avLst/>
              </a:prstGeom>
              <a:ln w="12700" cap="flat">
                <a:noFill/>
                <a:miter lim="400000"/>
              </a:ln>
              <a:effectLst/>
            </p:spPr>
          </p:pic>
        </p:grpSp>
        <p:grpSp>
          <p:nvGrpSpPr>
            <p:cNvPr id="609" name="Google Shape;418;p19"/>
            <p:cNvGrpSpPr/>
            <p:nvPr/>
          </p:nvGrpSpPr>
          <p:grpSpPr>
            <a:xfrm>
              <a:off x="0" y="2536740"/>
              <a:ext cx="1135371" cy="783007"/>
              <a:chOff x="0" y="0"/>
              <a:chExt cx="1135370" cy="783006"/>
            </a:xfrm>
          </p:grpSpPr>
          <p:sp>
            <p:nvSpPr>
              <p:cNvPr id="607" name="Google Shape;419;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608" name="Google Shape;420;p19" descr="Google Shape;420;p19"/>
              <p:cNvPicPr>
                <a:picLocks noChangeAspect="1"/>
              </p:cNvPicPr>
              <p:nvPr/>
            </p:nvPicPr>
            <p:blipFill>
              <a:blip r:embed="rId4"/>
              <a:stretch>
                <a:fillRect/>
              </a:stretch>
            </p:blipFill>
            <p:spPr>
              <a:xfrm>
                <a:off x="355406" y="136147"/>
                <a:ext cx="602359" cy="507702"/>
              </a:xfrm>
              <a:prstGeom prst="rect">
                <a:avLst/>
              </a:prstGeom>
              <a:ln w="12700" cap="flat">
                <a:noFill/>
                <a:miter lim="400000"/>
              </a:ln>
              <a:effectLst/>
            </p:spPr>
          </p:pic>
        </p:grpSp>
        <p:grpSp>
          <p:nvGrpSpPr>
            <p:cNvPr id="612" name="Google Shape;421;p19"/>
            <p:cNvGrpSpPr/>
            <p:nvPr/>
          </p:nvGrpSpPr>
          <p:grpSpPr>
            <a:xfrm>
              <a:off x="0" y="3409563"/>
              <a:ext cx="1135371" cy="783007"/>
              <a:chOff x="0" y="0"/>
              <a:chExt cx="1135370" cy="783006"/>
            </a:xfrm>
          </p:grpSpPr>
          <p:sp>
            <p:nvSpPr>
              <p:cNvPr id="610" name="Google Shape;422;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611" name="Google Shape;423;p19" descr="Google Shape;423;p19"/>
              <p:cNvPicPr>
                <a:picLocks noChangeAspect="1"/>
              </p:cNvPicPr>
              <p:nvPr/>
            </p:nvPicPr>
            <p:blipFill>
              <a:blip r:embed="rId5"/>
              <a:stretch>
                <a:fillRect/>
              </a:stretch>
            </p:blipFill>
            <p:spPr>
              <a:xfrm>
                <a:off x="347637" y="138928"/>
                <a:ext cx="610128" cy="514250"/>
              </a:xfrm>
              <a:prstGeom prst="rect">
                <a:avLst/>
              </a:prstGeom>
              <a:ln w="12700" cap="flat">
                <a:noFill/>
                <a:miter lim="400000"/>
              </a:ln>
              <a:effectLst/>
            </p:spPr>
          </p:pic>
        </p:grpSp>
        <p:grpSp>
          <p:nvGrpSpPr>
            <p:cNvPr id="615" name="Google Shape;424;p19"/>
            <p:cNvGrpSpPr/>
            <p:nvPr/>
          </p:nvGrpSpPr>
          <p:grpSpPr>
            <a:xfrm>
              <a:off x="0" y="5170229"/>
              <a:ext cx="1135371" cy="783007"/>
              <a:chOff x="0" y="0"/>
              <a:chExt cx="1135370" cy="783006"/>
            </a:xfrm>
          </p:grpSpPr>
          <p:sp>
            <p:nvSpPr>
              <p:cNvPr id="613" name="Google Shape;425;p19"/>
              <p:cNvSpPr/>
              <p:nvPr/>
            </p:nvSpPr>
            <p:spPr>
              <a:xfrm rot="5400000">
                <a:off x="176181" y="-176183"/>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614" name="Google Shape;426;p19" descr="Google Shape;426;p19"/>
              <p:cNvPicPr>
                <a:picLocks noChangeAspect="1"/>
              </p:cNvPicPr>
              <p:nvPr/>
            </p:nvPicPr>
            <p:blipFill>
              <a:blip r:embed="rId6"/>
              <a:stretch>
                <a:fillRect/>
              </a:stretch>
            </p:blipFill>
            <p:spPr>
              <a:xfrm>
                <a:off x="323583" y="127374"/>
                <a:ext cx="666004" cy="561345"/>
              </a:xfrm>
              <a:prstGeom prst="rect">
                <a:avLst/>
              </a:prstGeom>
              <a:ln w="12700" cap="flat">
                <a:noFill/>
                <a:miter lim="400000"/>
              </a:ln>
              <a:effectLst/>
            </p:spPr>
          </p:pic>
        </p:grpSp>
        <p:grpSp>
          <p:nvGrpSpPr>
            <p:cNvPr id="618" name="Google Shape;427;p19"/>
            <p:cNvGrpSpPr/>
            <p:nvPr/>
          </p:nvGrpSpPr>
          <p:grpSpPr>
            <a:xfrm>
              <a:off x="-1" y="4119412"/>
              <a:ext cx="1193251" cy="1156257"/>
              <a:chOff x="0" y="0"/>
              <a:chExt cx="1193249" cy="1156256"/>
            </a:xfrm>
          </p:grpSpPr>
          <p:sp>
            <p:nvSpPr>
              <p:cNvPr id="616" name="Google Shape;428;p19"/>
              <p:cNvSpPr/>
              <p:nvPr/>
            </p:nvSpPr>
            <p:spPr>
              <a:xfrm rot="5400000">
                <a:off x="176181" y="-13208"/>
                <a:ext cx="783007" cy="113537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pic>
            <p:nvPicPr>
              <p:cNvPr id="617" name="Google Shape;429;p19" descr="Google Shape;429;p19"/>
              <p:cNvPicPr>
                <a:picLocks noChangeAspect="1"/>
              </p:cNvPicPr>
              <p:nvPr/>
            </p:nvPicPr>
            <p:blipFill>
              <a:blip r:embed="rId7"/>
              <a:stretch>
                <a:fillRect/>
              </a:stretch>
            </p:blipFill>
            <p:spPr>
              <a:xfrm rot="19406135">
                <a:off x="146058" y="195256"/>
                <a:ext cx="908508" cy="765742"/>
              </a:xfrm>
              <a:prstGeom prst="rect">
                <a:avLst/>
              </a:prstGeom>
              <a:ln w="12700" cap="flat">
                <a:noFill/>
                <a:miter lim="400000"/>
              </a:ln>
              <a:effectLst/>
            </p:spPr>
          </p:pic>
        </p:grpSp>
        <p:pic>
          <p:nvPicPr>
            <p:cNvPr id="619" name="Google Shape;433;p19" descr="Google Shape;433;p19"/>
            <p:cNvPicPr>
              <a:picLocks noChangeAspect="1"/>
            </p:cNvPicPr>
            <p:nvPr/>
          </p:nvPicPr>
          <p:blipFill>
            <a:blip r:embed="rId8"/>
            <a:stretch>
              <a:fillRect/>
            </a:stretch>
          </p:blipFill>
          <p:spPr>
            <a:xfrm>
              <a:off x="5176434" y="3871627"/>
              <a:ext cx="4327512" cy="3353822"/>
            </a:xfrm>
            <a:prstGeom prst="rect">
              <a:avLst/>
            </a:prstGeom>
            <a:ln w="12700" cap="flat">
              <a:noFill/>
              <a:miter lim="400000"/>
            </a:ln>
            <a:effectLst/>
          </p:spPr>
        </p:pic>
      </p:grpSp>
      <p:sp>
        <p:nvSpPr>
          <p:cNvPr id="2" name="Marcador de número de diapositiva 1"/>
          <p:cNvSpPr>
            <a:spLocks noGrp="1"/>
          </p:cNvSpPr>
          <p:nvPr>
            <p:ph type="sldNum" sz="quarter" idx="2"/>
          </p:nvPr>
        </p:nvSpPr>
        <p:spPr/>
        <p:txBody>
          <a:bodyPr/>
          <a:lstStyle/>
          <a:p>
            <a:fld id="{86CB4B4D-7CA3-9044-876B-883B54F8677D}" type="slidenum">
              <a:rPr lang="es-CL" smtClean="0"/>
              <a:t>35</a:t>
            </a:fld>
            <a:endParaRPr lang="es-CL"/>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Google Shape;52;p28"/>
          <p:cNvSpPr txBox="1">
            <a:spLocks noGrp="1"/>
          </p:cNvSpPr>
          <p:nvPr>
            <p:ph type="sldNum" sz="quarter" idx="4294967295"/>
          </p:nvPr>
        </p:nvSpPr>
        <p:spPr>
          <a:xfrm>
            <a:off x="371683" y="6881800"/>
            <a:ext cx="337157"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36</a:t>
            </a:fld>
            <a:endParaRPr/>
          </a:p>
        </p:txBody>
      </p:sp>
      <p:grpSp>
        <p:nvGrpSpPr>
          <p:cNvPr id="625" name="Google Shape;310;p41"/>
          <p:cNvGrpSpPr/>
          <p:nvPr/>
        </p:nvGrpSpPr>
        <p:grpSpPr>
          <a:xfrm>
            <a:off x="375971" y="2370244"/>
            <a:ext cx="8839208" cy="3238199"/>
            <a:chOff x="-1" y="0"/>
            <a:chExt cx="8839206" cy="3238198"/>
          </a:xfrm>
        </p:grpSpPr>
        <p:sp>
          <p:nvSpPr>
            <p:cNvPr id="623" name="Rectángulo redondeado"/>
            <p:cNvSpPr/>
            <p:nvPr/>
          </p:nvSpPr>
          <p:spPr>
            <a:xfrm>
              <a:off x="-2" y="-1"/>
              <a:ext cx="8839208" cy="3238199"/>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624" name="Texto"/>
            <p:cNvSpPr txBox="1"/>
            <p:nvPr/>
          </p:nvSpPr>
          <p:spPr>
            <a:xfrm>
              <a:off x="158074" y="1428979"/>
              <a:ext cx="8523056" cy="380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sp>
        <p:nvSpPr>
          <p:cNvPr id="626" name="Google Shape;311;p41"/>
          <p:cNvSpPr/>
          <p:nvPr/>
        </p:nvSpPr>
        <p:spPr>
          <a:xfrm>
            <a:off x="5279923" y="7354529"/>
            <a:ext cx="2723538" cy="205148"/>
          </a:xfrm>
          <a:prstGeom prst="rect">
            <a:avLst/>
          </a:prstGeom>
          <a:solidFill>
            <a:srgbClr val="FFFFFF"/>
          </a:solidFill>
          <a:ln w="12700">
            <a:miter lim="400000"/>
          </a:ln>
        </p:spPr>
        <p:txBody>
          <a:bodyPr lIns="0" tIns="0" rIns="0" bIns="0" anchor="ctr"/>
          <a:lstStyle/>
          <a:p>
            <a:pPr algn="ctr">
              <a:defRPr>
                <a:solidFill>
                  <a:srgbClr val="FFFFFF"/>
                </a:solidFill>
                <a:latin typeface="+mj-lt"/>
                <a:ea typeface="+mj-ea"/>
                <a:cs typeface="+mj-cs"/>
                <a:sym typeface="Arial"/>
              </a:defRPr>
            </a:pPr>
            <a:endParaRPr/>
          </a:p>
        </p:txBody>
      </p:sp>
      <p:pic>
        <p:nvPicPr>
          <p:cNvPr id="627" name="Google Shape;313;p41" descr="Google Shape;313;p41"/>
          <p:cNvPicPr>
            <a:picLocks noChangeAspect="1"/>
          </p:cNvPicPr>
          <p:nvPr/>
        </p:nvPicPr>
        <p:blipFill>
          <a:blip r:embed="rId2"/>
          <a:stretch>
            <a:fillRect/>
          </a:stretch>
        </p:blipFill>
        <p:spPr>
          <a:xfrm>
            <a:off x="5188463" y="2370246"/>
            <a:ext cx="4539999" cy="5336915"/>
          </a:xfrm>
          <a:prstGeom prst="rect">
            <a:avLst/>
          </a:prstGeom>
          <a:ln w="12700">
            <a:miter lim="400000"/>
          </a:ln>
        </p:spPr>
      </p:pic>
      <p:sp>
        <p:nvSpPr>
          <p:cNvPr id="628" name="Google Shape;445;p20"/>
          <p:cNvSpPr txBox="1"/>
          <p:nvPr/>
        </p:nvSpPr>
        <p:spPr>
          <a:xfrm>
            <a:off x="1018688" y="3788874"/>
            <a:ext cx="4229820" cy="9627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115000"/>
              </a:lnSpc>
              <a:defRPr sz="1600">
                <a:latin typeface="Calibri"/>
                <a:ea typeface="Calibri"/>
                <a:cs typeface="Calibri"/>
                <a:sym typeface="Calibri"/>
              </a:defRPr>
            </a:pPr>
            <a:r>
              <a:t>Ahora realizaremos una actividad práctica.</a:t>
            </a:r>
            <a:endParaRPr>
              <a:latin typeface="+mj-lt"/>
              <a:ea typeface="+mj-ea"/>
              <a:cs typeface="+mj-cs"/>
              <a:sym typeface="Arial"/>
            </a:endParaRPr>
          </a:p>
          <a:p>
            <a:pPr>
              <a:lnSpc>
                <a:spcPct val="115000"/>
              </a:lnSpc>
              <a:defRPr sz="1600">
                <a:latin typeface="Calibri"/>
                <a:ea typeface="Calibri"/>
                <a:cs typeface="Calibri"/>
                <a:sym typeface="Calibri"/>
              </a:defRPr>
            </a:pPr>
            <a:r>
              <a:t>Te sugerimos </a:t>
            </a:r>
            <a:r>
              <a:rPr b="1">
                <a:solidFill>
                  <a:srgbClr val="76384D"/>
                </a:solidFill>
              </a:rPr>
              <a:t>seguir las instrucciones </a:t>
            </a:r>
            <a:r>
              <a:t>que van</a:t>
            </a:r>
            <a:endParaRPr>
              <a:latin typeface="+mj-lt"/>
              <a:ea typeface="+mj-ea"/>
              <a:cs typeface="+mj-cs"/>
              <a:sym typeface="Arial"/>
            </a:endParaRPr>
          </a:p>
          <a:p>
            <a:pPr>
              <a:lnSpc>
                <a:spcPct val="115000"/>
              </a:lnSpc>
              <a:defRPr sz="1600">
                <a:latin typeface="Calibri"/>
                <a:ea typeface="Calibri"/>
                <a:cs typeface="Calibri"/>
                <a:sym typeface="Calibri"/>
              </a:defRPr>
            </a:pPr>
            <a:r>
              <a:t>Adjuntas en la guía que el profesor te entregará.</a:t>
            </a:r>
          </a:p>
        </p:txBody>
      </p:sp>
      <p:grpSp>
        <p:nvGrpSpPr>
          <p:cNvPr id="632" name="Grupo 18"/>
          <p:cNvGrpSpPr/>
          <p:nvPr/>
        </p:nvGrpSpPr>
        <p:grpSpPr>
          <a:xfrm>
            <a:off x="371683" y="945431"/>
            <a:ext cx="8954794" cy="941773"/>
            <a:chOff x="0" y="0"/>
            <a:chExt cx="8954793" cy="941772"/>
          </a:xfrm>
        </p:grpSpPr>
        <p:sp>
          <p:nvSpPr>
            <p:cNvPr id="629" name="Google Shape;438;p20"/>
            <p:cNvSpPr txBox="1"/>
            <p:nvPr/>
          </p:nvSpPr>
          <p:spPr>
            <a:xfrm>
              <a:off x="4290" y="322083"/>
              <a:ext cx="8950504" cy="5361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nSpc>
                  <a:spcPct val="80000"/>
                </a:lnSpc>
                <a:defRPr sz="2800" b="1">
                  <a:solidFill>
                    <a:srgbClr val="741B47"/>
                  </a:solidFill>
                  <a:latin typeface="Calibri"/>
                  <a:ea typeface="Calibri"/>
                  <a:cs typeface="Calibri"/>
                  <a:sym typeface="Calibri"/>
                </a:defRPr>
              </a:lvl1pPr>
            </a:lstStyle>
            <a:p>
              <a:r>
                <a:t>ACTIVIDAD PRÁCTICA</a:t>
              </a:r>
            </a:p>
          </p:txBody>
        </p:sp>
        <p:sp>
          <p:nvSpPr>
            <p:cNvPr id="630" name="Google Shape;443;p20"/>
            <p:cNvSpPr txBox="1"/>
            <p:nvPr/>
          </p:nvSpPr>
          <p:spPr>
            <a:xfrm>
              <a:off x="0" y="67194"/>
              <a:ext cx="4700402" cy="372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b="1">
                  <a:latin typeface="Calibri"/>
                  <a:ea typeface="Calibri"/>
                  <a:cs typeface="Calibri"/>
                  <a:sym typeface="Calibri"/>
                </a:defRPr>
              </a:lvl1pPr>
            </a:lstStyle>
            <a:p>
              <a:r>
                <a:t>¡PRACTIQUEMOS!</a:t>
              </a:r>
            </a:p>
          </p:txBody>
        </p:sp>
        <p:sp>
          <p:nvSpPr>
            <p:cNvPr id="631" name="Google Shape;168;p5"/>
            <p:cNvSpPr txBox="1"/>
            <p:nvPr/>
          </p:nvSpPr>
          <p:spPr>
            <a:xfrm>
              <a:off x="3298874" y="0"/>
              <a:ext cx="973360" cy="9417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lgn="r">
                <a:lnSpc>
                  <a:spcPct val="90000"/>
                </a:lnSpc>
                <a:defRPr sz="6000">
                  <a:solidFill>
                    <a:srgbClr val="BA9BA5"/>
                  </a:solidFill>
                  <a:latin typeface="Calibri"/>
                  <a:ea typeface="Calibri"/>
                  <a:cs typeface="Calibri"/>
                  <a:sym typeface="Calibri"/>
                </a:defRPr>
              </a:lvl1pPr>
            </a:lstStyle>
            <a:p>
              <a:r>
                <a:t>12</a:t>
              </a:r>
            </a:p>
          </p:txBody>
        </p:sp>
      </p:grpSp>
      <p:sp>
        <p:nvSpPr>
          <p:cNvPr id="633" name="Google Shape;445;p20"/>
          <p:cNvSpPr txBox="1"/>
          <p:nvPr/>
        </p:nvSpPr>
        <p:spPr>
          <a:xfrm>
            <a:off x="1018689" y="3126966"/>
            <a:ext cx="5250427" cy="431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115000"/>
              </a:lnSpc>
              <a:defRPr sz="2000" b="1">
                <a:solidFill>
                  <a:srgbClr val="741B47"/>
                </a:solidFill>
                <a:latin typeface="Calibri"/>
                <a:ea typeface="Calibri"/>
                <a:cs typeface="Calibri"/>
                <a:sym typeface="Calibri"/>
              </a:defRPr>
            </a:pPr>
            <a:r>
              <a:t>CALCULO DE RELACIÓN </a:t>
            </a:r>
            <a:r>
              <a:rPr b="0">
                <a:solidFill>
                  <a:srgbClr val="FF0000"/>
                </a:solidFill>
              </a:rPr>
              <a:t>DE MARCHAS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Google Shape;52;p28"/>
          <p:cNvSpPr txBox="1">
            <a:spLocks noGrp="1"/>
          </p:cNvSpPr>
          <p:nvPr>
            <p:ph type="sldNum" sz="quarter" idx="4294967295"/>
          </p:nvPr>
        </p:nvSpPr>
        <p:spPr>
          <a:xfrm>
            <a:off x="371683" y="6881800"/>
            <a:ext cx="337157"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37</a:t>
            </a:fld>
            <a:endParaRPr/>
          </a:p>
        </p:txBody>
      </p:sp>
      <p:grpSp>
        <p:nvGrpSpPr>
          <p:cNvPr id="638" name="Google Shape;320;p21"/>
          <p:cNvGrpSpPr/>
          <p:nvPr/>
        </p:nvGrpSpPr>
        <p:grpSpPr>
          <a:xfrm>
            <a:off x="383454" y="2370244"/>
            <a:ext cx="8839206" cy="3238199"/>
            <a:chOff x="0" y="0"/>
            <a:chExt cx="8839205" cy="3238198"/>
          </a:xfrm>
        </p:grpSpPr>
        <p:sp>
          <p:nvSpPr>
            <p:cNvPr id="636" name="Rectángulo redondeado"/>
            <p:cNvSpPr/>
            <p:nvPr/>
          </p:nvSpPr>
          <p:spPr>
            <a:xfrm>
              <a:off x="-1" y="-1"/>
              <a:ext cx="8839206" cy="3238199"/>
            </a:xfrm>
            <a:prstGeom prst="roundRect">
              <a:avLst>
                <a:gd name="adj" fmla="val 16667"/>
              </a:avLst>
            </a:prstGeom>
            <a:solidFill>
              <a:srgbClr val="FFFFFF"/>
            </a:solid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637" name="Texto"/>
            <p:cNvSpPr txBox="1"/>
            <p:nvPr/>
          </p:nvSpPr>
          <p:spPr>
            <a:xfrm>
              <a:off x="158076" y="1428979"/>
              <a:ext cx="8523052" cy="380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sp>
        <p:nvSpPr>
          <p:cNvPr id="639" name="Google Shape;321;p21"/>
          <p:cNvSpPr/>
          <p:nvPr/>
        </p:nvSpPr>
        <p:spPr>
          <a:xfrm>
            <a:off x="5279923" y="7354529"/>
            <a:ext cx="2723538" cy="205148"/>
          </a:xfrm>
          <a:prstGeom prst="rect">
            <a:avLst/>
          </a:prstGeom>
          <a:solidFill>
            <a:srgbClr val="FFFFFF"/>
          </a:solidFill>
          <a:ln w="12700">
            <a:miter lim="400000"/>
          </a:ln>
        </p:spPr>
        <p:txBody>
          <a:bodyPr lIns="0" tIns="0" rIns="0" bIns="0" anchor="ctr"/>
          <a:lstStyle/>
          <a:p>
            <a:pPr algn="ctr">
              <a:defRPr>
                <a:solidFill>
                  <a:srgbClr val="FFFFFF"/>
                </a:solidFill>
                <a:latin typeface="+mj-lt"/>
                <a:ea typeface="+mj-ea"/>
                <a:cs typeface="+mj-cs"/>
                <a:sym typeface="Arial"/>
              </a:defRPr>
            </a:pPr>
            <a:endParaRPr/>
          </a:p>
        </p:txBody>
      </p:sp>
      <p:pic>
        <p:nvPicPr>
          <p:cNvPr id="640" name="Google Shape;322;p21" descr="Google Shape;322;p21"/>
          <p:cNvPicPr>
            <a:picLocks noChangeAspect="1"/>
          </p:cNvPicPr>
          <p:nvPr/>
        </p:nvPicPr>
        <p:blipFill>
          <a:blip r:embed="rId2"/>
          <a:stretch>
            <a:fillRect/>
          </a:stretch>
        </p:blipFill>
        <p:spPr>
          <a:xfrm>
            <a:off x="5102940" y="2710743"/>
            <a:ext cx="5190655" cy="4917759"/>
          </a:xfrm>
          <a:prstGeom prst="rect">
            <a:avLst/>
          </a:prstGeom>
          <a:ln w="12700">
            <a:miter lim="400000"/>
          </a:ln>
        </p:spPr>
      </p:pic>
      <p:sp>
        <p:nvSpPr>
          <p:cNvPr id="641" name="Google Shape;455;p21"/>
          <p:cNvSpPr txBox="1"/>
          <p:nvPr/>
        </p:nvSpPr>
        <p:spPr>
          <a:xfrm>
            <a:off x="375973" y="1265365"/>
            <a:ext cx="8950504" cy="5361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lnSpc>
                <a:spcPct val="80000"/>
              </a:lnSpc>
              <a:defRPr sz="2800" b="1">
                <a:solidFill>
                  <a:srgbClr val="741B47"/>
                </a:solidFill>
                <a:latin typeface="Calibri"/>
                <a:ea typeface="Calibri"/>
                <a:cs typeface="Calibri"/>
                <a:sym typeface="Calibri"/>
              </a:defRPr>
            </a:lvl1pPr>
          </a:lstStyle>
          <a:p>
            <a:r>
              <a:t>TICKET DE SALIDA</a:t>
            </a:r>
          </a:p>
        </p:txBody>
      </p:sp>
      <p:sp>
        <p:nvSpPr>
          <p:cNvPr id="642" name="Google Shape;456;p21"/>
          <p:cNvSpPr txBox="1"/>
          <p:nvPr/>
        </p:nvSpPr>
        <p:spPr>
          <a:xfrm>
            <a:off x="402540" y="1017233"/>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ANTES DE TERMINAR:</a:t>
            </a:r>
          </a:p>
        </p:txBody>
      </p:sp>
      <p:grpSp>
        <p:nvGrpSpPr>
          <p:cNvPr id="645" name="Grupo 13"/>
          <p:cNvGrpSpPr/>
          <p:nvPr/>
        </p:nvGrpSpPr>
        <p:grpSpPr>
          <a:xfrm>
            <a:off x="972820" y="3675167"/>
            <a:ext cx="4567085" cy="1987264"/>
            <a:chOff x="0" y="0"/>
            <a:chExt cx="4567084" cy="1987262"/>
          </a:xfrm>
        </p:grpSpPr>
        <p:sp>
          <p:nvSpPr>
            <p:cNvPr id="643" name="Google Shape;445;p20"/>
            <p:cNvSpPr txBox="1"/>
            <p:nvPr/>
          </p:nvSpPr>
          <p:spPr>
            <a:xfrm>
              <a:off x="-1" y="0"/>
              <a:ext cx="4567085" cy="19872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p>
              <a:pPr>
                <a:lnSpc>
                  <a:spcPct val="115000"/>
                </a:lnSpc>
                <a:defRPr sz="1600">
                  <a:latin typeface="Calibri"/>
                  <a:ea typeface="Calibri"/>
                  <a:cs typeface="Calibri"/>
                  <a:sym typeface="Calibri"/>
                </a:defRPr>
              </a:pPr>
              <a:r>
                <a:t>¡No olvides contestar la Autoevaluación y entregar el Ticket de Salida!</a:t>
              </a:r>
              <a:endParaRPr>
                <a:latin typeface="+mj-lt"/>
                <a:ea typeface="+mj-ea"/>
                <a:cs typeface="+mj-cs"/>
                <a:sym typeface="Arial"/>
              </a:endParaRPr>
            </a:p>
            <a:p>
              <a:pPr>
                <a:lnSpc>
                  <a:spcPct val="115000"/>
                </a:lnSpc>
                <a:defRPr sz="1600">
                  <a:latin typeface="+mj-lt"/>
                  <a:ea typeface="+mj-ea"/>
                  <a:cs typeface="+mj-cs"/>
                  <a:sym typeface="Arial"/>
                </a:defRPr>
              </a:pPr>
              <a:endParaRPr>
                <a:latin typeface="+mj-lt"/>
                <a:ea typeface="+mj-ea"/>
                <a:cs typeface="+mj-cs"/>
                <a:sym typeface="Arial"/>
              </a:endParaRPr>
            </a:p>
            <a:p>
              <a:pPr>
                <a:lnSpc>
                  <a:spcPct val="115000"/>
                </a:lnSpc>
                <a:defRPr sz="2100" b="1">
                  <a:solidFill>
                    <a:srgbClr val="741B47"/>
                  </a:solidFill>
                  <a:latin typeface="Calibri"/>
                  <a:ea typeface="Calibri"/>
                  <a:cs typeface="Calibri"/>
                  <a:sym typeface="Calibri"/>
                </a:defRPr>
              </a:pPr>
              <a:r>
                <a:t>¡Hasta la próxima! </a:t>
              </a:r>
              <a:endParaRPr>
                <a:latin typeface="+mj-lt"/>
                <a:ea typeface="+mj-ea"/>
                <a:cs typeface="+mj-cs"/>
                <a:sym typeface="Arial"/>
              </a:endParaRPr>
            </a:p>
            <a:p>
              <a:pPr>
                <a:defRPr sz="2100" b="1" u="sng">
                  <a:solidFill>
                    <a:srgbClr val="741B47"/>
                  </a:solidFill>
                  <a:latin typeface="+mj-lt"/>
                  <a:ea typeface="+mj-ea"/>
                  <a:cs typeface="+mj-cs"/>
                  <a:sym typeface="Arial"/>
                </a:defRPr>
              </a:pPr>
              <a:r>
                <a:t/>
              </a:r>
              <a:br/>
              <a:endParaRPr/>
            </a:p>
          </p:txBody>
        </p:sp>
        <p:pic>
          <p:nvPicPr>
            <p:cNvPr id="644" name="Imagen 15" descr="Imagen 15"/>
            <p:cNvPicPr>
              <a:picLocks noChangeAspect="1"/>
            </p:cNvPicPr>
            <p:nvPr/>
          </p:nvPicPr>
          <p:blipFill>
            <a:blip r:embed="rId3"/>
            <a:stretch>
              <a:fillRect/>
            </a:stretch>
          </p:blipFill>
          <p:spPr>
            <a:xfrm>
              <a:off x="2269367" y="697155"/>
              <a:ext cx="673178" cy="603724"/>
            </a:xfrm>
            <a:prstGeom prst="rect">
              <a:avLst/>
            </a:prstGeom>
            <a:ln w="12700" cap="flat">
              <a:noFill/>
              <a:miter lim="400000"/>
            </a:ln>
            <a:effectLst/>
          </p:spPr>
        </p:pic>
      </p:grpSp>
      <p:sp>
        <p:nvSpPr>
          <p:cNvPr id="646" name="Google Shape;445;p20"/>
          <p:cNvSpPr txBox="1"/>
          <p:nvPr/>
        </p:nvSpPr>
        <p:spPr>
          <a:xfrm>
            <a:off x="930731" y="3024584"/>
            <a:ext cx="5250427" cy="431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p>
            <a:pPr>
              <a:lnSpc>
                <a:spcPct val="115000"/>
              </a:lnSpc>
              <a:defRPr sz="2000" b="1">
                <a:solidFill>
                  <a:srgbClr val="741B47"/>
                </a:solidFill>
                <a:latin typeface="Calibri"/>
                <a:ea typeface="Calibri"/>
                <a:cs typeface="Calibri"/>
                <a:sym typeface="Calibri"/>
              </a:defRPr>
            </a:pPr>
            <a:r>
              <a:t>CALCULO DE RELACIÓN </a:t>
            </a:r>
            <a:r>
              <a:rPr b="0">
                <a:solidFill>
                  <a:srgbClr val="FF0000"/>
                </a:solidFill>
              </a:rPr>
              <a:t>DE MARCHAS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Google Shape;43;p26"/>
          <p:cNvSpPr txBox="1">
            <a:spLocks noGrp="1"/>
          </p:cNvSpPr>
          <p:nvPr>
            <p:ph type="sldNum" sz="quarter" idx="4294967295"/>
          </p:nvPr>
        </p:nvSpPr>
        <p:spPr>
          <a:xfrm>
            <a:off x="442492"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4</a:t>
            </a:fld>
            <a:endParaRPr/>
          </a:p>
        </p:txBody>
      </p:sp>
      <p:grpSp>
        <p:nvGrpSpPr>
          <p:cNvPr id="200" name="Grupo 55"/>
          <p:cNvGrpSpPr/>
          <p:nvPr/>
        </p:nvGrpSpPr>
        <p:grpSpPr>
          <a:xfrm>
            <a:off x="279322" y="991051"/>
            <a:ext cx="9429358" cy="6117961"/>
            <a:chOff x="0" y="0"/>
            <a:chExt cx="9429356" cy="6117960"/>
          </a:xfrm>
        </p:grpSpPr>
        <p:grpSp>
          <p:nvGrpSpPr>
            <p:cNvPr id="198" name="Grupo 56"/>
            <p:cNvGrpSpPr/>
            <p:nvPr/>
          </p:nvGrpSpPr>
          <p:grpSpPr>
            <a:xfrm>
              <a:off x="0" y="0"/>
              <a:ext cx="9037632" cy="5035576"/>
              <a:chOff x="0" y="0"/>
              <a:chExt cx="9037631" cy="5035575"/>
            </a:xfrm>
          </p:grpSpPr>
          <p:grpSp>
            <p:nvGrpSpPr>
              <p:cNvPr id="185" name="Google Shape;105;p3"/>
              <p:cNvGrpSpPr/>
              <p:nvPr/>
            </p:nvGrpSpPr>
            <p:grpSpPr>
              <a:xfrm>
                <a:off x="197188" y="2215882"/>
                <a:ext cx="4657805" cy="1139777"/>
                <a:chOff x="0" y="0"/>
                <a:chExt cx="4657804" cy="1139775"/>
              </a:xfrm>
            </p:grpSpPr>
            <p:sp>
              <p:nvSpPr>
                <p:cNvPr id="183" name="Rectángulo redondeado"/>
                <p:cNvSpPr/>
                <p:nvPr/>
              </p:nvSpPr>
              <p:spPr>
                <a:xfrm>
                  <a:off x="0" y="-1"/>
                  <a:ext cx="4657805" cy="1139777"/>
                </a:xfrm>
                <a:prstGeom prst="roundRect">
                  <a:avLst>
                    <a:gd name="adj" fmla="val 16667"/>
                  </a:avLst>
                </a:prstGeom>
                <a:no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184" name="Texto"/>
                <p:cNvSpPr txBox="1"/>
                <p:nvPr/>
              </p:nvSpPr>
              <p:spPr>
                <a:xfrm>
                  <a:off x="55638" y="379768"/>
                  <a:ext cx="4546528" cy="380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sp>
            <p:nvSpPr>
              <p:cNvPr id="186" name="Rectángulo redondeado"/>
              <p:cNvSpPr/>
              <p:nvPr/>
            </p:nvSpPr>
            <p:spPr>
              <a:xfrm>
                <a:off x="197187" y="3496948"/>
                <a:ext cx="4657805" cy="1538628"/>
              </a:xfrm>
              <a:prstGeom prst="roundRect">
                <a:avLst>
                  <a:gd name="adj" fmla="val 12346"/>
                </a:avLst>
              </a:prstGeom>
              <a:noFill/>
              <a:ln w="9525" cap="flat">
                <a:solidFill>
                  <a:srgbClr val="585858"/>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187" name="Texto"/>
              <p:cNvSpPr txBox="1"/>
              <p:nvPr/>
            </p:nvSpPr>
            <p:spPr>
              <a:xfrm>
                <a:off x="252827" y="4093851"/>
                <a:ext cx="4546525"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sp>
            <p:nvSpPr>
              <p:cNvPr id="188" name="Google Shape;110;p3"/>
              <p:cNvSpPr/>
              <p:nvPr/>
            </p:nvSpPr>
            <p:spPr>
              <a:xfrm>
                <a:off x="4747293" y="2639107"/>
                <a:ext cx="696539" cy="696539"/>
              </a:xfrm>
              <a:prstGeom prst="ellipse">
                <a:avLst/>
              </a:prstGeom>
              <a:solidFill>
                <a:srgbClr val="FFFFFF"/>
              </a:solidFill>
              <a:ln w="12700" cap="flat">
                <a:noFill/>
                <a:miter lim="400000"/>
              </a:ln>
              <a:effectLst/>
            </p:spPr>
            <p:txBody>
              <a:bodyPr wrap="square" lIns="0" tIns="0" rIns="0" bIns="0" numCol="1" anchor="ctr">
                <a:noAutofit/>
              </a:bodyPr>
              <a:lstStyle/>
              <a:p>
                <a:pPr algn="ctr">
                  <a:defRPr>
                    <a:solidFill>
                      <a:srgbClr val="FFFFFF"/>
                    </a:solidFill>
                    <a:latin typeface="+mj-lt"/>
                    <a:ea typeface="+mj-ea"/>
                    <a:cs typeface="+mj-cs"/>
                    <a:sym typeface="Arial"/>
                  </a:defRPr>
                </a:pPr>
                <a:endParaRPr/>
              </a:p>
            </p:txBody>
          </p:sp>
          <p:grpSp>
            <p:nvGrpSpPr>
              <p:cNvPr id="191" name="Google Shape;112;p3"/>
              <p:cNvGrpSpPr/>
              <p:nvPr/>
            </p:nvGrpSpPr>
            <p:grpSpPr>
              <a:xfrm>
                <a:off x="0" y="4011122"/>
                <a:ext cx="391114" cy="536165"/>
                <a:chOff x="0" y="0"/>
                <a:chExt cx="391113" cy="536163"/>
              </a:xfrm>
            </p:grpSpPr>
            <p:sp>
              <p:nvSpPr>
                <p:cNvPr id="189" name="Google Shape;113;p3"/>
                <p:cNvSpPr/>
                <p:nvPr/>
              </p:nvSpPr>
              <p:spPr>
                <a:xfrm>
                  <a:off x="0" y="84708"/>
                  <a:ext cx="391114" cy="385806"/>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190" name="Google Shape;114;p3"/>
                <p:cNvSpPr txBox="1"/>
                <p:nvPr/>
              </p:nvSpPr>
              <p:spPr>
                <a:xfrm>
                  <a:off x="9903" y="0"/>
                  <a:ext cx="312205" cy="53616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sz="2800" b="1">
                      <a:solidFill>
                        <a:srgbClr val="FFFFFF"/>
                      </a:solidFill>
                      <a:latin typeface="Calibri"/>
                      <a:ea typeface="Calibri"/>
                      <a:cs typeface="Calibri"/>
                      <a:sym typeface="Calibri"/>
                    </a:defRPr>
                  </a:lvl1pPr>
                </a:lstStyle>
                <a:p>
                  <a:r>
                    <a:t>2</a:t>
                  </a:r>
                </a:p>
              </p:txBody>
            </p:sp>
          </p:grpSp>
          <p:grpSp>
            <p:nvGrpSpPr>
              <p:cNvPr id="194" name="Google Shape;115;p3"/>
              <p:cNvGrpSpPr/>
              <p:nvPr/>
            </p:nvGrpSpPr>
            <p:grpSpPr>
              <a:xfrm>
                <a:off x="8161" y="2512921"/>
                <a:ext cx="376206" cy="536165"/>
                <a:chOff x="0" y="-1"/>
                <a:chExt cx="376205" cy="536163"/>
              </a:xfrm>
            </p:grpSpPr>
            <p:sp>
              <p:nvSpPr>
                <p:cNvPr id="192" name="Google Shape;116;p3"/>
                <p:cNvSpPr/>
                <p:nvPr/>
              </p:nvSpPr>
              <p:spPr>
                <a:xfrm>
                  <a:off x="-1" y="84708"/>
                  <a:ext cx="376206" cy="385805"/>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193" name="Google Shape;117;p3"/>
                <p:cNvSpPr txBox="1"/>
                <p:nvPr/>
              </p:nvSpPr>
              <p:spPr>
                <a:xfrm>
                  <a:off x="9524" y="-2"/>
                  <a:ext cx="300305" cy="5361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95" name="Google Shape;392;p18"/>
              <p:cNvSpPr txBox="1"/>
              <p:nvPr/>
            </p:nvSpPr>
            <p:spPr>
              <a:xfrm>
                <a:off x="87125" y="0"/>
                <a:ext cx="4700404" cy="3722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3" tIns="91423" rIns="91423" bIns="91423" numCol="1" anchor="ctr">
                <a:spAutoFit/>
              </a:bodyPr>
              <a:lstStyle>
                <a:lvl1pPr>
                  <a:defRPr b="1">
                    <a:latin typeface="Calibri"/>
                    <a:ea typeface="Calibri"/>
                    <a:cs typeface="Calibri"/>
                    <a:sym typeface="Calibri"/>
                  </a:defRPr>
                </a:lvl1pPr>
              </a:lstStyle>
              <a:p>
                <a:r>
                  <a:t>RECORDEMOS</a:t>
                </a:r>
              </a:p>
            </p:txBody>
          </p:sp>
          <p:sp>
            <p:nvSpPr>
              <p:cNvPr id="196" name="Google Shape;109;p3"/>
              <p:cNvSpPr txBox="1"/>
              <p:nvPr/>
            </p:nvSpPr>
            <p:spPr>
              <a:xfrm>
                <a:off x="87127" y="323334"/>
                <a:ext cx="8950505" cy="53616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lnSpc>
                    <a:spcPct val="80000"/>
                  </a:lnSpc>
                  <a:defRPr sz="2800" b="1">
                    <a:solidFill>
                      <a:srgbClr val="741B47"/>
                    </a:solidFill>
                    <a:latin typeface="Calibri"/>
                    <a:ea typeface="Calibri"/>
                    <a:cs typeface="Calibri"/>
                    <a:sym typeface="Calibri"/>
                  </a:defRPr>
                </a:lvl1pPr>
              </a:lstStyle>
              <a:p>
                <a:r>
                  <a:t>¿QUÉ APRENDIMOS LA ACTIVIDAD ANTERIOR?</a:t>
                </a:r>
              </a:p>
            </p:txBody>
          </p:sp>
          <p:sp>
            <p:nvSpPr>
              <p:cNvPr id="197" name="Google Shape;111;p3"/>
              <p:cNvSpPr txBox="1"/>
              <p:nvPr/>
            </p:nvSpPr>
            <p:spPr>
              <a:xfrm>
                <a:off x="125802" y="1255452"/>
                <a:ext cx="5782101" cy="4244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lnSpc>
                    <a:spcPct val="90000"/>
                  </a:lnSpc>
                  <a:defRPr sz="1800" b="1">
                    <a:solidFill>
                      <a:srgbClr val="741B47"/>
                    </a:solidFill>
                    <a:latin typeface="Calibri"/>
                    <a:ea typeface="Calibri"/>
                    <a:cs typeface="Calibri"/>
                    <a:sym typeface="Calibri"/>
                  </a:defRPr>
                </a:lvl1pPr>
              </a:lstStyle>
              <a:p>
                <a:r>
                  <a:t>TRANSMISIONES PARA TRACCIÓN DELANTERA</a:t>
                </a:r>
              </a:p>
            </p:txBody>
          </p:sp>
        </p:grpSp>
        <p:pic>
          <p:nvPicPr>
            <p:cNvPr id="199" name="Google Shape;124;p3" descr="Google Shape;124;p3"/>
            <p:cNvPicPr>
              <a:picLocks noChangeAspect="1"/>
            </p:cNvPicPr>
            <p:nvPr/>
          </p:nvPicPr>
          <p:blipFill>
            <a:blip r:embed="rId2"/>
            <a:stretch>
              <a:fillRect/>
            </a:stretch>
          </p:blipFill>
          <p:spPr>
            <a:xfrm>
              <a:off x="4565436" y="1509759"/>
              <a:ext cx="4863921" cy="4608202"/>
            </a:xfrm>
            <a:prstGeom prst="rect">
              <a:avLst/>
            </a:prstGeom>
            <a:ln w="12700" cap="flat">
              <a:noFill/>
              <a:miter lim="400000"/>
            </a:ln>
            <a:effectLst/>
          </p:spPr>
        </p:pic>
      </p:grpSp>
      <p:sp>
        <p:nvSpPr>
          <p:cNvPr id="201" name="Google Shape;121;p3"/>
          <p:cNvSpPr txBox="1"/>
          <p:nvPr/>
        </p:nvSpPr>
        <p:spPr>
          <a:xfrm>
            <a:off x="829772" y="3292253"/>
            <a:ext cx="4373902" cy="962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Identificaste las transmisiones que se utilizan para automóviles con tracción delantera, considerando sus partes y funcionamiento.</a:t>
            </a:r>
          </a:p>
        </p:txBody>
      </p:sp>
      <p:sp>
        <p:nvSpPr>
          <p:cNvPr id="202" name="Google Shape;122;p3"/>
          <p:cNvSpPr txBox="1"/>
          <p:nvPr/>
        </p:nvSpPr>
        <p:spPr>
          <a:xfrm>
            <a:off x="829772" y="4642910"/>
            <a:ext cx="4038605" cy="12481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Aplicaste el proceso de diagnóstico que se aplica en las  transmisiones con tracción delantera, considerando  sus partes y funcionamiento.</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Google Shape;138;p4"/>
          <p:cNvSpPr txBox="1"/>
          <p:nvPr/>
        </p:nvSpPr>
        <p:spPr>
          <a:xfrm>
            <a:off x="401914" y="2238035"/>
            <a:ext cx="4921201" cy="4244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90000"/>
              </a:lnSpc>
              <a:defRPr sz="1800" b="1">
                <a:solidFill>
                  <a:srgbClr val="741B47"/>
                </a:solidFill>
                <a:latin typeface="Calibri"/>
                <a:ea typeface="Calibri"/>
                <a:cs typeface="Calibri"/>
                <a:sym typeface="Calibri"/>
              </a:defRPr>
            </a:lvl1pPr>
          </a:lstStyle>
          <a:p>
            <a:r>
              <a:t>TRANSMISIONES PARA TRACCIÓN DELANTERA</a:t>
            </a:r>
          </a:p>
        </p:txBody>
      </p:sp>
      <p:sp>
        <p:nvSpPr>
          <p:cNvPr id="205" name="Google Shape;43;p26"/>
          <p:cNvSpPr txBox="1">
            <a:spLocks noGrp="1"/>
          </p:cNvSpPr>
          <p:nvPr>
            <p:ph type="sldNum" sz="quarter" idx="4294967295"/>
          </p:nvPr>
        </p:nvSpPr>
        <p:spPr>
          <a:xfrm>
            <a:off x="442492"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5</a:t>
            </a:fld>
            <a:endParaRPr/>
          </a:p>
        </p:txBody>
      </p:sp>
      <p:sp>
        <p:nvSpPr>
          <p:cNvPr id="206" name="Google Shape;160;p5"/>
          <p:cNvSpPr txBox="1"/>
          <p:nvPr/>
        </p:nvSpPr>
        <p:spPr>
          <a:xfrm>
            <a:off x="375766" y="1367126"/>
            <a:ext cx="8950506" cy="5361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98" tIns="91398" rIns="91398" bIns="91398" anchor="ctr">
            <a:spAutoFit/>
          </a:bodyPr>
          <a:lstStyle>
            <a:lvl1pPr>
              <a:lnSpc>
                <a:spcPct val="80000"/>
              </a:lnSpc>
              <a:defRPr sz="2800" b="1">
                <a:solidFill>
                  <a:srgbClr val="741B47"/>
                </a:solidFill>
                <a:latin typeface="Calibri"/>
                <a:ea typeface="Calibri"/>
                <a:cs typeface="Calibri"/>
                <a:sym typeface="Calibri"/>
              </a:defRPr>
            </a:lvl1pPr>
          </a:lstStyle>
          <a:p>
            <a:r>
              <a:t>ANTES DE COMENZAR</a:t>
            </a:r>
          </a:p>
        </p:txBody>
      </p:sp>
      <p:sp>
        <p:nvSpPr>
          <p:cNvPr id="207" name="Google Shape;168;p5"/>
          <p:cNvSpPr/>
          <p:nvPr/>
        </p:nvSpPr>
        <p:spPr>
          <a:xfrm>
            <a:off x="385457" y="2863325"/>
            <a:ext cx="5650729" cy="1088495"/>
          </a:xfrm>
          <a:prstGeom prst="roundRect">
            <a:avLst>
              <a:gd name="adj" fmla="val 12267"/>
            </a:avLst>
          </a:prstGeom>
          <a:ln>
            <a:solidFill>
              <a:srgbClr val="585858"/>
            </a:solidFill>
          </a:ln>
        </p:spPr>
        <p:txBody>
          <a:bodyPr lIns="0" tIns="0" rIns="0" bIns="0" anchor="ctr"/>
          <a:lstStyle/>
          <a:p>
            <a:pPr>
              <a:defRPr>
                <a:latin typeface="+mj-lt"/>
                <a:ea typeface="+mj-ea"/>
                <a:cs typeface="+mj-cs"/>
                <a:sym typeface="Arial"/>
              </a:defRPr>
            </a:pPr>
            <a:endParaRPr/>
          </a:p>
        </p:txBody>
      </p:sp>
      <p:pic>
        <p:nvPicPr>
          <p:cNvPr id="208" name="Google Shape;175;p5" descr="Google Shape;175;p5"/>
          <p:cNvPicPr>
            <a:picLocks noChangeAspect="1"/>
          </p:cNvPicPr>
          <p:nvPr/>
        </p:nvPicPr>
        <p:blipFill>
          <a:blip r:embed="rId2"/>
          <a:stretch>
            <a:fillRect/>
          </a:stretch>
        </p:blipFill>
        <p:spPr>
          <a:xfrm>
            <a:off x="5815202" y="2561025"/>
            <a:ext cx="441962" cy="438915"/>
          </a:xfrm>
          <a:prstGeom prst="rect">
            <a:avLst/>
          </a:prstGeom>
          <a:ln w="12700">
            <a:miter lim="400000"/>
          </a:ln>
        </p:spPr>
      </p:pic>
      <p:pic>
        <p:nvPicPr>
          <p:cNvPr id="209" name="Google Shape;178;p5" descr="Google Shape;178;p5"/>
          <p:cNvPicPr>
            <a:picLocks noChangeAspect="1"/>
          </p:cNvPicPr>
          <p:nvPr/>
        </p:nvPicPr>
        <p:blipFill>
          <a:blip r:embed="rId3"/>
          <a:stretch>
            <a:fillRect/>
          </a:stretch>
        </p:blipFill>
        <p:spPr>
          <a:xfrm>
            <a:off x="6549425" y="1315762"/>
            <a:ext cx="2670051" cy="5675377"/>
          </a:xfrm>
          <a:prstGeom prst="rect">
            <a:avLst/>
          </a:prstGeom>
          <a:ln w="12700">
            <a:miter lim="400000"/>
          </a:ln>
        </p:spPr>
      </p:pic>
      <p:sp>
        <p:nvSpPr>
          <p:cNvPr id="210" name="Google Shape;392;p18"/>
          <p:cNvSpPr txBox="1"/>
          <p:nvPr/>
        </p:nvSpPr>
        <p:spPr>
          <a:xfrm>
            <a:off x="366450" y="1078138"/>
            <a:ext cx="4700400" cy="3722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nchor="ctr">
            <a:spAutoFit/>
          </a:bodyPr>
          <a:lstStyle>
            <a:lvl1pPr>
              <a:defRPr b="1">
                <a:latin typeface="Calibri"/>
                <a:ea typeface="Calibri"/>
                <a:cs typeface="Calibri"/>
                <a:sym typeface="Calibri"/>
              </a:defRPr>
            </a:lvl1pPr>
          </a:lstStyle>
          <a:p>
            <a:r>
              <a:t>ALGUNAS PREGUNTAS</a:t>
            </a:r>
          </a:p>
        </p:txBody>
      </p:sp>
      <p:sp>
        <p:nvSpPr>
          <p:cNvPr id="211" name="Google Shape;136;p4"/>
          <p:cNvSpPr txBox="1"/>
          <p:nvPr/>
        </p:nvSpPr>
        <p:spPr>
          <a:xfrm>
            <a:off x="537263" y="3251321"/>
            <a:ext cx="4554612" cy="392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latin typeface="Calibri"/>
                <a:ea typeface="Calibri"/>
                <a:cs typeface="Calibri"/>
                <a:sym typeface="Calibri"/>
              </a:defRPr>
            </a:lvl1pPr>
          </a:lstStyle>
          <a:p>
            <a:r>
              <a:t>¿Qué es el torque?</a:t>
            </a:r>
          </a:p>
        </p:txBody>
      </p:sp>
      <p:sp>
        <p:nvSpPr>
          <p:cNvPr id="212" name="Google Shape;168;p5"/>
          <p:cNvSpPr/>
          <p:nvPr/>
        </p:nvSpPr>
        <p:spPr>
          <a:xfrm>
            <a:off x="396340" y="4256701"/>
            <a:ext cx="5650728" cy="1088495"/>
          </a:xfrm>
          <a:prstGeom prst="roundRect">
            <a:avLst>
              <a:gd name="adj" fmla="val 12267"/>
            </a:avLst>
          </a:prstGeom>
          <a:ln>
            <a:solidFill>
              <a:srgbClr val="585858"/>
            </a:solidFill>
          </a:ln>
        </p:spPr>
        <p:txBody>
          <a:bodyPr lIns="0" tIns="0" rIns="0" bIns="0" anchor="ctr"/>
          <a:lstStyle/>
          <a:p>
            <a:pPr>
              <a:defRPr>
                <a:latin typeface="+mj-lt"/>
                <a:ea typeface="+mj-ea"/>
                <a:cs typeface="+mj-cs"/>
                <a:sym typeface="Arial"/>
              </a:defRPr>
            </a:pPr>
            <a:endParaRPr/>
          </a:p>
        </p:txBody>
      </p:sp>
      <p:pic>
        <p:nvPicPr>
          <p:cNvPr id="213" name="Google Shape;175;p5" descr="Google Shape;175;p5"/>
          <p:cNvPicPr>
            <a:picLocks noChangeAspect="1"/>
          </p:cNvPicPr>
          <p:nvPr/>
        </p:nvPicPr>
        <p:blipFill>
          <a:blip r:embed="rId2"/>
          <a:stretch>
            <a:fillRect/>
          </a:stretch>
        </p:blipFill>
        <p:spPr>
          <a:xfrm>
            <a:off x="5826083" y="3954400"/>
            <a:ext cx="441963" cy="438915"/>
          </a:xfrm>
          <a:prstGeom prst="rect">
            <a:avLst/>
          </a:prstGeom>
          <a:ln w="12700">
            <a:miter lim="400000"/>
          </a:ln>
        </p:spPr>
      </p:pic>
      <p:sp>
        <p:nvSpPr>
          <p:cNvPr id="214" name="Google Shape;136;p4"/>
          <p:cNvSpPr txBox="1"/>
          <p:nvPr/>
        </p:nvSpPr>
        <p:spPr>
          <a:xfrm>
            <a:off x="548145" y="4644698"/>
            <a:ext cx="4554612" cy="39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latin typeface="Calibri"/>
                <a:ea typeface="Calibri"/>
                <a:cs typeface="Calibri"/>
                <a:sym typeface="Calibri"/>
              </a:defRPr>
            </a:lvl1pPr>
          </a:lstStyle>
          <a:p>
            <a:r>
              <a:t>¿Cómo lo podemos medir?</a:t>
            </a:r>
          </a:p>
        </p:txBody>
      </p:sp>
      <p:sp>
        <p:nvSpPr>
          <p:cNvPr id="215" name="Google Shape;168;p5"/>
          <p:cNvSpPr/>
          <p:nvPr/>
        </p:nvSpPr>
        <p:spPr>
          <a:xfrm>
            <a:off x="385457" y="5645127"/>
            <a:ext cx="5650729" cy="1088495"/>
          </a:xfrm>
          <a:prstGeom prst="roundRect">
            <a:avLst>
              <a:gd name="adj" fmla="val 12267"/>
            </a:avLst>
          </a:prstGeom>
          <a:ln>
            <a:solidFill>
              <a:srgbClr val="585858"/>
            </a:solidFill>
          </a:ln>
        </p:spPr>
        <p:txBody>
          <a:bodyPr lIns="0" tIns="0" rIns="0" bIns="0" anchor="ctr"/>
          <a:lstStyle/>
          <a:p>
            <a:pPr>
              <a:defRPr>
                <a:latin typeface="+mj-lt"/>
                <a:ea typeface="+mj-ea"/>
                <a:cs typeface="+mj-cs"/>
                <a:sym typeface="Arial"/>
              </a:defRPr>
            </a:pPr>
            <a:endParaRPr/>
          </a:p>
        </p:txBody>
      </p:sp>
      <p:pic>
        <p:nvPicPr>
          <p:cNvPr id="216" name="Google Shape;175;p5" descr="Google Shape;175;p5"/>
          <p:cNvPicPr>
            <a:picLocks noChangeAspect="1"/>
          </p:cNvPicPr>
          <p:nvPr/>
        </p:nvPicPr>
        <p:blipFill>
          <a:blip r:embed="rId2"/>
          <a:stretch>
            <a:fillRect/>
          </a:stretch>
        </p:blipFill>
        <p:spPr>
          <a:xfrm>
            <a:off x="5815202" y="5342826"/>
            <a:ext cx="441962" cy="438915"/>
          </a:xfrm>
          <a:prstGeom prst="rect">
            <a:avLst/>
          </a:prstGeom>
          <a:ln w="12700">
            <a:miter lim="400000"/>
          </a:ln>
        </p:spPr>
      </p:pic>
      <p:sp>
        <p:nvSpPr>
          <p:cNvPr id="217" name="Google Shape;136;p4"/>
          <p:cNvSpPr txBox="1"/>
          <p:nvPr/>
        </p:nvSpPr>
        <p:spPr>
          <a:xfrm>
            <a:off x="537263" y="6033123"/>
            <a:ext cx="4554612" cy="39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latin typeface="Calibri"/>
                <a:ea typeface="Calibri"/>
                <a:cs typeface="Calibri"/>
                <a:sym typeface="Calibri"/>
              </a:defRPr>
            </a:lvl1pPr>
          </a:lstStyle>
          <a:p>
            <a:r>
              <a:t>¿Qué unidades de medida ocupa?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 name="Google Shape;151;p5"/>
          <p:cNvGrpSpPr/>
          <p:nvPr/>
        </p:nvGrpSpPr>
        <p:grpSpPr>
          <a:xfrm>
            <a:off x="4063481" y="3088865"/>
            <a:ext cx="5095876" cy="3508584"/>
            <a:chOff x="0" y="-1"/>
            <a:chExt cx="5095875" cy="3508582"/>
          </a:xfrm>
        </p:grpSpPr>
        <p:sp>
          <p:nvSpPr>
            <p:cNvPr id="219" name="Rectángulo redondeado"/>
            <p:cNvSpPr/>
            <p:nvPr/>
          </p:nvSpPr>
          <p:spPr>
            <a:xfrm>
              <a:off x="0" y="-2"/>
              <a:ext cx="5095876" cy="3508584"/>
            </a:xfrm>
            <a:prstGeom prst="roundRect">
              <a:avLst>
                <a:gd name="adj" fmla="val 5168"/>
              </a:avLst>
            </a:prstGeom>
            <a:solidFill>
              <a:srgbClr val="FFFFFF"/>
            </a:solidFill>
            <a:ln w="9525" cap="flat">
              <a:solidFill>
                <a:srgbClr val="000000"/>
              </a:solidFill>
              <a:prstDash val="solid"/>
              <a:round/>
            </a:ln>
            <a:effectLst/>
          </p:spPr>
          <p:txBody>
            <a:bodyPr wrap="square" lIns="0" tIns="0" rIns="0" bIns="0" numCol="1" anchor="ctr">
              <a:noAutofit/>
            </a:bodyPr>
            <a:lstStyle/>
            <a:p>
              <a:pPr>
                <a:defRPr>
                  <a:latin typeface="+mj-lt"/>
                  <a:ea typeface="+mj-ea"/>
                  <a:cs typeface="+mj-cs"/>
                  <a:sym typeface="Arial"/>
                </a:defRPr>
              </a:pPr>
              <a:endParaRPr/>
            </a:p>
          </p:txBody>
        </p:sp>
        <p:sp>
          <p:nvSpPr>
            <p:cNvPr id="220" name="Texto"/>
            <p:cNvSpPr txBox="1"/>
            <p:nvPr/>
          </p:nvSpPr>
          <p:spPr>
            <a:xfrm>
              <a:off x="53108" y="1564172"/>
              <a:ext cx="4989660" cy="3802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2" tIns="91422" rIns="91422" bIns="91422" numCol="1" anchor="ctr">
              <a:spAutoFit/>
            </a:bodyPr>
            <a:lstStyle>
              <a:lvl1pPr>
                <a:defRPr>
                  <a:latin typeface="+mj-lt"/>
                  <a:ea typeface="+mj-ea"/>
                  <a:cs typeface="+mj-cs"/>
                  <a:sym typeface="Arial"/>
                </a:defRPr>
              </a:lvl1pPr>
            </a:lstStyle>
            <a:p>
              <a:r>
                <a:t>    </a:t>
              </a:r>
            </a:p>
          </p:txBody>
        </p:sp>
      </p:grpSp>
      <p:sp>
        <p:nvSpPr>
          <p:cNvPr id="222" name="Google Shape;43;p26"/>
          <p:cNvSpPr txBox="1">
            <a:spLocks noGrp="1"/>
          </p:cNvSpPr>
          <p:nvPr>
            <p:ph type="sldNum" sz="quarter" idx="4294967295"/>
          </p:nvPr>
        </p:nvSpPr>
        <p:spPr>
          <a:xfrm>
            <a:off x="442488"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6</a:t>
            </a:fld>
            <a:endParaRPr/>
          </a:p>
        </p:txBody>
      </p:sp>
      <p:sp>
        <p:nvSpPr>
          <p:cNvPr id="223" name="Google Shape;152;p5"/>
          <p:cNvSpPr txBox="1"/>
          <p:nvPr/>
        </p:nvSpPr>
        <p:spPr>
          <a:xfrm rot="21594879">
            <a:off x="4510901" y="3361219"/>
            <a:ext cx="4357845" cy="1248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Identificarás  la relación de los engranajes de las transmisiones, considerando el torque que producen y siguiendo lo propuesto en el manual de servicio.</a:t>
            </a:r>
          </a:p>
        </p:txBody>
      </p:sp>
      <p:sp>
        <p:nvSpPr>
          <p:cNvPr id="224" name="Google Shape;167;p5"/>
          <p:cNvSpPr txBox="1"/>
          <p:nvPr/>
        </p:nvSpPr>
        <p:spPr>
          <a:xfrm>
            <a:off x="4017016" y="1066666"/>
            <a:ext cx="840734" cy="830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gn="r">
              <a:lnSpc>
                <a:spcPct val="90000"/>
              </a:lnSpc>
              <a:defRPr sz="5000">
                <a:solidFill>
                  <a:srgbClr val="BA9BA5"/>
                </a:solidFill>
                <a:latin typeface="Calibri"/>
                <a:ea typeface="Calibri"/>
                <a:cs typeface="Calibri"/>
                <a:sym typeface="Calibri"/>
              </a:defRPr>
            </a:lvl1pPr>
          </a:lstStyle>
          <a:p>
            <a:r>
              <a:t>12</a:t>
            </a:r>
          </a:p>
        </p:txBody>
      </p:sp>
      <p:sp>
        <p:nvSpPr>
          <p:cNvPr id="225" name="Google Shape;168;p5"/>
          <p:cNvSpPr txBox="1"/>
          <p:nvPr/>
        </p:nvSpPr>
        <p:spPr>
          <a:xfrm>
            <a:off x="375975" y="1265365"/>
            <a:ext cx="3872883" cy="5361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MENÚ DE LA ACTIVIDAD</a:t>
            </a:r>
          </a:p>
        </p:txBody>
      </p:sp>
      <p:sp>
        <p:nvSpPr>
          <p:cNvPr id="226" name="Google Shape;152;p5"/>
          <p:cNvSpPr txBox="1"/>
          <p:nvPr/>
        </p:nvSpPr>
        <p:spPr>
          <a:xfrm>
            <a:off x="4510131" y="4892946"/>
            <a:ext cx="4486128" cy="1248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115000"/>
              </a:lnSpc>
              <a:defRPr sz="1600">
                <a:latin typeface="Calibri"/>
                <a:ea typeface="Calibri"/>
                <a:cs typeface="Calibri"/>
                <a:sym typeface="Calibri"/>
              </a:defRPr>
            </a:lvl1pPr>
          </a:lstStyle>
          <a:p>
            <a:r>
              <a:t>Aplicarás diferentes formulas para obtener el cálculo de relación de marchas, considerando el torque producido por los engranajes y siguiendo lo propuesto por el manual de servicio.</a:t>
            </a:r>
          </a:p>
        </p:txBody>
      </p:sp>
      <p:pic>
        <p:nvPicPr>
          <p:cNvPr id="227" name="Google Shape;164;p5" descr="Google Shape;164;p5"/>
          <p:cNvPicPr>
            <a:picLocks noChangeAspect="1"/>
          </p:cNvPicPr>
          <p:nvPr/>
        </p:nvPicPr>
        <p:blipFill>
          <a:blip r:embed="rId2"/>
          <a:stretch>
            <a:fillRect/>
          </a:stretch>
        </p:blipFill>
        <p:spPr>
          <a:xfrm>
            <a:off x="663221" y="2367775"/>
            <a:ext cx="2965719" cy="4328994"/>
          </a:xfrm>
          <a:prstGeom prst="rect">
            <a:avLst/>
          </a:prstGeom>
          <a:ln w="12700">
            <a:miter lim="400000"/>
          </a:ln>
        </p:spPr>
      </p:pic>
      <p:sp>
        <p:nvSpPr>
          <p:cNvPr id="228" name="Google Shape;196;p6"/>
          <p:cNvSpPr txBox="1"/>
          <p:nvPr/>
        </p:nvSpPr>
        <p:spPr>
          <a:xfrm>
            <a:off x="4063851" y="2576445"/>
            <a:ext cx="4932409"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solidFill>
                  <a:srgbClr val="741B47"/>
                </a:solidFill>
                <a:latin typeface="Calibri"/>
                <a:ea typeface="Calibri"/>
                <a:cs typeface="Calibri"/>
                <a:sym typeface="Calibri"/>
              </a:defRPr>
            </a:lvl1pPr>
          </a:lstStyle>
          <a:p>
            <a:r>
              <a:t>Al término de la actividad estarás en condiciones de:</a:t>
            </a:r>
          </a:p>
        </p:txBody>
      </p:sp>
      <p:grpSp>
        <p:nvGrpSpPr>
          <p:cNvPr id="231" name="Google Shape;189;p6"/>
          <p:cNvGrpSpPr/>
          <p:nvPr/>
        </p:nvGrpSpPr>
        <p:grpSpPr>
          <a:xfrm>
            <a:off x="3880053" y="3669207"/>
            <a:ext cx="376205" cy="536117"/>
            <a:chOff x="0" y="0"/>
            <a:chExt cx="376204" cy="536115"/>
          </a:xfrm>
        </p:grpSpPr>
        <p:sp>
          <p:nvSpPr>
            <p:cNvPr id="229" name="Google Shape;190;p6"/>
            <p:cNvSpPr/>
            <p:nvPr/>
          </p:nvSpPr>
          <p:spPr>
            <a:xfrm>
              <a:off x="-1" y="75183"/>
              <a:ext cx="376206" cy="385805"/>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230" name="Google Shape;191;p6"/>
            <p:cNvSpPr txBox="1"/>
            <p:nvPr/>
          </p:nvSpPr>
          <p:spPr>
            <a:xfrm>
              <a:off x="9524" y="0"/>
              <a:ext cx="300305" cy="5361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ctr">
              <a:spAutoFit/>
            </a:bodyPr>
            <a:lstStyle>
              <a:lvl1pPr>
                <a:defRPr sz="2800" b="1">
                  <a:solidFill>
                    <a:srgbClr val="FFFFFF"/>
                  </a:solidFill>
                  <a:latin typeface="Calibri"/>
                  <a:ea typeface="Calibri"/>
                  <a:cs typeface="Calibri"/>
                  <a:sym typeface="Calibri"/>
                </a:defRPr>
              </a:lvl1pPr>
            </a:lstStyle>
            <a:p>
              <a:r>
                <a:t>1</a:t>
              </a:r>
            </a:p>
          </p:txBody>
        </p:sp>
      </p:grpSp>
      <p:grpSp>
        <p:nvGrpSpPr>
          <p:cNvPr id="234" name="Google Shape;192;p6"/>
          <p:cNvGrpSpPr/>
          <p:nvPr/>
        </p:nvGrpSpPr>
        <p:grpSpPr>
          <a:xfrm>
            <a:off x="3879824" y="5233378"/>
            <a:ext cx="376205" cy="536117"/>
            <a:chOff x="0" y="0"/>
            <a:chExt cx="376204" cy="536115"/>
          </a:xfrm>
        </p:grpSpPr>
        <p:sp>
          <p:nvSpPr>
            <p:cNvPr id="232" name="Google Shape;193;p6"/>
            <p:cNvSpPr/>
            <p:nvPr/>
          </p:nvSpPr>
          <p:spPr>
            <a:xfrm>
              <a:off x="-1" y="75183"/>
              <a:ext cx="376206" cy="385804"/>
            </a:xfrm>
            <a:prstGeom prst="roundRect">
              <a:avLst>
                <a:gd name="adj" fmla="val 16667"/>
              </a:avLst>
            </a:prstGeom>
            <a:solidFill>
              <a:srgbClr val="741B47"/>
            </a:solidFill>
            <a:ln w="12700" cap="flat">
              <a:noFill/>
              <a:miter lim="400000"/>
            </a:ln>
            <a:effectLst/>
          </p:spPr>
          <p:txBody>
            <a:bodyPr wrap="square" lIns="0" tIns="0" rIns="0" bIns="0" numCol="1" anchor="ctr">
              <a:noAutofit/>
            </a:bodyPr>
            <a:lstStyle/>
            <a:p>
              <a:pPr>
                <a:defRPr>
                  <a:latin typeface="+mj-lt"/>
                  <a:ea typeface="+mj-ea"/>
                  <a:cs typeface="+mj-cs"/>
                  <a:sym typeface="Arial"/>
                </a:defRPr>
              </a:pPr>
              <a:endParaRPr/>
            </a:p>
          </p:txBody>
        </p:sp>
        <p:sp>
          <p:nvSpPr>
            <p:cNvPr id="233" name="Google Shape;194;p6"/>
            <p:cNvSpPr txBox="1"/>
            <p:nvPr/>
          </p:nvSpPr>
          <p:spPr>
            <a:xfrm>
              <a:off x="9524" y="-1"/>
              <a:ext cx="300305" cy="5361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98" tIns="91398" rIns="91398" bIns="91398"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235" name="Google Shape;166;p5"/>
          <p:cNvSpPr txBox="1"/>
          <p:nvPr/>
        </p:nvSpPr>
        <p:spPr>
          <a:xfrm>
            <a:off x="4895082" y="1265922"/>
            <a:ext cx="4710794" cy="431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115000"/>
              </a:lnSpc>
              <a:defRPr sz="2000" b="1">
                <a:solidFill>
                  <a:srgbClr val="741B47"/>
                </a:solidFill>
                <a:latin typeface="Calibri"/>
                <a:ea typeface="Calibri"/>
                <a:cs typeface="Calibri"/>
                <a:sym typeface="Calibri"/>
              </a:defRPr>
            </a:pPr>
            <a:r>
              <a:t>CALCULO DE RELACIÓN </a:t>
            </a:r>
            <a:r>
              <a:rPr b="0">
                <a:solidFill>
                  <a:srgbClr val="FF0000"/>
                </a:solidFill>
              </a:rPr>
              <a:t>DE MARCHAS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ángulo redondeado"/>
          <p:cNvSpPr/>
          <p:nvPr/>
        </p:nvSpPr>
        <p:spPr>
          <a:xfrm>
            <a:off x="667950" y="4046095"/>
            <a:ext cx="5088888" cy="2202633"/>
          </a:xfrm>
          <a:prstGeom prst="roundRect">
            <a:avLst>
              <a:gd name="adj" fmla="val 8651"/>
            </a:avLst>
          </a:prstGeom>
          <a:solidFill>
            <a:srgbClr val="EEEEEE"/>
          </a:solidFill>
          <a:ln w="12700">
            <a:miter lim="400000"/>
          </a:ln>
        </p:spPr>
        <p:txBody>
          <a:bodyPr lIns="0" tIns="0" rIns="0" bIns="0" anchor="ctr"/>
          <a:lstStyle/>
          <a:p>
            <a:pPr algn="ctr">
              <a:defRPr>
                <a:solidFill>
                  <a:srgbClr val="FFFFFF"/>
                </a:solidFill>
              </a:defRPr>
            </a:pPr>
            <a:endParaRPr/>
          </a:p>
        </p:txBody>
      </p:sp>
      <p:sp>
        <p:nvSpPr>
          <p:cNvPr id="238"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lnSpc>
                <a:spcPct val="80000"/>
              </a:lnSpc>
              <a:defRPr sz="2800" b="1">
                <a:solidFill>
                  <a:srgbClr val="741B47"/>
                </a:solidFill>
                <a:latin typeface="Calibri"/>
                <a:ea typeface="Calibri"/>
                <a:cs typeface="Calibri"/>
                <a:sym typeface="Calibri"/>
              </a:defRPr>
            </a:lvl1pPr>
          </a:lstStyle>
          <a:p>
            <a:r>
              <a:t>INTRODUCCIÓN</a:t>
            </a:r>
          </a:p>
        </p:txBody>
      </p:sp>
      <p:sp>
        <p:nvSpPr>
          <p:cNvPr id="239" name="Google Shape;43;p26"/>
          <p:cNvSpPr txBox="1">
            <a:spLocks noGrp="1"/>
          </p:cNvSpPr>
          <p:nvPr>
            <p:ph type="sldNum" sz="quarter" idx="4294967295"/>
          </p:nvPr>
        </p:nvSpPr>
        <p:spPr>
          <a:xfrm>
            <a:off x="442492" y="6881800"/>
            <a:ext cx="266352" cy="31711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t"/>
          <a:lstStyle>
            <a:lvl1pPr>
              <a:defRPr sz="1100">
                <a:latin typeface="Calibri"/>
                <a:ea typeface="Calibri"/>
                <a:cs typeface="Calibri"/>
                <a:sym typeface="Calibri"/>
              </a:defRPr>
            </a:lvl1pPr>
          </a:lstStyle>
          <a:p>
            <a:fld id="{86CB4B4D-7CA3-9044-876B-883B54F8677D}" type="slidenum">
              <a:t>7</a:t>
            </a:fld>
            <a:endParaRPr/>
          </a:p>
        </p:txBody>
      </p:sp>
      <p:sp>
        <p:nvSpPr>
          <p:cNvPr id="240" name="Triángulo isósceles 13"/>
          <p:cNvSpPr/>
          <p:nvPr/>
        </p:nvSpPr>
        <p:spPr>
          <a:xfrm rot="6698149" flipH="1">
            <a:off x="6038059" y="2636420"/>
            <a:ext cx="468816" cy="1108113"/>
          </a:xfrm>
          <a:prstGeom prst="triangle">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41" name="Rectángulo redondeado"/>
          <p:cNvSpPr/>
          <p:nvPr/>
        </p:nvSpPr>
        <p:spPr>
          <a:xfrm>
            <a:off x="667950" y="2546736"/>
            <a:ext cx="5203774" cy="1378382"/>
          </a:xfrm>
          <a:prstGeom prst="roundRect">
            <a:avLst>
              <a:gd name="adj" fmla="val 13824"/>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42" name="Google Shape;195;p7"/>
          <p:cNvSpPr txBox="1"/>
          <p:nvPr/>
        </p:nvSpPr>
        <p:spPr>
          <a:xfrm>
            <a:off x="876278" y="2658927"/>
            <a:ext cx="4787117" cy="115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La transmisión (sin importar su tipo) es un multiplicador o reductor de Par Motor o Torque. Al conectar diferentes marchas en la transmisión se modifica el torque que entrega el  motor.</a:t>
            </a:r>
          </a:p>
        </p:txBody>
      </p:sp>
      <p:sp>
        <p:nvSpPr>
          <p:cNvPr id="243" name="Google Shape;195;p7"/>
          <p:cNvSpPr txBox="1"/>
          <p:nvPr/>
        </p:nvSpPr>
        <p:spPr>
          <a:xfrm>
            <a:off x="818835" y="4189411"/>
            <a:ext cx="4787117" cy="19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Como el par motor se transmite a las ruedas motrices y origina en ellas una fuerza de impulsión que vence la resistencia que se opone al movimiento, la potencia transmitida  debe ser igual, en todo momento, a la potencia absorbida en las ruedas, es decir: </a:t>
            </a:r>
            <a:r>
              <a:rPr b="1"/>
              <a:t>la transmisión actúa como transformador de velocidad y convertidor mecánico de par.</a:t>
            </a:r>
          </a:p>
        </p:txBody>
      </p:sp>
      <p:pic>
        <p:nvPicPr>
          <p:cNvPr id="244" name="Imagen" descr="Imagen"/>
          <p:cNvPicPr>
            <a:picLocks noChangeAspect="1"/>
          </p:cNvPicPr>
          <p:nvPr/>
        </p:nvPicPr>
        <p:blipFill>
          <a:blip r:embed="rId2"/>
          <a:stretch>
            <a:fillRect/>
          </a:stretch>
        </p:blipFill>
        <p:spPr>
          <a:xfrm>
            <a:off x="6237433" y="2546736"/>
            <a:ext cx="2845524" cy="605673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Google Shape;173;p6"/>
          <p:cNvSpPr txBox="1"/>
          <p:nvPr/>
        </p:nvSpPr>
        <p:spPr>
          <a:xfrm>
            <a:off x="382497" y="1261272"/>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PAR MOTOR </a:t>
            </a:r>
            <a:r>
              <a:rPr b="0">
                <a:solidFill>
                  <a:srgbClr val="FF0000"/>
                </a:solidFill>
              </a:rPr>
              <a:t>O TORQUE</a:t>
            </a:r>
          </a:p>
        </p:txBody>
      </p:sp>
      <p:pic>
        <p:nvPicPr>
          <p:cNvPr id="247" name="Imagen 7" descr="Imagen 7"/>
          <p:cNvPicPr>
            <a:picLocks noChangeAspect="1"/>
          </p:cNvPicPr>
          <p:nvPr/>
        </p:nvPicPr>
        <p:blipFill>
          <a:blip r:embed="rId2"/>
          <a:stretch>
            <a:fillRect/>
          </a:stretch>
        </p:blipFill>
        <p:spPr>
          <a:xfrm>
            <a:off x="5030696" y="3572935"/>
            <a:ext cx="1581245" cy="2784735"/>
          </a:xfrm>
          <a:prstGeom prst="rect">
            <a:avLst/>
          </a:prstGeom>
          <a:ln w="12700">
            <a:miter lim="400000"/>
          </a:ln>
        </p:spPr>
      </p:pic>
      <p:pic>
        <p:nvPicPr>
          <p:cNvPr id="248" name="Imagen 8" descr="Imagen 8"/>
          <p:cNvPicPr>
            <a:picLocks noChangeAspect="1"/>
          </p:cNvPicPr>
          <p:nvPr/>
        </p:nvPicPr>
        <p:blipFill>
          <a:blip r:embed="rId3"/>
          <a:stretch>
            <a:fillRect/>
          </a:stretch>
        </p:blipFill>
        <p:spPr>
          <a:xfrm>
            <a:off x="6541914" y="3542631"/>
            <a:ext cx="2908385" cy="2845341"/>
          </a:xfrm>
          <a:prstGeom prst="rect">
            <a:avLst/>
          </a:prstGeom>
          <a:ln w="12700">
            <a:miter lim="400000"/>
          </a:ln>
        </p:spPr>
      </p:pic>
      <p:sp>
        <p:nvSpPr>
          <p:cNvPr id="249" name="Rectángulo redondeado"/>
          <p:cNvSpPr/>
          <p:nvPr/>
        </p:nvSpPr>
        <p:spPr>
          <a:xfrm>
            <a:off x="505054" y="2114574"/>
            <a:ext cx="8595402" cy="1235073"/>
          </a:xfrm>
          <a:prstGeom prst="roundRect">
            <a:avLst>
              <a:gd name="adj" fmla="val 19112"/>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50" name="Rectángulo redondeado"/>
          <p:cNvSpPr/>
          <p:nvPr/>
        </p:nvSpPr>
        <p:spPr>
          <a:xfrm>
            <a:off x="581592" y="3651079"/>
            <a:ext cx="4276158" cy="2628447"/>
          </a:xfrm>
          <a:prstGeom prst="roundRect">
            <a:avLst>
              <a:gd name="adj" fmla="val 5859"/>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251" name="Google Shape;195;p7"/>
          <p:cNvSpPr txBox="1"/>
          <p:nvPr/>
        </p:nvSpPr>
        <p:spPr>
          <a:xfrm>
            <a:off x="751964" y="2220036"/>
            <a:ext cx="8211571" cy="9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El Par Motor o Torque que genera el motor, se produce al momento que se genera la explosión de la mezcla combustible comprimida, al momento que salta la chispa en la bujía, o cuando se inyecta el Diesel (según el tipo de Motor).</a:t>
            </a:r>
          </a:p>
        </p:txBody>
      </p:sp>
      <p:sp>
        <p:nvSpPr>
          <p:cNvPr id="252" name="Google Shape;195;p7"/>
          <p:cNvSpPr txBox="1"/>
          <p:nvPr/>
        </p:nvSpPr>
        <p:spPr>
          <a:xfrm>
            <a:off x="751963" y="3766561"/>
            <a:ext cx="3896237" cy="242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defRPr sz="1600">
                <a:solidFill>
                  <a:srgbClr val="741B47"/>
                </a:solidFill>
                <a:latin typeface="Calibri"/>
                <a:ea typeface="Calibri"/>
                <a:cs typeface="Calibri"/>
                <a:sym typeface="Calibri"/>
              </a:defRPr>
            </a:pPr>
            <a:r>
              <a:t>Ese Par Motor o Torque es transmitido del Pistón a la biela, y luego al Cigüeñal, quien lo transmite al Volante de Inercia, luego al Embrague y de ahí a la Transmisión.</a:t>
            </a:r>
          </a:p>
          <a:p>
            <a:pPr>
              <a:defRPr sz="1600">
                <a:solidFill>
                  <a:srgbClr val="741B47"/>
                </a:solidFill>
                <a:latin typeface="Calibri"/>
                <a:ea typeface="Calibri"/>
                <a:cs typeface="Calibri"/>
                <a:sym typeface="Calibri"/>
              </a:defRPr>
            </a:pPr>
            <a:endParaRPr/>
          </a:p>
          <a:p>
            <a:pPr>
              <a:defRPr sz="1600">
                <a:solidFill>
                  <a:srgbClr val="741B47"/>
                </a:solidFill>
                <a:latin typeface="Calibri"/>
                <a:ea typeface="Calibri"/>
                <a:cs typeface="Calibri"/>
                <a:sym typeface="Calibri"/>
              </a:defRPr>
            </a:pPr>
            <a:r>
              <a:t>Este Par Motor o Torque puede ser amplificado o reducido en la transmisión al combinar diferentes marchas, dependiendo las condiciones de desplazamiento.</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8</a:t>
            </a:fld>
            <a:endParaRPr lang="es-CL"/>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ángulo redondeado"/>
          <p:cNvSpPr/>
          <p:nvPr/>
        </p:nvSpPr>
        <p:spPr>
          <a:xfrm>
            <a:off x="503531" y="4472491"/>
            <a:ext cx="7911005" cy="1976187"/>
          </a:xfrm>
          <a:prstGeom prst="roundRect">
            <a:avLst>
              <a:gd name="adj" fmla="val 7793"/>
            </a:avLst>
          </a:prstGeom>
          <a:solidFill>
            <a:srgbClr val="EEEEEE"/>
          </a:solidFill>
          <a:ln w="12700">
            <a:miter lim="400000"/>
          </a:ln>
        </p:spPr>
        <p:txBody>
          <a:bodyPr lIns="0" tIns="0" rIns="0" bIns="0" anchor="ctr"/>
          <a:lstStyle/>
          <a:p>
            <a:pPr>
              <a:defRPr>
                <a:latin typeface="+mj-lt"/>
                <a:ea typeface="+mj-ea"/>
                <a:cs typeface="+mj-cs"/>
                <a:sym typeface="Arial"/>
              </a:defRPr>
            </a:pPr>
            <a:endParaRPr/>
          </a:p>
        </p:txBody>
      </p:sp>
      <p:sp>
        <p:nvSpPr>
          <p:cNvPr id="255" name="Círculo"/>
          <p:cNvSpPr/>
          <p:nvPr/>
        </p:nvSpPr>
        <p:spPr>
          <a:xfrm>
            <a:off x="6460201" y="4031000"/>
            <a:ext cx="2626955" cy="2626954"/>
          </a:xfrm>
          <a:prstGeom prst="ellipse">
            <a:avLst/>
          </a:prstGeom>
          <a:solidFill>
            <a:srgbClr val="FFFFFF"/>
          </a:solidFill>
          <a:ln w="12700">
            <a:miter lim="400000"/>
          </a:ln>
        </p:spPr>
        <p:txBody>
          <a:bodyPr lIns="0" tIns="0" rIns="0" bIns="0"/>
          <a:lstStyle/>
          <a:p>
            <a:pPr algn="ctr">
              <a:defRPr>
                <a:solidFill>
                  <a:srgbClr val="FFFFFF"/>
                </a:solidFill>
                <a:latin typeface="+mj-lt"/>
                <a:ea typeface="+mj-ea"/>
                <a:cs typeface="+mj-cs"/>
                <a:sym typeface="Arial"/>
              </a:defRPr>
            </a:pPr>
            <a:endParaRPr/>
          </a:p>
        </p:txBody>
      </p:sp>
      <p:sp>
        <p:nvSpPr>
          <p:cNvPr id="256" name="Rectángulo redondeado"/>
          <p:cNvSpPr/>
          <p:nvPr/>
        </p:nvSpPr>
        <p:spPr>
          <a:xfrm>
            <a:off x="2255863" y="2428772"/>
            <a:ext cx="7231700" cy="1378382"/>
          </a:xfrm>
          <a:prstGeom prst="roundRect">
            <a:avLst>
              <a:gd name="adj" fmla="val 13824"/>
            </a:avLst>
          </a:prstGeom>
          <a:solidFill>
            <a:srgbClr val="DFD3D8"/>
          </a:solidFill>
          <a:ln w="12700">
            <a:miter lim="400000"/>
          </a:ln>
        </p:spPr>
        <p:txBody>
          <a:bodyPr lIns="0" tIns="0" rIns="0" bIns="0" anchor="ctr"/>
          <a:lstStyle/>
          <a:p>
            <a:pPr algn="ctr">
              <a:defRPr>
                <a:solidFill>
                  <a:srgbClr val="FFFFFF"/>
                </a:solidFill>
              </a:defRPr>
            </a:pPr>
            <a:endParaRPr/>
          </a:p>
        </p:txBody>
      </p:sp>
      <p:sp>
        <p:nvSpPr>
          <p:cNvPr id="257" name="Google Shape;195;p7"/>
          <p:cNvSpPr txBox="1"/>
          <p:nvPr/>
        </p:nvSpPr>
        <p:spPr>
          <a:xfrm>
            <a:off x="3061292" y="2578949"/>
            <a:ext cx="6271711" cy="115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solidFill>
                  <a:srgbClr val="741B47"/>
                </a:solidFill>
                <a:latin typeface="Calibri"/>
                <a:ea typeface="Calibri"/>
                <a:cs typeface="Calibri"/>
                <a:sym typeface="Calibri"/>
              </a:defRPr>
            </a:lvl1pPr>
          </a:lstStyle>
          <a:p>
            <a:r>
              <a:t>En la figura se muestra gráficamente la amplificación de Par. Están conectados 2 piñones, en donde el piñón más pequeño (conductor) tiene un radio L y está conectado al eje que recibe un Par P del motor a una cierta velocidad de giro, de modo que P = F x L. </a:t>
            </a:r>
          </a:p>
        </p:txBody>
      </p:sp>
      <p:sp>
        <p:nvSpPr>
          <p:cNvPr id="258" name="Círculo"/>
          <p:cNvSpPr/>
          <p:nvPr/>
        </p:nvSpPr>
        <p:spPr>
          <a:xfrm>
            <a:off x="432814" y="1800970"/>
            <a:ext cx="2626954" cy="2626954"/>
          </a:xfrm>
          <a:prstGeom prst="ellipse">
            <a:avLst/>
          </a:prstGeom>
          <a:solidFill>
            <a:srgbClr val="FFFFFF"/>
          </a:solidFill>
          <a:ln w="12700">
            <a:miter lim="400000"/>
          </a:ln>
        </p:spPr>
        <p:txBody>
          <a:bodyPr lIns="0" tIns="0" rIns="0" bIns="0"/>
          <a:lstStyle/>
          <a:p>
            <a:pPr algn="ctr">
              <a:defRPr>
                <a:solidFill>
                  <a:srgbClr val="FFFFFF"/>
                </a:solidFill>
                <a:latin typeface="+mj-lt"/>
                <a:ea typeface="+mj-ea"/>
                <a:cs typeface="+mj-cs"/>
                <a:sym typeface="Arial"/>
              </a:defRPr>
            </a:pPr>
            <a:endParaRPr/>
          </a:p>
        </p:txBody>
      </p:sp>
      <p:sp>
        <p:nvSpPr>
          <p:cNvPr id="259" name="Google Shape;173;p6"/>
          <p:cNvSpPr txBox="1"/>
          <p:nvPr/>
        </p:nvSpPr>
        <p:spPr>
          <a:xfrm>
            <a:off x="382497" y="1261273"/>
            <a:ext cx="8950506" cy="536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p>
            <a:pPr>
              <a:lnSpc>
                <a:spcPct val="80000"/>
              </a:lnSpc>
              <a:defRPr sz="2800" b="1">
                <a:solidFill>
                  <a:srgbClr val="741B47"/>
                </a:solidFill>
                <a:latin typeface="Calibri"/>
                <a:ea typeface="Calibri"/>
                <a:cs typeface="Calibri"/>
                <a:sym typeface="Calibri"/>
              </a:defRPr>
            </a:pPr>
            <a:r>
              <a:t>RELACIÓN DE ENGRANAJES </a:t>
            </a:r>
            <a:r>
              <a:rPr b="0">
                <a:solidFill>
                  <a:srgbClr val="FF0000"/>
                </a:solidFill>
              </a:rPr>
              <a:t>EN LA TRANSMISIÓN</a:t>
            </a:r>
          </a:p>
        </p:txBody>
      </p:sp>
      <p:pic>
        <p:nvPicPr>
          <p:cNvPr id="260" name="Imagen 14" descr="Imagen 14"/>
          <p:cNvPicPr>
            <a:picLocks noChangeAspect="1"/>
          </p:cNvPicPr>
          <p:nvPr/>
        </p:nvPicPr>
        <p:blipFill>
          <a:blip r:embed="rId2"/>
          <a:stretch>
            <a:fillRect/>
          </a:stretch>
        </p:blipFill>
        <p:spPr>
          <a:xfrm>
            <a:off x="613334" y="1976207"/>
            <a:ext cx="2265914" cy="2276481"/>
          </a:xfrm>
          <a:prstGeom prst="rect">
            <a:avLst/>
          </a:prstGeom>
          <a:ln w="12700">
            <a:miter lim="400000"/>
          </a:ln>
        </p:spPr>
      </p:pic>
      <p:pic>
        <p:nvPicPr>
          <p:cNvPr id="261" name="Imagen 15" descr="Imagen 15"/>
          <p:cNvPicPr>
            <a:picLocks noChangeAspect="1"/>
          </p:cNvPicPr>
          <p:nvPr/>
        </p:nvPicPr>
        <p:blipFill>
          <a:blip r:embed="rId3"/>
          <a:stretch>
            <a:fillRect/>
          </a:stretch>
        </p:blipFill>
        <p:spPr>
          <a:xfrm>
            <a:off x="6906189" y="4472491"/>
            <a:ext cx="2305780" cy="1743971"/>
          </a:xfrm>
          <a:prstGeom prst="rect">
            <a:avLst/>
          </a:prstGeom>
          <a:ln w="12700">
            <a:miter lim="400000"/>
          </a:ln>
        </p:spPr>
      </p:pic>
      <p:sp>
        <p:nvSpPr>
          <p:cNvPr id="262" name="Google Shape;195;p7"/>
          <p:cNvSpPr txBox="1"/>
          <p:nvPr/>
        </p:nvSpPr>
        <p:spPr>
          <a:xfrm>
            <a:off x="731641" y="4532678"/>
            <a:ext cx="5526284" cy="191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2" tIns="91422" rIns="91422" bIns="91422" anchor="ctr">
            <a:spAutoFit/>
          </a:bodyPr>
          <a:lstStyle>
            <a:lvl1pPr>
              <a:defRPr sz="1600">
                <a:latin typeface="Calibri"/>
                <a:ea typeface="Calibri"/>
                <a:cs typeface="Calibri"/>
                <a:sym typeface="Calibri"/>
              </a:defRPr>
            </a:lvl1pPr>
          </a:lstStyle>
          <a:p>
            <a:r>
              <a:t>El piñón más grande (conducido) tiene un radio 2L y está conectado al eje de salida de la Transmisión, pero recibe la misma fuerza F, por lo que el par transmitido desde el motor es P = F x 2L, es decir se amplifica el torque, pero se disminuye la velocidad de giro del eje de salida. Por lo que esta relación de engranajes recibe el nombre de Desmultiplicación o Amplificación del Torque.</a:t>
            </a:r>
          </a:p>
        </p:txBody>
      </p:sp>
      <p:sp>
        <p:nvSpPr>
          <p:cNvPr id="2" name="Marcador de número de diapositiva 1"/>
          <p:cNvSpPr>
            <a:spLocks noGrp="1"/>
          </p:cNvSpPr>
          <p:nvPr>
            <p:ph type="sldNum" sz="quarter" idx="2"/>
          </p:nvPr>
        </p:nvSpPr>
        <p:spPr/>
        <p:txBody>
          <a:bodyPr/>
          <a:lstStyle/>
          <a:p>
            <a:fld id="{86CB4B4D-7CA3-9044-876B-883B54F8677D}" type="slidenum">
              <a:rPr lang="es-CL" smtClean="0"/>
              <a:t>9</a:t>
            </a:fld>
            <a:endParaRPr lang="es-CL"/>
          </a:p>
        </p:txBody>
      </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2638</Words>
  <Application>Microsoft Office PowerPoint</Application>
  <PresentationFormat>Personalizado</PresentationFormat>
  <Paragraphs>424</Paragraphs>
  <Slides>37</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Arial</vt:lpstr>
      <vt:lpstr>Avenir Black</vt:lpstr>
      <vt:lpstr>Calibri</vt:lpstr>
      <vt:lpstr>Cambria Math</vt:lpstr>
      <vt:lpstr>Helvetica</vt:lpstr>
      <vt:lpstr>Roboto</vt:lpstr>
      <vt:lpstr>Roboto Medium</vt:lpstr>
      <vt:lpstr>Verdana</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3</cp:revision>
  <dcterms:modified xsi:type="dcterms:W3CDTF">2021-02-08T02:40:34Z</dcterms:modified>
</cp:coreProperties>
</file>