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79" r:id="rId4"/>
    <p:sldId id="258" r:id="rId5"/>
    <p:sldId id="259" r:id="rId6"/>
    <p:sldId id="260" r:id="rId7"/>
    <p:sldId id="261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82" r:id="rId16"/>
    <p:sldId id="292" r:id="rId17"/>
    <p:sldId id="293" r:id="rId18"/>
    <p:sldId id="295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73" r:id="rId28"/>
    <p:sldId id="274" r:id="rId29"/>
    <p:sldId id="281" r:id="rId30"/>
    <p:sldId id="276" r:id="rId31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B47"/>
    <a:srgbClr val="B99F2F"/>
    <a:srgbClr val="C73E32"/>
    <a:srgbClr val="FF0000"/>
    <a:srgbClr val="BA9BA5"/>
    <a:srgbClr val="E9E1E4"/>
    <a:srgbClr val="FEE7DE"/>
    <a:srgbClr val="FFDDDD"/>
    <a:srgbClr val="77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6" y="78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0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6" name="Google Shape;1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de dirección y suspensión</a:t>
            </a: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5|</a:t>
            </a:r>
            <a:r>
              <a:rPr lang="en-US" sz="16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de dirección y suspensión</a:t>
            </a:r>
          </a:p>
        </p:txBody>
      </p:sp>
      <p:sp>
        <p:nvSpPr>
          <p:cNvPr id="9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5|</a:t>
            </a:r>
            <a:r>
              <a:rPr lang="en-US" sz="16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de dirección y suspensión</a:t>
            </a: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5|</a:t>
            </a:r>
            <a:r>
              <a:rPr lang="en-US" sz="16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sistemas de dirección y suspensión</a:t>
            </a: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5|</a:t>
            </a:r>
            <a:r>
              <a:rPr lang="en-US" sz="16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rWXnpJAGL0w&amp;t=1s" TargetMode="Externa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9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1;p13"/>
          <p:cNvSpPr txBox="1">
            <a:spLocks/>
          </p:cNvSpPr>
          <p:nvPr/>
        </p:nvSpPr>
        <p:spPr>
          <a:xfrm>
            <a:off x="365424" y="2376001"/>
            <a:ext cx="8740476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DE SISTEMAS DE DIRECCIÓN Y SUSPENSIÓN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89" y="3323175"/>
            <a:ext cx="6179484" cy="328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3;p6"/>
          <p:cNvSpPr/>
          <p:nvPr/>
        </p:nvSpPr>
        <p:spPr>
          <a:xfrm>
            <a:off x="1775605" y="2076592"/>
            <a:ext cx="7631574" cy="4367431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r>
              <a:rPr lang="en-US" sz="2800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CONVENCIONALES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978299" y="2357142"/>
            <a:ext cx="3041809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neumático radial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 aquel cuya carcasa esta constituida por telas o mallas de acero y cuerdas dispuestas   perpendicularmente respecto de la línea central de la banda de rodamiento.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Además, posee un cinturón circunferencial para entregar propiedades de estabilidad. </a:t>
            </a:r>
          </a:p>
        </p:txBody>
      </p:sp>
      <p:pic>
        <p:nvPicPr>
          <p:cNvPr id="2" name="Imagen 1" descr="neumatico 3 a5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2" y="1958663"/>
            <a:ext cx="3853111" cy="4470093"/>
          </a:xfrm>
          <a:prstGeom prst="rect">
            <a:avLst/>
          </a:prstGeom>
        </p:spPr>
      </p:pic>
      <p:pic>
        <p:nvPicPr>
          <p:cNvPr id="4" name="Imagen 3" descr="NIÑO ESCRIBIEND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61" y="3727649"/>
            <a:ext cx="4397004" cy="31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CONSTRUCCIÓN </a:t>
            </a: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 NEUMÁTICO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diagrmas rueda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89" y="2481184"/>
            <a:ext cx="4203488" cy="4242111"/>
          </a:xfrm>
          <a:prstGeom prst="rect">
            <a:avLst/>
          </a:prstGeom>
        </p:spPr>
      </p:pic>
      <p:sp>
        <p:nvSpPr>
          <p:cNvPr id="9" name="Google Shape;174;p6"/>
          <p:cNvSpPr txBox="1"/>
          <p:nvPr/>
        </p:nvSpPr>
        <p:spPr>
          <a:xfrm>
            <a:off x="521161" y="2333623"/>
            <a:ext cx="304180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PARTES COMPONENTES:</a:t>
            </a:r>
          </a:p>
        </p:txBody>
      </p:sp>
      <p:sp>
        <p:nvSpPr>
          <p:cNvPr id="10" name="Google Shape;174;p6"/>
          <p:cNvSpPr txBox="1"/>
          <p:nvPr/>
        </p:nvSpPr>
        <p:spPr>
          <a:xfrm>
            <a:off x="1038556" y="2745195"/>
            <a:ext cx="4229465" cy="399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Capa de caucho sintético que almacena el aire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Lona de carcaza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Relleno de zona baja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Anillos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Flancos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Capa de telas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Banda de rodado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669950" y="2936312"/>
            <a:ext cx="306046" cy="333363"/>
            <a:chOff x="375976" y="3277327"/>
            <a:chExt cx="306046" cy="333363"/>
          </a:xfrm>
        </p:grpSpPr>
        <p:sp>
          <p:nvSpPr>
            <p:cNvPr id="12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669950" y="3430197"/>
            <a:ext cx="306046" cy="333363"/>
            <a:chOff x="375976" y="3277327"/>
            <a:chExt cx="306046" cy="333363"/>
          </a:xfrm>
        </p:grpSpPr>
        <p:sp>
          <p:nvSpPr>
            <p:cNvPr id="18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669950" y="3900563"/>
            <a:ext cx="306046" cy="333363"/>
            <a:chOff x="375976" y="3277327"/>
            <a:chExt cx="306046" cy="333363"/>
          </a:xfrm>
        </p:grpSpPr>
        <p:sp>
          <p:nvSpPr>
            <p:cNvPr id="21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669950" y="4417966"/>
            <a:ext cx="306046" cy="333363"/>
            <a:chOff x="375976" y="3277327"/>
            <a:chExt cx="306046" cy="333363"/>
          </a:xfrm>
        </p:grpSpPr>
        <p:sp>
          <p:nvSpPr>
            <p:cNvPr id="24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69950" y="4900091"/>
            <a:ext cx="306046" cy="333363"/>
            <a:chOff x="375976" y="3277327"/>
            <a:chExt cx="306046" cy="333363"/>
          </a:xfrm>
        </p:grpSpPr>
        <p:sp>
          <p:nvSpPr>
            <p:cNvPr id="27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69950" y="5405735"/>
            <a:ext cx="306046" cy="333363"/>
            <a:chOff x="375976" y="3277327"/>
            <a:chExt cx="306046" cy="333363"/>
          </a:xfrm>
        </p:grpSpPr>
        <p:sp>
          <p:nvSpPr>
            <p:cNvPr id="30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669950" y="5864343"/>
            <a:ext cx="306046" cy="333363"/>
            <a:chOff x="375976" y="3277327"/>
            <a:chExt cx="306046" cy="333363"/>
          </a:xfrm>
        </p:grpSpPr>
        <p:sp>
          <p:nvSpPr>
            <p:cNvPr id="33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4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INFORMACIÓN </a:t>
            </a: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QUE ENTREGA EL NEUMÁTICO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4;p6"/>
          <p:cNvSpPr txBox="1"/>
          <p:nvPr/>
        </p:nvSpPr>
        <p:spPr>
          <a:xfrm>
            <a:off x="1038556" y="2145477"/>
            <a:ext cx="4405849" cy="51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Neumático es para pasajeros, si es para carga, se reemplaza por LT. </a:t>
            </a:r>
          </a:p>
          <a:p>
            <a:pPr>
              <a:lnSpc>
                <a:spcPts val="3620"/>
              </a:lnSpc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215 =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Ancho del neumático en 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mm.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20"/>
              </a:lnSpc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65 = 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Perfíl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del neumático en %</a:t>
            </a:r>
          </a:p>
          <a:p>
            <a:pPr>
              <a:lnSpc>
                <a:spcPts val="3620"/>
              </a:lnSpc>
            </a:pPr>
            <a:r>
              <a:rPr lang="sk-SK" sz="1600" b="1" dirty="0">
                <a:latin typeface="Calibri" panose="020F0502020204030204" pitchFamily="34" charset="0"/>
                <a:cs typeface="Calibri" panose="020F0502020204030204" pitchFamily="34" charset="0"/>
              </a:rPr>
              <a:t>R =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Radial</a:t>
            </a:r>
          </a:p>
          <a:p>
            <a:pPr>
              <a:lnSpc>
                <a:spcPts val="3620"/>
              </a:lnSpc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F15 =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Diámetro de la llanta</a:t>
            </a:r>
          </a:p>
          <a:p>
            <a:pPr>
              <a:lnSpc>
                <a:spcPts val="3620"/>
              </a:lnSpc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89 =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Velocidad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20"/>
              </a:lnSpc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H =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Rango de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Velocidad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2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Construcción</a:t>
            </a:r>
          </a:p>
          <a:p>
            <a:pPr>
              <a:lnSpc>
                <a:spcPts val="362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Sistema para calificar la calidad uniforme</a:t>
            </a:r>
          </a:p>
          <a:p>
            <a:pPr>
              <a:lnSpc>
                <a:spcPts val="362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Presión de aire máxima en frío</a:t>
            </a:r>
          </a:p>
          <a:p>
            <a:pPr>
              <a:lnSpc>
                <a:spcPct val="20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669950" y="2183727"/>
            <a:ext cx="306046" cy="333363"/>
            <a:chOff x="375976" y="3277327"/>
            <a:chExt cx="306046" cy="333363"/>
          </a:xfrm>
        </p:grpSpPr>
        <p:sp>
          <p:nvSpPr>
            <p:cNvPr id="12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669950" y="2771684"/>
            <a:ext cx="306046" cy="333363"/>
            <a:chOff x="375976" y="3277327"/>
            <a:chExt cx="306046" cy="333363"/>
          </a:xfrm>
        </p:grpSpPr>
        <p:sp>
          <p:nvSpPr>
            <p:cNvPr id="18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669950" y="3218532"/>
            <a:ext cx="306046" cy="321604"/>
            <a:chOff x="375976" y="3289086"/>
            <a:chExt cx="306046" cy="321604"/>
          </a:xfrm>
        </p:grpSpPr>
        <p:sp>
          <p:nvSpPr>
            <p:cNvPr id="21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4;p3"/>
            <p:cNvSpPr txBox="1"/>
            <p:nvPr/>
          </p:nvSpPr>
          <p:spPr>
            <a:xfrm>
              <a:off x="383725" y="3289086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669950" y="3677140"/>
            <a:ext cx="306046" cy="333363"/>
            <a:chOff x="375976" y="3277327"/>
            <a:chExt cx="306046" cy="333363"/>
          </a:xfrm>
        </p:grpSpPr>
        <p:sp>
          <p:nvSpPr>
            <p:cNvPr id="24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69950" y="4135747"/>
            <a:ext cx="306046" cy="321604"/>
            <a:chOff x="375976" y="3289086"/>
            <a:chExt cx="306046" cy="321604"/>
          </a:xfrm>
        </p:grpSpPr>
        <p:sp>
          <p:nvSpPr>
            <p:cNvPr id="27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4;p3"/>
            <p:cNvSpPr txBox="1"/>
            <p:nvPr/>
          </p:nvSpPr>
          <p:spPr>
            <a:xfrm>
              <a:off x="383725" y="3289086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69950" y="4594355"/>
            <a:ext cx="306046" cy="333363"/>
            <a:chOff x="375976" y="3277327"/>
            <a:chExt cx="306046" cy="333363"/>
          </a:xfrm>
        </p:grpSpPr>
        <p:sp>
          <p:nvSpPr>
            <p:cNvPr id="30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669950" y="5052963"/>
            <a:ext cx="306046" cy="333363"/>
            <a:chOff x="375976" y="3277327"/>
            <a:chExt cx="306046" cy="333363"/>
          </a:xfrm>
        </p:grpSpPr>
        <p:sp>
          <p:nvSpPr>
            <p:cNvPr id="33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 descr="diagrmas rued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50" y="2294470"/>
            <a:ext cx="3916624" cy="4819072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669950" y="5511570"/>
            <a:ext cx="306046" cy="333363"/>
            <a:chOff x="375976" y="3277327"/>
            <a:chExt cx="306046" cy="333363"/>
          </a:xfrm>
        </p:grpSpPr>
        <p:sp>
          <p:nvSpPr>
            <p:cNvPr id="36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669950" y="5970178"/>
            <a:ext cx="306046" cy="333363"/>
            <a:chOff x="375976" y="3277327"/>
            <a:chExt cx="306046" cy="333363"/>
          </a:xfrm>
        </p:grpSpPr>
        <p:sp>
          <p:nvSpPr>
            <p:cNvPr id="39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4;p3"/>
            <p:cNvSpPr txBox="1"/>
            <p:nvPr/>
          </p:nvSpPr>
          <p:spPr>
            <a:xfrm>
              <a:off x="383725" y="3277327"/>
              <a:ext cx="244300" cy="3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618903" y="6346473"/>
            <a:ext cx="580512" cy="462085"/>
            <a:chOff x="324929" y="3206773"/>
            <a:chExt cx="580512" cy="462085"/>
          </a:xfrm>
        </p:grpSpPr>
        <p:sp>
          <p:nvSpPr>
            <p:cNvPr id="42" name="Google Shape;103;p3"/>
            <p:cNvSpPr/>
            <p:nvPr/>
          </p:nvSpPr>
          <p:spPr>
            <a:xfrm>
              <a:off x="375976" y="3296835"/>
              <a:ext cx="306046" cy="313855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4;p3"/>
            <p:cNvSpPr txBox="1"/>
            <p:nvPr/>
          </p:nvSpPr>
          <p:spPr>
            <a:xfrm>
              <a:off x="324929" y="3206773"/>
              <a:ext cx="580512" cy="462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_tradnl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17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73;p6"/>
          <p:cNvSpPr/>
          <p:nvPr/>
        </p:nvSpPr>
        <p:spPr>
          <a:xfrm>
            <a:off x="943451" y="2515860"/>
            <a:ext cx="3870566" cy="2310235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INDICADOR </a:t>
            </a: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DESGASTE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74;p6"/>
          <p:cNvSpPr txBox="1"/>
          <p:nvPr/>
        </p:nvSpPr>
        <p:spPr>
          <a:xfrm>
            <a:off x="1838518" y="2702012"/>
            <a:ext cx="274146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  (</a:t>
            </a:r>
            <a:r>
              <a:rPr lang="es-ES_tradnl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Tread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_tradnl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o indicador de desgaste de la banda de rodado de  neumáticos, se encuentra presente en </a:t>
            </a: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varias zonas de la </a:t>
            </a: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banda de rodado.</a:t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Google Shape;173;p6"/>
          <p:cNvSpPr/>
          <p:nvPr/>
        </p:nvSpPr>
        <p:spPr>
          <a:xfrm>
            <a:off x="5164787" y="2515517"/>
            <a:ext cx="4056412" cy="3869711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74;p6"/>
          <p:cNvSpPr txBox="1"/>
          <p:nvPr/>
        </p:nvSpPr>
        <p:spPr>
          <a:xfrm>
            <a:off x="5512232" y="2707187"/>
            <a:ext cx="330540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profundidad mínima de la banda de rodado del neumático debe ser: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1.6 mm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vehículos livianos</a:t>
            </a:r>
          </a:p>
          <a:p>
            <a:pPr marL="285750" indent="-285750">
              <a:buFont typeface="Arial"/>
              <a:buChar char="•"/>
            </a:pPr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2.0 mm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vehículos de carga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58" y="2290396"/>
            <a:ext cx="481682" cy="459278"/>
          </a:xfrm>
          <a:prstGeom prst="rect">
            <a:avLst/>
          </a:prstGeom>
        </p:spPr>
      </p:pic>
      <p:sp>
        <p:nvSpPr>
          <p:cNvPr id="50" name="Google Shape;174;p6"/>
          <p:cNvSpPr txBox="1"/>
          <p:nvPr/>
        </p:nvSpPr>
        <p:spPr>
          <a:xfrm>
            <a:off x="6422723" y="4326059"/>
            <a:ext cx="254005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desagaste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máximo o profundidad mínima de la banda de rodado o rodadura del neumático, también puede medirse con un instrumento llamado </a:t>
            </a:r>
            <a:r>
              <a:rPr lang="es-ES_tradnl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profundímetro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6A9948BB-3186-3647-B5AC-3FB7A6F091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08" r="18564"/>
          <a:stretch/>
        </p:blipFill>
        <p:spPr>
          <a:xfrm>
            <a:off x="3338364" y="3899560"/>
            <a:ext cx="2878734" cy="2887429"/>
          </a:xfrm>
          <a:prstGeom prst="ellipse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4" name="Imagen 3" descr="NIÑO PENSAND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3" y="3737503"/>
            <a:ext cx="1942467" cy="30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n-US" sz="2100" b="0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71783" y="2258677"/>
            <a:ext cx="5146719" cy="2388053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732228" y="2732961"/>
            <a:ext cx="44258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¿Cómo puedo saber cuándo debo cambiar los neumáticos?</a:t>
            </a:r>
          </a:p>
          <a:p>
            <a:pPr lvl="0">
              <a:buSzPts val="1600"/>
            </a:pPr>
            <a:endParaRPr lang="es-ES_tradn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600"/>
            </a:pPr>
            <a:endParaRPr lang="es-ES_tradnl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600"/>
            </a:pPr>
            <a:r>
              <a:rPr lang="es-ES_tradnl" sz="1600" dirty="0">
                <a:latin typeface="Calibri"/>
                <a:ea typeface="Calibri"/>
                <a:cs typeface="Calibri"/>
                <a:sym typeface="Calibri"/>
              </a:rPr>
              <a:t>¿En qué parte del manual de servicio puedo encontrar esta información?</a:t>
            </a: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996" y="4056360"/>
            <a:ext cx="3817418" cy="3616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42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73;p6"/>
          <p:cNvSpPr/>
          <p:nvPr/>
        </p:nvSpPr>
        <p:spPr>
          <a:xfrm>
            <a:off x="4883117" y="3774692"/>
            <a:ext cx="4241847" cy="2751643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638748" y="2550484"/>
            <a:ext cx="390916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Debido al uso es normal que los neumáticos sufran desgaste en su banda de rodado o banda de rodadura.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FD39EA-7FAF-5845-BD59-09352E82F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78" y="3776136"/>
            <a:ext cx="3914956" cy="2701725"/>
          </a:xfrm>
          <a:prstGeom prst="roundRect">
            <a:avLst/>
          </a:prstGeom>
        </p:spPr>
      </p:pic>
      <p:sp>
        <p:nvSpPr>
          <p:cNvPr id="11" name="Google Shape;174;p6"/>
          <p:cNvSpPr txBox="1"/>
          <p:nvPr/>
        </p:nvSpPr>
        <p:spPr>
          <a:xfrm>
            <a:off x="5330579" y="3985097"/>
            <a:ext cx="3441616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prolongar el desgaste o la vida útil del neumático, es importante realizar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mantenciones preventivas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en ellos, estas son: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Control Periódico de la presión de inflado del neumático.</a:t>
            </a:r>
          </a:p>
          <a:p>
            <a:pPr marL="285750" indent="-285750">
              <a:buFont typeface="Arial"/>
              <a:buChar char="•"/>
            </a:pPr>
            <a:endParaRPr lang="es-ES_trad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Rotación de Neumáticos.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62" y="3445520"/>
            <a:ext cx="481682" cy="459278"/>
          </a:xfrm>
          <a:prstGeom prst="rect">
            <a:avLst/>
          </a:prstGeom>
        </p:spPr>
      </p:pic>
      <p:pic>
        <p:nvPicPr>
          <p:cNvPr id="2" name="Imagen 1" descr="MONA SEÑALAND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0276" y="907162"/>
            <a:ext cx="2804380" cy="29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4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279779" y="3998117"/>
            <a:ext cx="4891734" cy="3092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250701" y="2385855"/>
            <a:ext cx="41353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PERIÓDICO DE PRESIÓN DE INFLADO DEL NEUMÁTICO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2F21AB-2F84-6D46-A5B1-84AA6625B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" t="5777" r="2943" b="10474"/>
          <a:stretch/>
        </p:blipFill>
        <p:spPr>
          <a:xfrm>
            <a:off x="5326813" y="1399340"/>
            <a:ext cx="3898887" cy="2387111"/>
          </a:xfrm>
          <a:prstGeom prst="round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13" name="Google Shape;174;p6"/>
          <p:cNvSpPr txBox="1"/>
          <p:nvPr/>
        </p:nvSpPr>
        <p:spPr>
          <a:xfrm>
            <a:off x="509399" y="3479459"/>
            <a:ext cx="4241226" cy="304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 normal que los neumáticos pierdan presión de inflado durante su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funcionamiento, debido especialmente a los cambios de temperaturas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 que son sometidos.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El tiempo que demore esta pérdida de presión depende además de la calidad del neumático.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Un neumático, aunque esté bien sellado y no presente algún pinchazo igual pierde presión de inflado.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74;p6"/>
          <p:cNvSpPr txBox="1"/>
          <p:nvPr/>
        </p:nvSpPr>
        <p:spPr>
          <a:xfrm>
            <a:off x="5573753" y="4137156"/>
            <a:ext cx="372759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presión de inflado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pierde cuando el neumático se enfría o está frío, y se relaciona específicamente al tamaño que adquieren las moléculas del aire versus el tamaño de las moléculas del caucho.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presión de inflado se debe medir con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neumáticos fríos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, ya que en caliente aumenta debido a la temperatura que adquiere el neumático y el aire que se encuentra en su interior.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0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17492" y="2046095"/>
            <a:ext cx="9101447" cy="44449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544675" y="2385855"/>
            <a:ext cx="37003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ROTACIÓN PERIÓDICA </a:t>
            </a:r>
          </a:p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NEUMÁTICOS</a:t>
            </a:r>
          </a:p>
        </p:txBody>
      </p:sp>
      <p:sp>
        <p:nvSpPr>
          <p:cNvPr id="13" name="Google Shape;174;p6"/>
          <p:cNvSpPr txBox="1"/>
          <p:nvPr/>
        </p:nvSpPr>
        <p:spPr>
          <a:xfrm>
            <a:off x="509399" y="3385387"/>
            <a:ext cx="42412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Dependiendo del tipo de neumáticos, es como se realiza la rotación. 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la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rotación de neumáticos convencionales o diagonales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rotación adecuada es la siguiente: 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Vehículos con tracción trasera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Vehículos con tracción trasera</a:t>
            </a:r>
          </a:p>
        </p:txBody>
      </p:sp>
      <p:pic>
        <p:nvPicPr>
          <p:cNvPr id="2" name="Imagen 1" descr="Ilustraciones M9 A5 2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89" y="2589965"/>
            <a:ext cx="2100534" cy="31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17492" y="2046095"/>
            <a:ext cx="9101447" cy="44449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544675" y="2385855"/>
            <a:ext cx="37003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ROTACIÓN PERIÓDICA </a:t>
            </a:r>
          </a:p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NEUMÁTICOS</a:t>
            </a:r>
          </a:p>
        </p:txBody>
      </p:sp>
      <p:sp>
        <p:nvSpPr>
          <p:cNvPr id="13" name="Google Shape;174;p6"/>
          <p:cNvSpPr txBox="1"/>
          <p:nvPr/>
        </p:nvSpPr>
        <p:spPr>
          <a:xfrm>
            <a:off x="509397" y="3385387"/>
            <a:ext cx="519370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Para la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rotación de neumáticos radiales o neumáticos con diseño unidireccional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, la rotación adecuada es la siguiente: 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Sin importar el tipo de neumáticos debe ser rotados para que se desgaste en forma pareja, ya que los neumáticos que más se desgastan son aquellos que soportan más peso y </a:t>
            </a:r>
            <a:r>
              <a:rPr lang="es-ES_trad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traccionan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Por lo tanto, los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neumáticos que más tienden a desgastarse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son los neumáticos montados en el eje o tren delantero del vehículo.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89" y="2589965"/>
            <a:ext cx="2100534" cy="31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3;p6"/>
          <p:cNvSpPr/>
          <p:nvPr/>
        </p:nvSpPr>
        <p:spPr>
          <a:xfrm>
            <a:off x="544056" y="2283060"/>
            <a:ext cx="2466242" cy="2808659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ASPECTOS DE DESGASTE </a:t>
            </a:r>
            <a:r>
              <a:rPr lang="es-ES_tradnl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lang="es-ES_tradnl" sz="31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4;p6"/>
          <p:cNvSpPr txBox="1"/>
          <p:nvPr/>
        </p:nvSpPr>
        <p:spPr>
          <a:xfrm>
            <a:off x="815130" y="2468172"/>
            <a:ext cx="190119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El Neumático de acuerdo a su aspecto en la banda de rodado, indica si todo está bien, o que algo no está bien en el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Dirección y Suspensión.</a:t>
            </a:r>
          </a:p>
        </p:txBody>
      </p:sp>
      <p:pic>
        <p:nvPicPr>
          <p:cNvPr id="4" name="Imagen 3" descr="NIÑO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63" y="2034827"/>
            <a:ext cx="6044365" cy="4526788"/>
          </a:xfrm>
          <a:prstGeom prst="rect">
            <a:avLst/>
          </a:prstGeom>
        </p:spPr>
      </p:pic>
      <p:sp>
        <p:nvSpPr>
          <p:cNvPr id="8" name="Google Shape;174;p6"/>
          <p:cNvSpPr txBox="1"/>
          <p:nvPr/>
        </p:nvSpPr>
        <p:spPr>
          <a:xfrm>
            <a:off x="3837186" y="2550486"/>
            <a:ext cx="3229957" cy="349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Los aspectos del Neumático en la banda de rodado pueden advertir de diferentes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anomalías o fallas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, tales como: 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Falta de Aire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neumáticos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Exceso de Aire en neumáticos.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Falta de Alineación o desgaste de componentes de Dirección o Suspensión.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Amortiguadores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defectuosos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5375372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9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DE SISTEMAS DE DIRECCIÓN Y SUSPENSIÓN</a:t>
            </a:r>
            <a:endParaRPr lang="es-ES_tradnl"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282718"/>
            <a:ext cx="4354059" cy="52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</a:pPr>
            <a:r>
              <a:rPr lang="pt-BR" sz="36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s-ES_tradnl" sz="36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PORTADILLA M9 A5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9" y="3185867"/>
            <a:ext cx="7774914" cy="37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51697" y="2046095"/>
            <a:ext cx="4209713" cy="40451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ASPECTOS DE 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3213962" y="2338818"/>
            <a:ext cx="37003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AIRE </a:t>
            </a:r>
          </a:p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NEUMÁTICOS</a:t>
            </a:r>
          </a:p>
        </p:txBody>
      </p:sp>
      <p:sp>
        <p:nvSpPr>
          <p:cNvPr id="13" name="Google Shape;174;p6"/>
          <p:cNvSpPr txBox="1"/>
          <p:nvPr/>
        </p:nvSpPr>
        <p:spPr>
          <a:xfrm>
            <a:off x="3186681" y="3186736"/>
            <a:ext cx="316316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el neumático se encuentra con la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presión de aire adecuada,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hace contacto contra la calzada el 100% de la banda de rodado.</a:t>
            </a:r>
          </a:p>
          <a:p>
            <a:pPr lvl="1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el neumático se encuentra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falta de presión de aire adecuada,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hace contacto contra la calzada solo en los costados de la banda de rodado y no al centro.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55979" y="5820789"/>
            <a:ext cx="2351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Aspecto de un neumático con falta de presión de inflado.</a:t>
            </a:r>
          </a:p>
          <a:p>
            <a:pPr algn="ctr"/>
            <a:endParaRPr lang="es-ES" dirty="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7BE69C-AE89-8940-ADB3-4D97F6DF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84" y="2363591"/>
            <a:ext cx="1660419" cy="3369673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8" y="2113175"/>
            <a:ext cx="2693252" cy="48081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588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3221959" y="2469425"/>
            <a:ext cx="3292514" cy="31514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ASPECTOS DE 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3801911" y="2762148"/>
            <a:ext cx="23245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EXCESO DE AIRE </a:t>
            </a:r>
          </a:p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NEUMÁTICOS</a:t>
            </a:r>
          </a:p>
        </p:txBody>
      </p:sp>
      <p:sp>
        <p:nvSpPr>
          <p:cNvPr id="13" name="Google Shape;174;p6"/>
          <p:cNvSpPr txBox="1"/>
          <p:nvPr/>
        </p:nvSpPr>
        <p:spPr>
          <a:xfrm>
            <a:off x="3774630" y="3610065"/>
            <a:ext cx="21871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el neumático se encuentra con exceso de presión de aire, hace contacto contra la calzada solo el centro de la banda de rodado.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55979" y="5820789"/>
            <a:ext cx="235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Aspecto de un neumático con </a:t>
            </a:r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exceso de presión de inflado.</a:t>
            </a:r>
          </a:p>
        </p:txBody>
      </p:sp>
      <p:pic>
        <p:nvPicPr>
          <p:cNvPr id="1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82119" y="1877721"/>
            <a:ext cx="4174436" cy="5018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ECABF92-452E-7C4A-B81C-576C8842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400" y="2363257"/>
            <a:ext cx="1617518" cy="337649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64432" y="2046094"/>
            <a:ext cx="5162189" cy="46683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ASPECTOS DE 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979758" y="2338818"/>
            <a:ext cx="42059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FALTA DE ALINEACIÓN O DESGASTE DE COMPONENTES DE DIRECCIÓN </a:t>
            </a:r>
          </a:p>
          <a:p>
            <a:r>
              <a:rPr lang="es-ES_tradnl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SUSPENSIÓN</a:t>
            </a:r>
          </a:p>
        </p:txBody>
      </p:sp>
      <p:sp>
        <p:nvSpPr>
          <p:cNvPr id="13" name="Google Shape;174;p6"/>
          <p:cNvSpPr txBox="1"/>
          <p:nvPr/>
        </p:nvSpPr>
        <p:spPr>
          <a:xfrm>
            <a:off x="999512" y="3563030"/>
            <a:ext cx="449193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las ruedas se encuentran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desalineadas o existe algún tipo de desgaste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en los componentes del Sistema de Dirección o Suspensión, los neumáticos presentan desgaste irregular en los costados de la banda de rodado.</a:t>
            </a:r>
          </a:p>
          <a:p>
            <a:pPr lvl="1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Esto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 corrige alineando la orientación de las ruedas,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reemplazando los componentes del Sistema de Dirección o Suspensión desgastados o dañados y alineando y además reemplazando los neumáticos por unos nuevos.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AE7F148-D7FC-D54A-B8E4-8F48B78A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66" y="2104890"/>
            <a:ext cx="3414338" cy="2810442"/>
          </a:xfrm>
          <a:prstGeom prst="roundRect">
            <a:avLst/>
          </a:prstGeom>
        </p:spPr>
      </p:pic>
      <p:pic>
        <p:nvPicPr>
          <p:cNvPr id="11" name="Imagen" descr="Imagen"/>
          <p:cNvPicPr>
            <a:picLocks noChangeAspect="1"/>
          </p:cNvPicPr>
          <p:nvPr/>
        </p:nvPicPr>
        <p:blipFill>
          <a:blip r:embed="rId4"/>
          <a:srcRect r="29764"/>
          <a:stretch>
            <a:fillRect/>
          </a:stretch>
        </p:blipFill>
        <p:spPr>
          <a:xfrm>
            <a:off x="7020108" y="3962357"/>
            <a:ext cx="2758476" cy="37980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4781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64432" y="2046095"/>
            <a:ext cx="4491927" cy="40569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ASPECTOS DE DESGASTE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NEUMÁTICOS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4;p6"/>
          <p:cNvSpPr txBox="1"/>
          <p:nvPr/>
        </p:nvSpPr>
        <p:spPr>
          <a:xfrm>
            <a:off x="979758" y="2338818"/>
            <a:ext cx="42059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AMORTIGUADORES </a:t>
            </a:r>
          </a:p>
          <a:p>
            <a:r>
              <a:rPr lang="pt-BR" sz="2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DEFECTUOSOS</a:t>
            </a:r>
          </a:p>
        </p:txBody>
      </p:sp>
      <p:sp>
        <p:nvSpPr>
          <p:cNvPr id="13" name="Google Shape;174;p6"/>
          <p:cNvSpPr txBox="1"/>
          <p:nvPr/>
        </p:nvSpPr>
        <p:spPr>
          <a:xfrm>
            <a:off x="999512" y="3269050"/>
            <a:ext cx="317492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Cuando el neumático se gasta disparejo (en forma de lonjas) en la banda de rodado, significa que están los </a:t>
            </a:r>
            <a:r>
              <a:rPr lang="es-ES_tradnl" sz="1600" b="1" dirty="0" err="1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amotriguadores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dañados.</a:t>
            </a:r>
          </a:p>
          <a:p>
            <a:pPr lvl="1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Un tipo de desgaste parecido puede aparecer en el neumático, por un problema de conducción, frenadas bruscas.</a:t>
            </a:r>
          </a:p>
          <a:p>
            <a:pPr lvl="1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63255C-1BF1-AF44-81DA-E5C70568B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967" y="4030971"/>
            <a:ext cx="4801105" cy="2827046"/>
          </a:xfrm>
          <a:prstGeom prst="roundRect">
            <a:avLst/>
          </a:prstGeom>
          <a:ln>
            <a:noFill/>
          </a:ln>
        </p:spPr>
      </p:pic>
      <p:pic>
        <p:nvPicPr>
          <p:cNvPr id="9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85" y="1088061"/>
            <a:ext cx="2881456" cy="30382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579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INDICE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VELOCIDAD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tablas ppt a5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71" y="2516462"/>
            <a:ext cx="6709298" cy="37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5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8;p6"/>
          <p:cNvSpPr txBox="1"/>
          <p:nvPr/>
        </p:nvSpPr>
        <p:spPr>
          <a:xfrm>
            <a:off x="452175" y="1060751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INDICE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 CARGA</a:t>
            </a:r>
            <a:endParaRPr sz="31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0" y="1516934"/>
            <a:ext cx="8106826" cy="5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;p27"/>
          <p:cNvSpPr txBox="1">
            <a:spLocks/>
          </p:cNvSpPr>
          <p:nvPr/>
        </p:nvSpPr>
        <p:spPr>
          <a:xfrm>
            <a:off x="371684" y="6881800"/>
            <a:ext cx="337156" cy="317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Imagen 9" descr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42" y="1815299"/>
            <a:ext cx="7016441" cy="4871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10" descr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74253" y="3959845"/>
            <a:ext cx="4636304" cy="3844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upo 11"/>
          <p:cNvGrpSpPr/>
          <p:nvPr/>
        </p:nvGrpSpPr>
        <p:grpSpPr>
          <a:xfrm>
            <a:off x="6552861" y="1699452"/>
            <a:ext cx="2633628" cy="2629604"/>
            <a:chOff x="0" y="0"/>
            <a:chExt cx="2633627" cy="2629603"/>
          </a:xfrm>
        </p:grpSpPr>
        <p:sp>
          <p:nvSpPr>
            <p:cNvPr id="8" name="Google Shape;250;p10"/>
            <p:cNvSpPr/>
            <p:nvPr/>
          </p:nvSpPr>
          <p:spPr>
            <a:xfrm>
              <a:off x="0" y="0"/>
              <a:ext cx="2633628" cy="1993054"/>
            </a:xfrm>
            <a:prstGeom prst="roundRect">
              <a:avLst>
                <a:gd name="adj" fmla="val 11224"/>
              </a:avLst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9" name="Triángulo isósceles 13"/>
            <p:cNvSpPr/>
            <p:nvPr/>
          </p:nvSpPr>
          <p:spPr>
            <a:xfrm rot="12168342">
              <a:off x="992572" y="1807525"/>
              <a:ext cx="333495" cy="788258"/>
            </a:xfrm>
            <a:prstGeom prst="triangle">
              <a:avLst/>
            </a:prstGeom>
            <a:solidFill>
              <a:srgbClr val="DFD3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Google Shape;353;p18"/>
          <p:cNvSpPr txBox="1"/>
          <p:nvPr/>
        </p:nvSpPr>
        <p:spPr>
          <a:xfrm>
            <a:off x="6857909" y="1949692"/>
            <a:ext cx="2221898" cy="148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398" tIns="91398" rIns="91398" bIns="91398" anchor="ctr">
            <a:spAutoFit/>
          </a:bodyPr>
          <a:lstStyle/>
          <a:p>
            <a:pPr>
              <a:lnSpc>
                <a:spcPct val="80000"/>
              </a:lnSpc>
              <a:defRPr sz="21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Veamos el siguiente video </a:t>
            </a:r>
            <a:r>
              <a:rPr lang="es-ES_tradnl" dirty="0"/>
              <a:t>sobre los </a:t>
            </a:r>
            <a:r>
              <a:rPr lang="es-ES_tradnl" dirty="0">
                <a:solidFill>
                  <a:srgbClr val="FF0000"/>
                </a:solidFill>
              </a:rPr>
              <a:t>desgastes de los neumáticos</a:t>
            </a:r>
            <a:r>
              <a:rPr dirty="0"/>
              <a:t>!</a:t>
            </a:r>
          </a:p>
        </p:txBody>
      </p:sp>
      <p:sp>
        <p:nvSpPr>
          <p:cNvPr id="11" name="Google Shape;323;p12"/>
          <p:cNvSpPr txBox="1"/>
          <p:nvPr/>
        </p:nvSpPr>
        <p:spPr>
          <a:xfrm>
            <a:off x="2943685" y="3531792"/>
            <a:ext cx="2424730" cy="738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_tradnl" dirty="0"/>
              <a:t>Desgastes de los neumáticos</a:t>
            </a:r>
            <a:endParaRPr dirty="0"/>
          </a:p>
        </p:txBody>
      </p:sp>
      <p:sp>
        <p:nvSpPr>
          <p:cNvPr id="12" name="Google Shape;206;p7"/>
          <p:cNvSpPr txBox="1"/>
          <p:nvPr/>
        </p:nvSpPr>
        <p:spPr>
          <a:xfrm>
            <a:off x="382497" y="1261272"/>
            <a:ext cx="8950506" cy="536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398" tIns="91398" rIns="91398" bIns="91398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VIDEO</a:t>
            </a:r>
          </a:p>
        </p:txBody>
      </p:sp>
      <p:sp>
        <p:nvSpPr>
          <p:cNvPr id="18" name="Google Shape;443;p20"/>
          <p:cNvSpPr txBox="1"/>
          <p:nvPr/>
        </p:nvSpPr>
        <p:spPr>
          <a:xfrm>
            <a:off x="371684" y="1013687"/>
            <a:ext cx="4700400" cy="3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3" tIns="91423" rIns="91423" bIns="91423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VEAMOS EL SIGUIENTE</a:t>
            </a:r>
          </a:p>
        </p:txBody>
      </p:sp>
      <p:sp>
        <p:nvSpPr>
          <p:cNvPr id="2" name="Botón de acción: ir hacia delante o siguiente 1">
            <a:hlinkClick r:id="rId5" highlightClick="1"/>
            <a:extLst>
              <a:ext uri="{FF2B5EF4-FFF2-40B4-BE49-F238E27FC236}">
                <a16:creationId xmlns:a16="http://schemas.microsoft.com/office/drawing/2014/main" id="{5E32B08C-F60D-4B8A-B548-22B71352FE3C}"/>
              </a:ext>
            </a:extLst>
          </p:cNvPr>
          <p:cNvSpPr/>
          <p:nvPr/>
        </p:nvSpPr>
        <p:spPr>
          <a:xfrm>
            <a:off x="2177537" y="3645021"/>
            <a:ext cx="679456" cy="57791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3172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000" b="1" i="0" u="none" strike="noStrike" cap="none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NEUMÁTICOS</a:t>
              </a:r>
              <a:endParaRPr b="1" dirty="0"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7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29930"/>
            <a:ext cx="1806825" cy="13482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inflamables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 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combustible de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combustible,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vista: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refrigerantes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disco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9"/>
          <p:cNvSpPr txBox="1"/>
          <p:nvPr/>
        </p:nvSpPr>
        <p:spPr>
          <a:xfrm>
            <a:off x="1229039" y="4508604"/>
            <a:ext cx="7865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CL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propia y del grupo de trabajo.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Circular solo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demarcadas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supervisión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motor,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pSp>
        <p:nvGrpSpPr>
          <p:cNvPr id="415" name="Google Shape;415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416" name="Google Shape;416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7" name="Google Shape;41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419" name="Google Shape;419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422" name="Google Shape;422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4" name="Google Shape;424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425" name="Google Shape;425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" name="Google Shape;426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428" name="Google Shape;428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9" name="Google Shape;429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3" name="Google Shape;43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5;p20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b="1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3"/>
          <p:cNvSpPr/>
          <p:nvPr/>
        </p:nvSpPr>
        <p:spPr>
          <a:xfrm>
            <a:off x="481781" y="1887795"/>
            <a:ext cx="4090219" cy="3116824"/>
          </a:xfrm>
          <a:prstGeom prst="roundRect">
            <a:avLst>
              <a:gd name="adj" fmla="val 842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1095635" y="2880851"/>
            <a:ext cx="2667237" cy="11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600" dirty="0">
                <a:latin typeface="Calibri"/>
                <a:ea typeface="Calibri"/>
                <a:cs typeface="Calibri"/>
              </a:rPr>
              <a:t>Realizar mantenimiento básico de diversos sistemas de vehículos automotrices livianos, semipesados y pesados, de acuerdo a las pautas de mantenimiento del fabricante, de inspección y diagnóstico de fallas.</a:t>
            </a:r>
            <a:endParaRPr sz="1600"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5" y="1796210"/>
            <a:ext cx="719661" cy="686189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864619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5" y="2354963"/>
            <a:ext cx="5849284" cy="44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n-US" sz="2000" b="1" dirty="0"/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1;p3"/>
          <p:cNvSpPr/>
          <p:nvPr/>
        </p:nvSpPr>
        <p:spPr>
          <a:xfrm>
            <a:off x="564075" y="2843141"/>
            <a:ext cx="4657800" cy="113977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01;p3"/>
          <p:cNvSpPr/>
          <p:nvPr/>
        </p:nvSpPr>
        <p:spPr>
          <a:xfrm>
            <a:off x="564075" y="5430576"/>
            <a:ext cx="4657800" cy="113977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01;p3"/>
          <p:cNvSpPr/>
          <p:nvPr/>
        </p:nvSpPr>
        <p:spPr>
          <a:xfrm>
            <a:off x="564075" y="4136858"/>
            <a:ext cx="4657800" cy="113977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3" name="Google Shape;82;p14"/>
          <p:cNvSpPr txBox="1"/>
          <p:nvPr/>
        </p:nvSpPr>
        <p:spPr>
          <a:xfrm>
            <a:off x="572274" y="2253999"/>
            <a:ext cx="6177378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ES_tradnl" sz="1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GEOMETRÍAS DEL SISTEMA DE SUSPENSIÓN Y DIRECCIÓN</a:t>
            </a:r>
            <a:endParaRPr lang="es-ES_tradn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86551" y="4509081"/>
            <a:ext cx="391110" cy="395325"/>
            <a:chOff x="386551" y="4502842"/>
            <a:chExt cx="391110" cy="395325"/>
          </a:xfrm>
        </p:grpSpPr>
        <p:sp>
          <p:nvSpPr>
            <p:cNvPr id="160" name="Google Shape;103;p3"/>
            <p:cNvSpPr/>
            <p:nvPr/>
          </p:nvSpPr>
          <p:spPr>
            <a:xfrm>
              <a:off x="386551" y="4512367"/>
              <a:ext cx="39111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n>
                  <a:solidFill>
                    <a:srgbClr val="741B47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04;p3"/>
            <p:cNvSpPr txBox="1"/>
            <p:nvPr/>
          </p:nvSpPr>
          <p:spPr>
            <a:xfrm>
              <a:off x="396454" y="4502842"/>
              <a:ext cx="312202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75975" y="3215364"/>
            <a:ext cx="376200" cy="395325"/>
            <a:chOff x="375975" y="3087305"/>
            <a:chExt cx="376200" cy="395325"/>
          </a:xfrm>
        </p:grpSpPr>
        <p:sp>
          <p:nvSpPr>
            <p:cNvPr id="166" name="Google Shape;103;p3"/>
            <p:cNvSpPr/>
            <p:nvPr/>
          </p:nvSpPr>
          <p:spPr>
            <a:xfrm>
              <a:off x="375975" y="309683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4;p3"/>
            <p:cNvSpPr txBox="1"/>
            <p:nvPr/>
          </p:nvSpPr>
          <p:spPr>
            <a:xfrm>
              <a:off x="385500" y="308730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94672" y="5802799"/>
            <a:ext cx="376200" cy="395325"/>
            <a:chOff x="394672" y="5928212"/>
            <a:chExt cx="376200" cy="395325"/>
          </a:xfrm>
        </p:grpSpPr>
        <p:sp>
          <p:nvSpPr>
            <p:cNvPr id="172" name="Google Shape;103;p3"/>
            <p:cNvSpPr/>
            <p:nvPr/>
          </p:nvSpPr>
          <p:spPr>
            <a:xfrm>
              <a:off x="394672" y="5937737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04;p3"/>
            <p:cNvSpPr txBox="1"/>
            <p:nvPr/>
          </p:nvSpPr>
          <p:spPr>
            <a:xfrm>
              <a:off x="404197" y="592821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80;p14">
            <a:extLst>
              <a:ext uri="{FF2B5EF4-FFF2-40B4-BE49-F238E27FC236}">
                <a16:creationId xmlns:a16="http://schemas.microsoft.com/office/drawing/2014/main" id="{FD5CCA16-F769-EE46-BB85-A310245CC79B}"/>
              </a:ext>
            </a:extLst>
          </p:cNvPr>
          <p:cNvSpPr txBox="1"/>
          <p:nvPr/>
        </p:nvSpPr>
        <p:spPr>
          <a:xfrm>
            <a:off x="967146" y="3148689"/>
            <a:ext cx="412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5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la relación geométrica entre los sistemas de dirección y suspensión, considerando la importancia de la relación entre estos sistemas.</a:t>
            </a:r>
          </a:p>
        </p:txBody>
      </p:sp>
      <p:sp>
        <p:nvSpPr>
          <p:cNvPr id="187" name="Google Shape;81;p14">
            <a:extLst>
              <a:ext uri="{FF2B5EF4-FFF2-40B4-BE49-F238E27FC236}">
                <a16:creationId xmlns:a16="http://schemas.microsoft.com/office/drawing/2014/main" id="{CD10E17F-0C25-684D-B2C5-DB1BC6E95A6B}"/>
              </a:ext>
            </a:extLst>
          </p:cNvPr>
          <p:cNvSpPr txBox="1"/>
          <p:nvPr/>
        </p:nvSpPr>
        <p:spPr>
          <a:xfrm>
            <a:off x="967146" y="4442406"/>
            <a:ext cx="4038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5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las fallas que podrían aparecer en un automóvil sin la relación correcta entre ambos sistemas.</a:t>
            </a:r>
          </a:p>
        </p:txBody>
      </p:sp>
      <p:sp>
        <p:nvSpPr>
          <p:cNvPr id="188" name="Google Shape;81;p14">
            <a:extLst>
              <a:ext uri="{FF2B5EF4-FFF2-40B4-BE49-F238E27FC236}">
                <a16:creationId xmlns:a16="http://schemas.microsoft.com/office/drawing/2014/main" id="{420E9261-E6B9-1744-ABA7-C04E99E09578}"/>
              </a:ext>
            </a:extLst>
          </p:cNvPr>
          <p:cNvSpPr txBox="1"/>
          <p:nvPr/>
        </p:nvSpPr>
        <p:spPr>
          <a:xfrm>
            <a:off x="967146" y="5726599"/>
            <a:ext cx="4038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5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Verificaste  la relación geométrica entre estos dos sistemas en un automóvil.</a:t>
            </a:r>
          </a:p>
        </p:txBody>
      </p:sp>
      <p:pic>
        <p:nvPicPr>
          <p:cNvPr id="190" name="Imagen 1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60" y="2500812"/>
            <a:ext cx="4863918" cy="4608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375767" y="4031841"/>
            <a:ext cx="5650725" cy="794259"/>
            <a:chOff x="466025" y="2540150"/>
            <a:chExt cx="5650725" cy="1370971"/>
          </a:xfrm>
        </p:grpSpPr>
        <p:sp>
          <p:nvSpPr>
            <p:cNvPr id="126" name="Google Shape;126;p4"/>
            <p:cNvSpPr/>
            <p:nvPr/>
          </p:nvSpPr>
          <p:spPr>
            <a:xfrm>
              <a:off x="466025" y="2540150"/>
              <a:ext cx="5650725" cy="1370971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806875" y="2973595"/>
              <a:ext cx="4968278" cy="373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¿Por qué crees que es importante revisar siempre el estado de los neumáticos?</a:t>
              </a:r>
            </a:p>
          </p:txBody>
        </p:sp>
      </p:grpSp>
      <p:sp>
        <p:nvSpPr>
          <p:cNvPr id="128" name="Google Shape;128;p4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¡Compartan experiencias </a:t>
            </a:r>
            <a:r>
              <a:rPr lang="en-US" sz="2100" b="0" i="0" u="none" strike="noStrike" cap="non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sus compañeros! </a:t>
            </a:r>
            <a:endParaRPr sz="2000" b="0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375767" y="2914572"/>
            <a:ext cx="5745381" cy="786646"/>
            <a:chOff x="442650" y="4079977"/>
            <a:chExt cx="5745381" cy="1357830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747531" y="4499761"/>
              <a:ext cx="5440500" cy="48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diferencia podemos encontrar en los neumáticos de un vehículo?</a:t>
              </a: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2650" y="4079977"/>
              <a:ext cx="5650725" cy="135783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399486" y="229062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"/>
          <p:cNvGrpSpPr/>
          <p:nvPr/>
        </p:nvGrpSpPr>
        <p:grpSpPr>
          <a:xfrm>
            <a:off x="375767" y="5151041"/>
            <a:ext cx="5650725" cy="669457"/>
            <a:chOff x="466025" y="2540150"/>
            <a:chExt cx="5650725" cy="1155550"/>
          </a:xfrm>
        </p:grpSpPr>
        <p:sp>
          <p:nvSpPr>
            <p:cNvPr id="136" name="Google Shape;136;p4"/>
            <p:cNvSpPr/>
            <p:nvPr/>
          </p:nvSpPr>
          <p:spPr>
            <a:xfrm>
              <a:off x="466025" y="2540150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806875" y="2931840"/>
              <a:ext cx="5004564" cy="404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fallas podrían presentar los neumáticos?</a:t>
              </a:r>
            </a:p>
          </p:txBody>
        </p:sp>
      </p:grp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2612272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3819852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4929647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063481" y="3088868"/>
            <a:ext cx="5095870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520235" y="3433669"/>
            <a:ext cx="4446723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s-ES" dirty="0">
                <a:latin typeface="Calibri"/>
                <a:cs typeface="Calibri"/>
              </a:rPr>
              <a:t>Identificarás los diferentes tipos de neumáticos, considerando su funcionalidad.</a:t>
            </a:r>
          </a:p>
          <a:p>
            <a:pPr marL="0" indent="0">
              <a:buNone/>
            </a:pPr>
            <a:endParaRPr lang="es-E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ES" dirty="0">
                <a:latin typeface="Calibri"/>
                <a:cs typeface="Calibri"/>
              </a:rPr>
              <a:t>Identificarás los indicios de desgaste que muestran los neumáticos, considerando su tiempo de vida y uso habitual. </a:t>
            </a:r>
          </a:p>
          <a:p>
            <a:pPr marL="0" indent="0">
              <a:buNone/>
            </a:pPr>
            <a:endParaRPr lang="es-E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ES" dirty="0">
                <a:latin typeface="Calibri"/>
                <a:cs typeface="Calibri"/>
              </a:rPr>
              <a:t>Conocerás la nomenclatura de los neumáticos y cómo interpretarla.</a:t>
            </a:r>
          </a:p>
          <a:p>
            <a:pPr marL="0" indent="0">
              <a:buNone/>
            </a:pPr>
            <a:endParaRPr lang="es-E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ES" dirty="0">
                <a:latin typeface="Calibri"/>
                <a:cs typeface="Calibri"/>
              </a:rPr>
              <a:t>Verificarás el uso correcto de los neumáticos en un automóvil, considerando los puntos anteriores y lo propuesto en los manuales de servicio.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upo 2"/>
          <p:cNvGrpSpPr/>
          <p:nvPr/>
        </p:nvGrpSpPr>
        <p:grpSpPr>
          <a:xfrm>
            <a:off x="3880053" y="3492359"/>
            <a:ext cx="376200" cy="385800"/>
            <a:chOff x="8933845" y="3480600"/>
            <a:chExt cx="376200" cy="385800"/>
          </a:xfrm>
        </p:grpSpPr>
        <p:sp>
          <p:nvSpPr>
            <p:cNvPr id="160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80053" y="4274130"/>
            <a:ext cx="376200" cy="385800"/>
            <a:chOff x="8933845" y="4794482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880053" y="5032382"/>
            <a:ext cx="376200" cy="385800"/>
            <a:chOff x="8933845" y="6093269"/>
            <a:chExt cx="376200" cy="385800"/>
          </a:xfrm>
        </p:grpSpPr>
        <p:sp>
          <p:nvSpPr>
            <p:cNvPr id="164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6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s-ES_tradnl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endParaRPr lang="es-ES_tradnl"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8;p5"/>
          <p:cNvSpPr txBox="1"/>
          <p:nvPr/>
        </p:nvSpPr>
        <p:spPr>
          <a:xfrm>
            <a:off x="4017018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upo 4"/>
          <p:cNvGrpSpPr/>
          <p:nvPr/>
        </p:nvGrpSpPr>
        <p:grpSpPr>
          <a:xfrm>
            <a:off x="3880053" y="5726170"/>
            <a:ext cx="376200" cy="385800"/>
            <a:chOff x="8933845" y="6093269"/>
            <a:chExt cx="376200" cy="385800"/>
          </a:xfrm>
        </p:grpSpPr>
        <p:sp>
          <p:nvSpPr>
            <p:cNvPr id="21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dicand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22" y="470367"/>
            <a:ext cx="2672802" cy="2797212"/>
          </a:xfrm>
          <a:prstGeom prst="rect">
            <a:avLst/>
          </a:prstGeom>
        </p:spPr>
      </p:pic>
      <p:sp>
        <p:nvSpPr>
          <p:cNvPr id="11" name="Google Shape;173;p6"/>
          <p:cNvSpPr/>
          <p:nvPr/>
        </p:nvSpPr>
        <p:spPr>
          <a:xfrm>
            <a:off x="552672" y="4785978"/>
            <a:ext cx="8055474" cy="1381363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4;p6"/>
          <p:cNvSpPr txBox="1"/>
          <p:nvPr/>
        </p:nvSpPr>
        <p:spPr>
          <a:xfrm>
            <a:off x="838651" y="4944154"/>
            <a:ext cx="454696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Dentro de él existe normalmente un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“cojín de aire”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que permite mantener un andar de acuerdo a las prestaciones para las cuales fue construido.</a:t>
            </a:r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3;p6"/>
          <p:cNvSpPr/>
          <p:nvPr/>
        </p:nvSpPr>
        <p:spPr>
          <a:xfrm>
            <a:off x="552672" y="2845715"/>
            <a:ext cx="8055474" cy="1381363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838651" y="3003891"/>
            <a:ext cx="454696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importancia en el uso de neumáticos fundamentalmente consiste, en que es el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único medio de contacto que existe entre el vehículo y el piso o terreno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por el cual se desplace.</a:t>
            </a:r>
          </a:p>
          <a:p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 descr="neumatico a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7" y="2297280"/>
            <a:ext cx="3840480" cy="4584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3;p6"/>
          <p:cNvSpPr/>
          <p:nvPr/>
        </p:nvSpPr>
        <p:spPr>
          <a:xfrm>
            <a:off x="552672" y="2375352"/>
            <a:ext cx="8055474" cy="3774694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838650" y="2486495"/>
            <a:ext cx="4852693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En los comienzos de su fabricación , los neumáticos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“Convencionales”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eran muy pesados.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Consumían mucha energía en hacerlos rodar.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En el año 1.946 </a:t>
            </a:r>
            <a:r>
              <a:rPr lang="es-ES_tradn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Michelín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 desarrolló mediante investigaciones el neumático </a:t>
            </a:r>
            <a:r>
              <a:rPr lang="es-ES_tradnl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“Radial”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 este invento se logró ahorrar un 30% de materias primas en su fabricación, con relación al neumático convencional, haciéndolos más livianos.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Según estudios se calcula que el neumático es responsable del </a:t>
            </a: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20% de consumo de combustible.</a:t>
            </a:r>
          </a:p>
        </p:txBody>
      </p:sp>
      <p:pic>
        <p:nvPicPr>
          <p:cNvPr id="2" name="Imagen 1" descr="neumatico 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17" y="2297280"/>
            <a:ext cx="384048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3;p6"/>
          <p:cNvSpPr/>
          <p:nvPr/>
        </p:nvSpPr>
        <p:spPr>
          <a:xfrm>
            <a:off x="1175896" y="2076592"/>
            <a:ext cx="8231283" cy="4367431"/>
          </a:xfrm>
          <a:prstGeom prst="roundRect">
            <a:avLst>
              <a:gd name="adj" fmla="val 167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NEUMÁTICOS</a:t>
            </a:r>
            <a:r>
              <a:rPr lang="en-US" sz="2800" i="0" u="none" strike="noStrike" cap="none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CONVENCIONALES</a:t>
            </a:r>
            <a:endParaRPr sz="310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4;p6"/>
          <p:cNvSpPr txBox="1"/>
          <p:nvPr/>
        </p:nvSpPr>
        <p:spPr>
          <a:xfrm>
            <a:off x="3978300" y="2709916"/>
            <a:ext cx="265376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1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neumático convencional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 aquel  cuya carcasa está constituida por telas de nylon dispuestas diagonalmente y alternadas formando ángulos menores de 90º respecto a la línea central de rodamiento. </a:t>
            </a:r>
          </a:p>
        </p:txBody>
      </p:sp>
      <p:pic>
        <p:nvPicPr>
          <p:cNvPr id="3" name="Imagen 2" descr="neumatico 2 a5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3" y="1893225"/>
            <a:ext cx="3540799" cy="4621354"/>
          </a:xfrm>
          <a:prstGeom prst="rect">
            <a:avLst/>
          </a:prstGeom>
        </p:spPr>
      </p:pic>
      <p:pic>
        <p:nvPicPr>
          <p:cNvPr id="5" name="Imagen 4" descr="mona1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12" y="2984724"/>
            <a:ext cx="4083408" cy="36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5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1759</Words>
  <Application>Microsoft Office PowerPoint</Application>
  <PresentationFormat>Personalizado</PresentationFormat>
  <Paragraphs>244</Paragraphs>
  <Slides>30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Edison Ahumada</cp:lastModifiedBy>
  <cp:revision>63</cp:revision>
  <dcterms:modified xsi:type="dcterms:W3CDTF">2021-02-16T13:22:24Z</dcterms:modified>
</cp:coreProperties>
</file>