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97" d="100"/>
          <a:sy n="97" d="100"/>
        </p:scale>
        <p:origin x="17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18325065"/>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3963" y="685800"/>
            <a:ext cx="4410075"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361888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One column text">
    <p:spTree>
      <p:nvGrpSpPr>
        <p:cNvPr id="1" name=""/>
        <p:cNvGrpSpPr/>
        <p:nvPr/>
      </p:nvGrpSpPr>
      <p:grpSpPr>
        <a:xfrm>
          <a:off x="0" y="0"/>
          <a:ext cx="0" cy="0"/>
          <a:chOff x="0" y="0"/>
          <a:chExt cx="0" cy="0"/>
        </a:xfrm>
      </p:grpSpPr>
      <p:grpSp>
        <p:nvGrpSpPr>
          <p:cNvPr id="19" name="Google Shape;7;p23"/>
          <p:cNvGrpSpPr/>
          <p:nvPr/>
        </p:nvGrpSpPr>
        <p:grpSpPr>
          <a:xfrm>
            <a:off x="242854" y="1756548"/>
            <a:ext cx="9346505" cy="5675927"/>
            <a:chOff x="0" y="0"/>
            <a:chExt cx="9346503" cy="5675926"/>
          </a:xfrm>
        </p:grpSpPr>
        <p:sp>
          <p:nvSpPr>
            <p:cNvPr id="17" name="Figura"/>
            <p:cNvSpPr/>
            <p:nvPr/>
          </p:nvSpPr>
          <p:spPr>
            <a:xfrm>
              <a:off x="-1" y="-1"/>
              <a:ext cx="9346505" cy="56759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18" name="Texto"/>
            <p:cNvSpPr txBox="1"/>
            <p:nvPr/>
          </p:nvSpPr>
          <p:spPr>
            <a:xfrm>
              <a:off x="-1" y="2647845"/>
              <a:ext cx="9091322" cy="380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pic>
        <p:nvPicPr>
          <p:cNvPr id="20" name="Google Shape;8;p23" descr="Google Shape;8;p23"/>
          <p:cNvPicPr>
            <a:picLocks noChangeAspect="1"/>
          </p:cNvPicPr>
          <p:nvPr/>
        </p:nvPicPr>
        <p:blipFill>
          <a:blip r:embed="rId2"/>
          <a:stretch>
            <a:fillRect/>
          </a:stretch>
        </p:blipFill>
        <p:spPr>
          <a:xfrm>
            <a:off x="436350" y="419800"/>
            <a:ext cx="3659450" cy="680475"/>
          </a:xfrm>
          <a:prstGeom prst="rect">
            <a:avLst/>
          </a:prstGeom>
          <a:ln w="12700">
            <a:miter lim="400000"/>
          </a:ln>
        </p:spPr>
      </p:pic>
      <p:sp>
        <p:nvSpPr>
          <p:cNvPr id="21" name="Google Shape;9;p23"/>
          <p:cNvSpPr/>
          <p:nvPr/>
        </p:nvSpPr>
        <p:spPr>
          <a:xfrm>
            <a:off x="436350" y="6464001"/>
            <a:ext cx="7891862" cy="680476"/>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latin typeface="+mn-lt"/>
                <a:ea typeface="+mn-ea"/>
                <a:cs typeface="+mn-cs"/>
                <a:sym typeface="Arial"/>
              </a:defRPr>
            </a:pPr>
            <a:endParaRPr/>
          </a:p>
        </p:txBody>
      </p:sp>
      <p:pic>
        <p:nvPicPr>
          <p:cNvPr id="22" name="Google Shape;10;p23" descr="Google Shape;10;p23"/>
          <p:cNvPicPr>
            <a:picLocks noChangeAspect="1"/>
          </p:cNvPicPr>
          <p:nvPr/>
        </p:nvPicPr>
        <p:blipFill>
          <a:blip r:embed="rId3"/>
          <a:stretch>
            <a:fillRect/>
          </a:stretch>
        </p:blipFill>
        <p:spPr>
          <a:xfrm>
            <a:off x="433440" y="6464000"/>
            <a:ext cx="690484" cy="680477"/>
          </a:xfrm>
          <a:prstGeom prst="rect">
            <a:avLst/>
          </a:prstGeom>
          <a:ln w="12700">
            <a:miter lim="400000"/>
          </a:ln>
        </p:spPr>
      </p:pic>
      <p:pic>
        <p:nvPicPr>
          <p:cNvPr id="23" name="Google Shape;11;p23" descr="Google Shape;11;p23"/>
          <p:cNvPicPr>
            <a:picLocks noChangeAspect="1"/>
          </p:cNvPicPr>
          <p:nvPr/>
        </p:nvPicPr>
        <p:blipFill>
          <a:blip r:embed="rId4"/>
          <a:stretch>
            <a:fillRect/>
          </a:stretch>
        </p:blipFill>
        <p:spPr>
          <a:xfrm>
            <a:off x="8272364" y="1222172"/>
            <a:ext cx="1080002" cy="241875"/>
          </a:xfrm>
          <a:prstGeom prst="rect">
            <a:avLst/>
          </a:prstGeom>
          <a:ln w="12700">
            <a:miter lim="400000"/>
          </a:ln>
        </p:spPr>
      </p:pic>
      <p:pic>
        <p:nvPicPr>
          <p:cNvPr id="24" name="Google Shape;12;p23" descr="Google Shape;12;p23"/>
          <p:cNvPicPr>
            <a:picLocks noChangeAspect="1"/>
          </p:cNvPicPr>
          <p:nvPr/>
        </p:nvPicPr>
        <p:blipFill>
          <a:blip r:embed="rId5"/>
          <a:stretch>
            <a:fillRect/>
          </a:stretch>
        </p:blipFill>
        <p:spPr>
          <a:xfrm>
            <a:off x="8272364" y="418596"/>
            <a:ext cx="1080002" cy="664778"/>
          </a:xfrm>
          <a:prstGeom prst="rect">
            <a:avLst/>
          </a:prstGeom>
          <a:ln w="12700">
            <a:miter lim="400000"/>
          </a:ln>
        </p:spPr>
      </p:pic>
      <p:pic>
        <p:nvPicPr>
          <p:cNvPr id="25" name="Google Shape;13;p23" descr="Google Shape;13;p23"/>
          <p:cNvPicPr>
            <a:picLocks noChangeAspect="1"/>
          </p:cNvPicPr>
          <p:nvPr/>
        </p:nvPicPr>
        <p:blipFill>
          <a:blip r:embed="rId6"/>
          <a:stretch>
            <a:fillRect/>
          </a:stretch>
        </p:blipFill>
        <p:spPr>
          <a:xfrm>
            <a:off x="8521706" y="6387272"/>
            <a:ext cx="830661" cy="756002"/>
          </a:xfrm>
          <a:prstGeom prst="rect">
            <a:avLst/>
          </a:prstGeom>
          <a:ln w="12700">
            <a:miter lim="400000"/>
          </a:ln>
        </p:spPr>
      </p:pic>
      <p:sp>
        <p:nvSpPr>
          <p:cNvPr id="26" name="Número de diapositiva"/>
          <p:cNvSpPr txBox="1">
            <a:spLocks noGrp="1"/>
          </p:cNvSpPr>
          <p:nvPr>
            <p:ph type="sldNum" sz="quarter" idx="2"/>
          </p:nvPr>
        </p:nvSpPr>
        <p:spPr>
          <a:xfrm>
            <a:off x="6689121" y="6871630"/>
            <a:ext cx="273654" cy="264254"/>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p:nvSpPr>
        <p:spPr>
          <a:xfrm>
            <a:off x="180898" y="180900"/>
            <a:ext cx="7911003" cy="651001"/>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n-lt"/>
                <a:ea typeface="+mn-ea"/>
                <a:cs typeface="+mn-cs"/>
                <a:sym typeface="Arial"/>
              </a:defRPr>
            </a:pPr>
            <a:endParaRPr/>
          </a:p>
        </p:txBody>
      </p:sp>
      <p:grpSp>
        <p:nvGrpSpPr>
          <p:cNvPr id="43" name="Google Shape;21;p27"/>
          <p:cNvGrpSpPr/>
          <p:nvPr/>
        </p:nvGrpSpPr>
        <p:grpSpPr>
          <a:xfrm>
            <a:off x="8091899" y="451664"/>
            <a:ext cx="662103" cy="380238"/>
            <a:chOff x="0" y="-1"/>
            <a:chExt cx="662102" cy="380236"/>
          </a:xfrm>
        </p:grpSpPr>
        <p:sp>
          <p:nvSpPr>
            <p:cNvPr id="41" name="Rectángulo"/>
            <p:cNvSpPr/>
            <p:nvPr/>
          </p:nvSpPr>
          <p:spPr>
            <a:xfrm>
              <a:off x="-1" y="327734"/>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42" name="Texto"/>
            <p:cNvSpPr txBox="1"/>
            <p:nvPr/>
          </p:nvSpPr>
          <p:spPr>
            <a:xfrm>
              <a:off x="-1" y="-2"/>
              <a:ext cx="662104"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grpSp>
        <p:nvGrpSpPr>
          <p:cNvPr id="46" name="Google Shape;22;p27"/>
          <p:cNvGrpSpPr/>
          <p:nvPr/>
        </p:nvGrpSpPr>
        <p:grpSpPr>
          <a:xfrm>
            <a:off x="8753998" y="451664"/>
            <a:ext cx="785403" cy="380238"/>
            <a:chOff x="0" y="-1"/>
            <a:chExt cx="785402" cy="380236"/>
          </a:xfrm>
        </p:grpSpPr>
        <p:sp>
          <p:nvSpPr>
            <p:cNvPr id="44" name="Rectángulo"/>
            <p:cNvSpPr/>
            <p:nvPr/>
          </p:nvSpPr>
          <p:spPr>
            <a:xfrm>
              <a:off x="-1" y="327734"/>
              <a:ext cx="785403"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45" name="Texto"/>
            <p:cNvSpPr txBox="1"/>
            <p:nvPr/>
          </p:nvSpPr>
          <p:spPr>
            <a:xfrm>
              <a:off x="-1" y="-2"/>
              <a:ext cx="78540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sp>
        <p:nvSpPr>
          <p:cNvPr id="47" name="Google Shape;26;p27"/>
          <p:cNvSpPr txBox="1"/>
          <p:nvPr/>
        </p:nvSpPr>
        <p:spPr>
          <a:xfrm>
            <a:off x="375975" y="6881800"/>
            <a:ext cx="6786599" cy="3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smtClean="0">
                <a:solidFill>
                  <a:srgbClr val="000000"/>
                </a:solidFill>
              </a:rPr>
              <a:t>4</a:t>
            </a:r>
            <a:r>
              <a:rPr dirty="0" smtClean="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48" name="Google Shape;23;p27"/>
          <p:cNvSpPr txBox="1"/>
          <p:nvPr/>
        </p:nvSpPr>
        <p:spPr>
          <a:xfrm>
            <a:off x="8443617" y="271142"/>
            <a:ext cx="1166702" cy="392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r">
              <a:defRPr sz="1200">
                <a:latin typeface="Calibri"/>
                <a:ea typeface="Calibri"/>
                <a:cs typeface="Calibri"/>
                <a:sym typeface="Calibri"/>
              </a:defRPr>
            </a:pPr>
            <a:r>
              <a:t>Actividad 6|</a:t>
            </a:r>
            <a:r>
              <a:rPr sz="1600">
                <a:solidFill>
                  <a:srgbClr val="741B47"/>
                </a:solidFill>
              </a:rPr>
              <a:t>2</a:t>
            </a:r>
          </a:p>
        </p:txBody>
      </p:sp>
      <p:sp>
        <p:nvSpPr>
          <p:cNvPr id="49" name="Google Shape;33;p25"/>
          <p:cNvSpPr txBox="1"/>
          <p:nvPr/>
        </p:nvSpPr>
        <p:spPr>
          <a:xfrm>
            <a:off x="442650" y="350325"/>
            <a:ext cx="7441801" cy="3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b="1">
                <a:solidFill>
                  <a:srgbClr val="FFFFFF"/>
                </a:solidFill>
                <a:latin typeface="Calibri"/>
                <a:ea typeface="Calibri"/>
                <a:cs typeface="Calibri"/>
                <a:sym typeface="Calibri"/>
              </a:defRPr>
            </a:pPr>
            <a:r>
              <a:t>MÓDULO</a:t>
            </a:r>
            <a:r>
              <a:rPr b="0"/>
              <a:t>  Mantenimiento de los sistemas de transmisión y frenos</a:t>
            </a:r>
          </a:p>
        </p:txBody>
      </p:sp>
      <p:sp>
        <p:nvSpPr>
          <p:cNvPr id="50" name="Número de diapositiva"/>
          <p:cNvSpPr txBox="1">
            <a:spLocks noGrp="1"/>
          </p:cNvSpPr>
          <p:nvPr>
            <p:ph type="sldNum" sz="quarter" idx="2"/>
          </p:nvPr>
        </p:nvSpPr>
        <p:spPr>
          <a:xfrm>
            <a:off x="371688" y="6881800"/>
            <a:ext cx="337158" cy="317116"/>
          </a:xfrm>
          <a:prstGeom prst="rect">
            <a:avLst/>
          </a:prstGeom>
        </p:spPr>
        <p:txBody>
          <a:bodyPr lIns="91423" tIns="91423" rIns="91423" bIns="91423"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58" name="Google Shape;29;p25"/>
          <p:cNvSpPr/>
          <p:nvPr/>
        </p:nvSpPr>
        <p:spPr>
          <a:xfrm>
            <a:off x="180898" y="180900"/>
            <a:ext cx="7911003" cy="651001"/>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n-lt"/>
                <a:ea typeface="+mn-ea"/>
                <a:cs typeface="+mn-cs"/>
                <a:sym typeface="Arial"/>
              </a:defRPr>
            </a:pPr>
            <a:endParaRPr/>
          </a:p>
        </p:txBody>
      </p:sp>
      <p:grpSp>
        <p:nvGrpSpPr>
          <p:cNvPr id="61" name="Google Shape;30;p25"/>
          <p:cNvGrpSpPr/>
          <p:nvPr/>
        </p:nvGrpSpPr>
        <p:grpSpPr>
          <a:xfrm>
            <a:off x="8091899" y="451664"/>
            <a:ext cx="662103" cy="380238"/>
            <a:chOff x="0" y="-1"/>
            <a:chExt cx="662102" cy="380236"/>
          </a:xfrm>
        </p:grpSpPr>
        <p:sp>
          <p:nvSpPr>
            <p:cNvPr id="59" name="Rectángulo"/>
            <p:cNvSpPr/>
            <p:nvPr/>
          </p:nvSpPr>
          <p:spPr>
            <a:xfrm>
              <a:off x="-1" y="327734"/>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60" name="Texto"/>
            <p:cNvSpPr txBox="1"/>
            <p:nvPr/>
          </p:nvSpPr>
          <p:spPr>
            <a:xfrm>
              <a:off x="-1" y="-2"/>
              <a:ext cx="662104"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grpSp>
        <p:nvGrpSpPr>
          <p:cNvPr id="64" name="Google Shape;31;p25"/>
          <p:cNvGrpSpPr/>
          <p:nvPr/>
        </p:nvGrpSpPr>
        <p:grpSpPr>
          <a:xfrm>
            <a:off x="8753998" y="451664"/>
            <a:ext cx="785403" cy="380238"/>
            <a:chOff x="0" y="-1"/>
            <a:chExt cx="785402" cy="380236"/>
          </a:xfrm>
        </p:grpSpPr>
        <p:sp>
          <p:nvSpPr>
            <p:cNvPr id="62" name="Rectángulo"/>
            <p:cNvSpPr/>
            <p:nvPr/>
          </p:nvSpPr>
          <p:spPr>
            <a:xfrm>
              <a:off x="-1" y="327734"/>
              <a:ext cx="785403"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63" name="Texto"/>
            <p:cNvSpPr txBox="1"/>
            <p:nvPr/>
          </p:nvSpPr>
          <p:spPr>
            <a:xfrm>
              <a:off x="-1" y="-2"/>
              <a:ext cx="78540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sp>
        <p:nvSpPr>
          <p:cNvPr id="65" name="Google Shape;26;p27"/>
          <p:cNvSpPr txBox="1"/>
          <p:nvPr/>
        </p:nvSpPr>
        <p:spPr>
          <a:xfrm>
            <a:off x="375975" y="6881800"/>
            <a:ext cx="6786599" cy="3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smtClean="0">
                <a:solidFill>
                  <a:srgbClr val="000000"/>
                </a:solidFill>
              </a:rPr>
              <a:t>4</a:t>
            </a:r>
            <a:r>
              <a:rPr dirty="0" smtClean="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66" name="Google Shape;23;p27"/>
          <p:cNvSpPr txBox="1"/>
          <p:nvPr/>
        </p:nvSpPr>
        <p:spPr>
          <a:xfrm>
            <a:off x="8443617" y="271142"/>
            <a:ext cx="1166702" cy="392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r">
              <a:defRPr sz="1200">
                <a:latin typeface="Calibri"/>
                <a:ea typeface="Calibri"/>
                <a:cs typeface="Calibri"/>
                <a:sym typeface="Calibri"/>
              </a:defRPr>
            </a:pPr>
            <a:r>
              <a:t>Actividad 6|</a:t>
            </a:r>
            <a:r>
              <a:rPr sz="1600">
                <a:solidFill>
                  <a:srgbClr val="741B47"/>
                </a:solidFill>
              </a:rPr>
              <a:t>2</a:t>
            </a:r>
          </a:p>
        </p:txBody>
      </p:sp>
      <p:sp>
        <p:nvSpPr>
          <p:cNvPr id="67" name="Google Shape;33;p25"/>
          <p:cNvSpPr txBox="1"/>
          <p:nvPr/>
        </p:nvSpPr>
        <p:spPr>
          <a:xfrm>
            <a:off x="442650" y="350325"/>
            <a:ext cx="7441801" cy="3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b="1">
                <a:solidFill>
                  <a:srgbClr val="FFFFFF"/>
                </a:solidFill>
                <a:latin typeface="Calibri"/>
                <a:ea typeface="Calibri"/>
                <a:cs typeface="Calibri"/>
                <a:sym typeface="Calibri"/>
              </a:defRPr>
            </a:pPr>
            <a:r>
              <a:t>MÓDULO</a:t>
            </a:r>
            <a:r>
              <a:rPr b="0"/>
              <a:t>  Mantenimiento de los sistemas de transmisión y frenos</a:t>
            </a:r>
          </a:p>
        </p:txBody>
      </p:sp>
      <p:sp>
        <p:nvSpPr>
          <p:cNvPr id="68" name="Número de diapositiva"/>
          <p:cNvSpPr txBox="1">
            <a:spLocks noGrp="1"/>
          </p:cNvSpPr>
          <p:nvPr>
            <p:ph type="sldNum" sz="quarter" idx="2"/>
          </p:nvPr>
        </p:nvSpPr>
        <p:spPr>
          <a:xfrm>
            <a:off x="371688" y="6881800"/>
            <a:ext cx="337158" cy="317116"/>
          </a:xfrm>
          <a:prstGeom prst="rect">
            <a:avLst/>
          </a:prstGeom>
        </p:spPr>
        <p:txBody>
          <a:bodyPr lIns="91423" tIns="91423" rIns="91423" bIns="91423"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8" y="822023"/>
            <a:ext cx="9356703"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pPr>
              <a:defRPr>
                <a:latin typeface="+mn-lt"/>
                <a:ea typeface="+mn-ea"/>
                <a:cs typeface="+mn-cs"/>
                <a:sym typeface="Arial"/>
              </a:defRPr>
            </a:pPr>
            <a:endParaRPr/>
          </a:p>
        </p:txBody>
      </p:sp>
      <p:sp>
        <p:nvSpPr>
          <p:cNvPr id="76" name="Google Shape;38;p26"/>
          <p:cNvSpPr/>
          <p:nvPr/>
        </p:nvSpPr>
        <p:spPr>
          <a:xfrm>
            <a:off x="180898" y="180900"/>
            <a:ext cx="7911003" cy="651001"/>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n-lt"/>
                <a:ea typeface="+mn-ea"/>
                <a:cs typeface="+mn-cs"/>
                <a:sym typeface="Arial"/>
              </a:defRPr>
            </a:pPr>
            <a:endParaRPr/>
          </a:p>
        </p:txBody>
      </p:sp>
      <p:grpSp>
        <p:nvGrpSpPr>
          <p:cNvPr id="79" name="Google Shape;39;p26"/>
          <p:cNvGrpSpPr/>
          <p:nvPr/>
        </p:nvGrpSpPr>
        <p:grpSpPr>
          <a:xfrm>
            <a:off x="8091899" y="451664"/>
            <a:ext cx="662103" cy="380238"/>
            <a:chOff x="0" y="-1"/>
            <a:chExt cx="662102" cy="380236"/>
          </a:xfrm>
        </p:grpSpPr>
        <p:sp>
          <p:nvSpPr>
            <p:cNvPr id="77" name="Rectángulo"/>
            <p:cNvSpPr/>
            <p:nvPr/>
          </p:nvSpPr>
          <p:spPr>
            <a:xfrm>
              <a:off x="-1" y="327734"/>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78" name="Texto"/>
            <p:cNvSpPr txBox="1"/>
            <p:nvPr/>
          </p:nvSpPr>
          <p:spPr>
            <a:xfrm>
              <a:off x="-1" y="-2"/>
              <a:ext cx="662104"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grpSp>
        <p:nvGrpSpPr>
          <p:cNvPr id="82" name="Google Shape;40;p26"/>
          <p:cNvGrpSpPr/>
          <p:nvPr/>
        </p:nvGrpSpPr>
        <p:grpSpPr>
          <a:xfrm>
            <a:off x="8753998" y="451664"/>
            <a:ext cx="785403" cy="380238"/>
            <a:chOff x="0" y="-1"/>
            <a:chExt cx="785402" cy="380236"/>
          </a:xfrm>
        </p:grpSpPr>
        <p:sp>
          <p:nvSpPr>
            <p:cNvPr id="80" name="Rectángulo"/>
            <p:cNvSpPr/>
            <p:nvPr/>
          </p:nvSpPr>
          <p:spPr>
            <a:xfrm>
              <a:off x="-1" y="327734"/>
              <a:ext cx="785403"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81" name="Texto"/>
            <p:cNvSpPr txBox="1"/>
            <p:nvPr/>
          </p:nvSpPr>
          <p:spPr>
            <a:xfrm>
              <a:off x="-1" y="-2"/>
              <a:ext cx="78540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sp>
        <p:nvSpPr>
          <p:cNvPr id="83" name="Google Shape;44;p26"/>
          <p:cNvSpPr txBox="1"/>
          <p:nvPr/>
        </p:nvSpPr>
        <p:spPr>
          <a:xfrm>
            <a:off x="375975" y="6881800"/>
            <a:ext cx="6786599" cy="3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smtClean="0">
                <a:solidFill>
                  <a:srgbClr val="000000"/>
                </a:solidFill>
              </a:rPr>
              <a:t>4</a:t>
            </a:r>
            <a:r>
              <a:rPr dirty="0" smtClean="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84" name="Google Shape;23;p27"/>
          <p:cNvSpPr txBox="1"/>
          <p:nvPr/>
        </p:nvSpPr>
        <p:spPr>
          <a:xfrm>
            <a:off x="8443617" y="271142"/>
            <a:ext cx="1166702" cy="392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r">
              <a:defRPr sz="1200">
                <a:latin typeface="Calibri"/>
                <a:ea typeface="Calibri"/>
                <a:cs typeface="Calibri"/>
                <a:sym typeface="Calibri"/>
              </a:defRPr>
            </a:pPr>
            <a:r>
              <a:t>Actividad 6|</a:t>
            </a:r>
            <a:r>
              <a:rPr sz="1600">
                <a:solidFill>
                  <a:srgbClr val="741B47"/>
                </a:solidFill>
              </a:rPr>
              <a:t>2</a:t>
            </a:r>
          </a:p>
        </p:txBody>
      </p:sp>
      <p:sp>
        <p:nvSpPr>
          <p:cNvPr id="85" name="Google Shape;33;p25"/>
          <p:cNvSpPr txBox="1"/>
          <p:nvPr/>
        </p:nvSpPr>
        <p:spPr>
          <a:xfrm>
            <a:off x="442650" y="350325"/>
            <a:ext cx="7441801" cy="3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b="1">
                <a:solidFill>
                  <a:srgbClr val="FFFFFF"/>
                </a:solidFill>
                <a:latin typeface="Calibri"/>
                <a:ea typeface="Calibri"/>
                <a:cs typeface="Calibri"/>
                <a:sym typeface="Calibri"/>
              </a:defRPr>
            </a:pPr>
            <a:r>
              <a:t>MÓDULO</a:t>
            </a:r>
            <a:r>
              <a:rPr b="0"/>
              <a:t>  Mantenimiento de los sistemas de transmisión y frenos</a:t>
            </a:r>
          </a:p>
        </p:txBody>
      </p:sp>
      <p:sp>
        <p:nvSpPr>
          <p:cNvPr id="86" name="Número de diapositiva"/>
          <p:cNvSpPr txBox="1">
            <a:spLocks noGrp="1"/>
          </p:cNvSpPr>
          <p:nvPr>
            <p:ph type="sldNum" sz="quarter" idx="2"/>
          </p:nvPr>
        </p:nvSpPr>
        <p:spPr>
          <a:xfrm>
            <a:off x="371688" y="6881800"/>
            <a:ext cx="337158" cy="317116"/>
          </a:xfrm>
          <a:prstGeom prst="rect">
            <a:avLst/>
          </a:prstGeom>
        </p:spPr>
        <p:txBody>
          <a:bodyPr lIns="91423" tIns="91423" rIns="91423" bIns="91423"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8" y="822023"/>
            <a:ext cx="9356703"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pPr>
              <a:defRPr>
                <a:latin typeface="+mn-lt"/>
                <a:ea typeface="+mn-ea"/>
                <a:cs typeface="+mn-cs"/>
                <a:sym typeface="Arial"/>
              </a:defRPr>
            </a:pPr>
            <a:endParaRPr/>
          </a:p>
        </p:txBody>
      </p:sp>
      <p:sp>
        <p:nvSpPr>
          <p:cNvPr id="94" name="Google Shape;47;p28"/>
          <p:cNvSpPr/>
          <p:nvPr/>
        </p:nvSpPr>
        <p:spPr>
          <a:xfrm>
            <a:off x="180898" y="180900"/>
            <a:ext cx="7911003" cy="651001"/>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n-lt"/>
                <a:ea typeface="+mn-ea"/>
                <a:cs typeface="+mn-cs"/>
                <a:sym typeface="Arial"/>
              </a:defRPr>
            </a:pPr>
            <a:endParaRPr/>
          </a:p>
        </p:txBody>
      </p:sp>
      <p:grpSp>
        <p:nvGrpSpPr>
          <p:cNvPr id="97" name="Google Shape;48;p28"/>
          <p:cNvGrpSpPr/>
          <p:nvPr/>
        </p:nvGrpSpPr>
        <p:grpSpPr>
          <a:xfrm>
            <a:off x="8091899" y="451664"/>
            <a:ext cx="662103" cy="380238"/>
            <a:chOff x="0" y="-1"/>
            <a:chExt cx="662102" cy="380236"/>
          </a:xfrm>
        </p:grpSpPr>
        <p:sp>
          <p:nvSpPr>
            <p:cNvPr id="95" name="Rectángulo"/>
            <p:cNvSpPr/>
            <p:nvPr/>
          </p:nvSpPr>
          <p:spPr>
            <a:xfrm>
              <a:off x="-1" y="327734"/>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96" name="Texto"/>
            <p:cNvSpPr txBox="1"/>
            <p:nvPr/>
          </p:nvSpPr>
          <p:spPr>
            <a:xfrm>
              <a:off x="-1" y="-2"/>
              <a:ext cx="662104"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grpSp>
        <p:nvGrpSpPr>
          <p:cNvPr id="100" name="Google Shape;49;p28"/>
          <p:cNvGrpSpPr/>
          <p:nvPr/>
        </p:nvGrpSpPr>
        <p:grpSpPr>
          <a:xfrm>
            <a:off x="8753998" y="451664"/>
            <a:ext cx="785403" cy="380238"/>
            <a:chOff x="0" y="-1"/>
            <a:chExt cx="785402" cy="380236"/>
          </a:xfrm>
        </p:grpSpPr>
        <p:sp>
          <p:nvSpPr>
            <p:cNvPr id="98" name="Rectángulo"/>
            <p:cNvSpPr/>
            <p:nvPr/>
          </p:nvSpPr>
          <p:spPr>
            <a:xfrm>
              <a:off x="-1" y="327734"/>
              <a:ext cx="785403"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99" name="Texto"/>
            <p:cNvSpPr txBox="1"/>
            <p:nvPr/>
          </p:nvSpPr>
          <p:spPr>
            <a:xfrm>
              <a:off x="-1" y="-2"/>
              <a:ext cx="78540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sp>
        <p:nvSpPr>
          <p:cNvPr id="101" name="Google Shape;53;p28"/>
          <p:cNvSpPr txBox="1"/>
          <p:nvPr/>
        </p:nvSpPr>
        <p:spPr>
          <a:xfrm>
            <a:off x="375975" y="6881800"/>
            <a:ext cx="6786599" cy="3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smtClean="0">
                <a:solidFill>
                  <a:srgbClr val="000000"/>
                </a:solidFill>
              </a:rPr>
              <a:t>4</a:t>
            </a:r>
            <a:r>
              <a:rPr dirty="0" smtClean="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102" name="Google Shape;23;p27"/>
          <p:cNvSpPr txBox="1"/>
          <p:nvPr/>
        </p:nvSpPr>
        <p:spPr>
          <a:xfrm>
            <a:off x="8443617" y="271142"/>
            <a:ext cx="1166702" cy="392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r">
              <a:defRPr sz="1200">
                <a:latin typeface="Calibri"/>
                <a:ea typeface="Calibri"/>
                <a:cs typeface="Calibri"/>
                <a:sym typeface="Calibri"/>
              </a:defRPr>
            </a:pPr>
            <a:r>
              <a:t>Actividad 6|</a:t>
            </a:r>
            <a:r>
              <a:rPr sz="1600">
                <a:solidFill>
                  <a:srgbClr val="741B47"/>
                </a:solidFill>
              </a:rPr>
              <a:t>2</a:t>
            </a:r>
          </a:p>
        </p:txBody>
      </p:sp>
      <p:sp>
        <p:nvSpPr>
          <p:cNvPr id="103" name="Google Shape;33;p25"/>
          <p:cNvSpPr txBox="1"/>
          <p:nvPr/>
        </p:nvSpPr>
        <p:spPr>
          <a:xfrm>
            <a:off x="442650" y="350325"/>
            <a:ext cx="7441801" cy="3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b="1">
                <a:solidFill>
                  <a:srgbClr val="FFFFFF"/>
                </a:solidFill>
                <a:latin typeface="Calibri"/>
                <a:ea typeface="Calibri"/>
                <a:cs typeface="Calibri"/>
                <a:sym typeface="Calibri"/>
              </a:defRPr>
            </a:pPr>
            <a:r>
              <a:t>MÓDULO</a:t>
            </a:r>
            <a:r>
              <a:rPr b="0"/>
              <a:t>  Mantenimiento de los sistemas de transmisión y frenos</a:t>
            </a:r>
          </a:p>
        </p:txBody>
      </p:sp>
      <p:sp>
        <p:nvSpPr>
          <p:cNvPr id="104" name="Número de diapositiva"/>
          <p:cNvSpPr txBox="1">
            <a:spLocks noGrp="1"/>
          </p:cNvSpPr>
          <p:nvPr>
            <p:ph type="sldNum" sz="quarter" idx="2"/>
          </p:nvPr>
        </p:nvSpPr>
        <p:spPr>
          <a:xfrm>
            <a:off x="371688" y="6881800"/>
            <a:ext cx="337158" cy="317116"/>
          </a:xfrm>
          <a:prstGeom prst="rect">
            <a:avLst/>
          </a:prstGeom>
        </p:spPr>
        <p:txBody>
          <a:bodyPr lIns="91423" tIns="91423" rIns="91423" bIns="91423"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80;p29"/>
          <p:cNvSpPr/>
          <p:nvPr/>
        </p:nvSpPr>
        <p:spPr>
          <a:xfrm rot="10800000" flipH="1">
            <a:off x="181648" y="822023"/>
            <a:ext cx="9356703"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pPr>
              <a:defRPr>
                <a:latin typeface="+mn-lt"/>
                <a:ea typeface="+mn-ea"/>
                <a:cs typeface="+mn-cs"/>
                <a:sym typeface="Arial"/>
              </a:defRPr>
            </a:pPr>
            <a:endParaRPr/>
          </a:p>
        </p:txBody>
      </p:sp>
      <p:grpSp>
        <p:nvGrpSpPr>
          <p:cNvPr id="114" name="Google Shape;81;p29"/>
          <p:cNvGrpSpPr/>
          <p:nvPr/>
        </p:nvGrpSpPr>
        <p:grpSpPr>
          <a:xfrm>
            <a:off x="8091899" y="451665"/>
            <a:ext cx="662103" cy="380237"/>
            <a:chOff x="0" y="0"/>
            <a:chExt cx="662102" cy="380236"/>
          </a:xfrm>
        </p:grpSpPr>
        <p:sp>
          <p:nvSpPr>
            <p:cNvPr id="112" name="Google Shape;82;p29"/>
            <p:cNvSpPr/>
            <p:nvPr/>
          </p:nvSpPr>
          <p:spPr>
            <a:xfrm>
              <a:off x="-1" y="327735"/>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113" name="Google Shape;83;p29"/>
            <p:cNvSpPr txBox="1"/>
            <p:nvPr/>
          </p:nvSpPr>
          <p:spPr>
            <a:xfrm>
              <a:off x="-1" y="0"/>
              <a:ext cx="662104" cy="380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9" tIns="91399" rIns="91399" bIns="91399" numCol="1" anchor="b">
              <a:spAutoFit/>
            </a:bodyPr>
            <a:lstStyle>
              <a:lvl1pPr>
                <a:defRPr>
                  <a:latin typeface="+mn-lt"/>
                  <a:ea typeface="+mn-ea"/>
                  <a:cs typeface="+mn-cs"/>
                  <a:sym typeface="Arial"/>
                </a:defRPr>
              </a:lvl1pPr>
            </a:lstStyle>
            <a:p>
              <a:r>
                <a:t> </a:t>
              </a:r>
            </a:p>
          </p:txBody>
        </p:sp>
      </p:grpSp>
      <p:grpSp>
        <p:nvGrpSpPr>
          <p:cNvPr id="117" name="Google Shape;84;p29"/>
          <p:cNvGrpSpPr/>
          <p:nvPr/>
        </p:nvGrpSpPr>
        <p:grpSpPr>
          <a:xfrm>
            <a:off x="8753998" y="451665"/>
            <a:ext cx="785404" cy="380237"/>
            <a:chOff x="0" y="0"/>
            <a:chExt cx="785402" cy="380236"/>
          </a:xfrm>
        </p:grpSpPr>
        <p:sp>
          <p:nvSpPr>
            <p:cNvPr id="115" name="Google Shape;85;p29"/>
            <p:cNvSpPr/>
            <p:nvPr/>
          </p:nvSpPr>
          <p:spPr>
            <a:xfrm>
              <a:off x="-1" y="327735"/>
              <a:ext cx="785404"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116" name="Google Shape;86;p29"/>
            <p:cNvSpPr txBox="1"/>
            <p:nvPr/>
          </p:nvSpPr>
          <p:spPr>
            <a:xfrm>
              <a:off x="-1" y="0"/>
              <a:ext cx="785404" cy="380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9" tIns="91399" rIns="91399" bIns="91399" numCol="1" anchor="b">
              <a:spAutoFit/>
            </a:bodyPr>
            <a:lstStyle>
              <a:lvl1pPr>
                <a:defRPr>
                  <a:latin typeface="+mn-lt"/>
                  <a:ea typeface="+mn-ea"/>
                  <a:cs typeface="+mn-cs"/>
                  <a:sym typeface="Arial"/>
                </a:defRPr>
              </a:lvl1pPr>
            </a:lstStyle>
            <a:p>
              <a:r>
                <a:t> </a:t>
              </a:r>
            </a:p>
          </p:txBody>
        </p:sp>
      </p:grpSp>
      <p:sp>
        <p:nvSpPr>
          <p:cNvPr id="118" name="Google Shape;88;p29"/>
          <p:cNvSpPr txBox="1"/>
          <p:nvPr/>
        </p:nvSpPr>
        <p:spPr>
          <a:xfrm>
            <a:off x="8170650" y="288449"/>
            <a:ext cx="1166702" cy="372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spAutoFit/>
          </a:bodyPr>
          <a:lstStyle>
            <a:lvl1pPr algn="r">
              <a:defRPr b="1">
                <a:latin typeface="Calibri"/>
                <a:ea typeface="Calibri"/>
                <a:cs typeface="Calibri"/>
                <a:sym typeface="Calibri"/>
              </a:defRPr>
            </a:lvl1pPr>
          </a:lstStyle>
          <a:p>
            <a:r>
              <a:t>¡Atención!</a:t>
            </a: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2" name="Google Shape;31;p6"/>
          <p:cNvSpPr/>
          <p:nvPr userDrawn="1"/>
        </p:nvSpPr>
        <p:spPr>
          <a:xfrm>
            <a:off x="181650" y="180900"/>
            <a:ext cx="79092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dpi="0" rotWithShape="1">
            <a:blip r:embed="rId2"/>
            <a:srcRect/>
            <a:tile tx="0" ty="0" sx="100000" sy="100000" flip="none" algn="tl"/>
          </a:blipFill>
          <a:ln w="12700">
            <a:miter lim="400000"/>
          </a:ln>
        </p:spPr>
        <p:txBody>
          <a:bodyPr lIns="0" tIns="0" rIns="0" bIns="0" anchor="b"/>
          <a:lstStyle/>
          <a:p>
            <a:pPr>
              <a:defRPr>
                <a:latin typeface="+mn-lt"/>
                <a:ea typeface="+mn-ea"/>
                <a:cs typeface="+mn-cs"/>
                <a:sym typeface="Arial"/>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127" name="Google Shape;20;p27"/>
          <p:cNvSpPr/>
          <p:nvPr/>
        </p:nvSpPr>
        <p:spPr>
          <a:xfrm>
            <a:off x="180898" y="180900"/>
            <a:ext cx="7911003" cy="651001"/>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n-lt"/>
                <a:ea typeface="+mn-ea"/>
                <a:cs typeface="+mn-cs"/>
                <a:sym typeface="Arial"/>
              </a:defRPr>
            </a:pPr>
            <a:endParaRPr/>
          </a:p>
        </p:txBody>
      </p:sp>
      <p:grpSp>
        <p:nvGrpSpPr>
          <p:cNvPr id="130" name="Google Shape;21;p27"/>
          <p:cNvGrpSpPr/>
          <p:nvPr/>
        </p:nvGrpSpPr>
        <p:grpSpPr>
          <a:xfrm>
            <a:off x="8091899" y="451664"/>
            <a:ext cx="662103" cy="380238"/>
            <a:chOff x="0" y="-1"/>
            <a:chExt cx="662102" cy="380236"/>
          </a:xfrm>
        </p:grpSpPr>
        <p:sp>
          <p:nvSpPr>
            <p:cNvPr id="128" name="Rectángulo"/>
            <p:cNvSpPr/>
            <p:nvPr/>
          </p:nvSpPr>
          <p:spPr>
            <a:xfrm>
              <a:off x="-1" y="327734"/>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129" name="Texto"/>
            <p:cNvSpPr txBox="1"/>
            <p:nvPr/>
          </p:nvSpPr>
          <p:spPr>
            <a:xfrm>
              <a:off x="-1" y="-2"/>
              <a:ext cx="662104"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grpSp>
        <p:nvGrpSpPr>
          <p:cNvPr id="133" name="Google Shape;22;p27"/>
          <p:cNvGrpSpPr/>
          <p:nvPr/>
        </p:nvGrpSpPr>
        <p:grpSpPr>
          <a:xfrm>
            <a:off x="8753998" y="451664"/>
            <a:ext cx="785403" cy="380238"/>
            <a:chOff x="0" y="-1"/>
            <a:chExt cx="785402" cy="380236"/>
          </a:xfrm>
        </p:grpSpPr>
        <p:sp>
          <p:nvSpPr>
            <p:cNvPr id="131" name="Rectángulo"/>
            <p:cNvSpPr/>
            <p:nvPr/>
          </p:nvSpPr>
          <p:spPr>
            <a:xfrm>
              <a:off x="-1" y="327734"/>
              <a:ext cx="785403"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132" name="Texto"/>
            <p:cNvSpPr txBox="1"/>
            <p:nvPr/>
          </p:nvSpPr>
          <p:spPr>
            <a:xfrm>
              <a:off x="-1" y="-2"/>
              <a:ext cx="78540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sp>
        <p:nvSpPr>
          <p:cNvPr id="134" name="Google Shape;26;p27"/>
          <p:cNvSpPr txBox="1"/>
          <p:nvPr/>
        </p:nvSpPr>
        <p:spPr>
          <a:xfrm>
            <a:off x="375975" y="6881800"/>
            <a:ext cx="6786599" cy="3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smtClean="0">
                <a:solidFill>
                  <a:srgbClr val="000000"/>
                </a:solidFill>
              </a:rPr>
              <a:t>4</a:t>
            </a:r>
            <a:r>
              <a:rPr dirty="0" smtClean="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135" name="Google Shape;33;p25"/>
          <p:cNvSpPr txBox="1"/>
          <p:nvPr/>
        </p:nvSpPr>
        <p:spPr>
          <a:xfrm>
            <a:off x="442650" y="350325"/>
            <a:ext cx="7441801" cy="3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b="1">
                <a:solidFill>
                  <a:srgbClr val="FFFFFF"/>
                </a:solidFill>
                <a:latin typeface="Calibri"/>
                <a:ea typeface="Calibri"/>
                <a:cs typeface="Calibri"/>
                <a:sym typeface="Calibri"/>
              </a:defRPr>
            </a:pPr>
            <a:r>
              <a:rPr dirty="0"/>
              <a:t>MÓDULO</a:t>
            </a:r>
            <a:r>
              <a:rPr b="0" dirty="0"/>
              <a:t>  </a:t>
            </a:r>
            <a:r>
              <a:rPr b="0" dirty="0" err="1"/>
              <a:t>Mantenimiento</a:t>
            </a:r>
            <a:r>
              <a:rPr b="0" dirty="0"/>
              <a:t> de los </a:t>
            </a:r>
            <a:r>
              <a:rPr b="0" dirty="0" err="1"/>
              <a:t>sistemas</a:t>
            </a:r>
            <a:r>
              <a:rPr b="0" dirty="0"/>
              <a:t> de </a:t>
            </a:r>
            <a:r>
              <a:rPr b="0" dirty="0" err="1"/>
              <a:t>transmisión</a:t>
            </a:r>
            <a:r>
              <a:rPr b="0" dirty="0"/>
              <a:t> y </a:t>
            </a:r>
            <a:r>
              <a:rPr b="0" dirty="0" err="1"/>
              <a:t>frenos</a:t>
            </a:r>
            <a:endParaRPr b="0" dirty="0"/>
          </a:p>
        </p:txBody>
      </p:sp>
      <p:sp>
        <p:nvSpPr>
          <p:cNvPr id="136" name="Google Shape;23;p27"/>
          <p:cNvSpPr txBox="1"/>
          <p:nvPr/>
        </p:nvSpPr>
        <p:spPr>
          <a:xfrm>
            <a:off x="8443617" y="271142"/>
            <a:ext cx="1166702" cy="392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r">
              <a:defRPr sz="1200">
                <a:latin typeface="Calibri"/>
                <a:ea typeface="Calibri"/>
                <a:cs typeface="Calibri"/>
                <a:sym typeface="Calibri"/>
              </a:defRPr>
            </a:pPr>
            <a:r>
              <a:t>Actividad 6|</a:t>
            </a:r>
            <a:r>
              <a:rPr sz="1600">
                <a:solidFill>
                  <a:srgbClr val="741B47"/>
                </a:solidFill>
              </a:rPr>
              <a:t>2</a:t>
            </a:r>
          </a:p>
        </p:txBody>
      </p:sp>
      <p:sp>
        <p:nvSpPr>
          <p:cNvPr id="137" name="Número de diapositiva"/>
          <p:cNvSpPr txBox="1">
            <a:spLocks noGrp="1"/>
          </p:cNvSpPr>
          <p:nvPr>
            <p:ph type="sldNum" sz="quarter" idx="2"/>
          </p:nvPr>
        </p:nvSpPr>
        <p:spPr>
          <a:xfrm>
            <a:off x="371688" y="6881800"/>
            <a:ext cx="337158" cy="317116"/>
          </a:xfrm>
          <a:prstGeom prst="rect">
            <a:avLst/>
          </a:prstGeom>
        </p:spPr>
        <p:txBody>
          <a:bodyPr lIns="91423" tIns="91423" rIns="91423" bIns="91423" anchor="t"/>
          <a:lstStyle>
            <a:lvl1pPr>
              <a:defRPr sz="1100">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144"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145" name="Google Shape;29;p25"/>
          <p:cNvSpPr/>
          <p:nvPr/>
        </p:nvSpPr>
        <p:spPr>
          <a:xfrm>
            <a:off x="180898" y="180900"/>
            <a:ext cx="7911003" cy="651001"/>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pPr>
              <a:defRPr>
                <a:latin typeface="+mn-lt"/>
                <a:ea typeface="+mn-ea"/>
                <a:cs typeface="+mn-cs"/>
                <a:sym typeface="Arial"/>
              </a:defRPr>
            </a:pPr>
            <a:endParaRPr/>
          </a:p>
        </p:txBody>
      </p:sp>
      <p:grpSp>
        <p:nvGrpSpPr>
          <p:cNvPr id="148" name="Google Shape;30;p25"/>
          <p:cNvGrpSpPr/>
          <p:nvPr/>
        </p:nvGrpSpPr>
        <p:grpSpPr>
          <a:xfrm>
            <a:off x="8091899" y="451664"/>
            <a:ext cx="662103" cy="380238"/>
            <a:chOff x="0" y="-1"/>
            <a:chExt cx="662102" cy="380236"/>
          </a:xfrm>
        </p:grpSpPr>
        <p:sp>
          <p:nvSpPr>
            <p:cNvPr id="146" name="Rectángulo"/>
            <p:cNvSpPr/>
            <p:nvPr/>
          </p:nvSpPr>
          <p:spPr>
            <a:xfrm>
              <a:off x="-1" y="327734"/>
              <a:ext cx="662104" cy="52502"/>
            </a:xfrm>
            <a:prstGeom prst="rect">
              <a:avLst/>
            </a:prstGeom>
            <a:solidFill>
              <a:srgbClr val="0F69B4"/>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147" name="Texto"/>
            <p:cNvSpPr txBox="1"/>
            <p:nvPr/>
          </p:nvSpPr>
          <p:spPr>
            <a:xfrm>
              <a:off x="-1" y="-2"/>
              <a:ext cx="662104"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grpSp>
        <p:nvGrpSpPr>
          <p:cNvPr id="151" name="Google Shape;31;p25"/>
          <p:cNvGrpSpPr/>
          <p:nvPr/>
        </p:nvGrpSpPr>
        <p:grpSpPr>
          <a:xfrm>
            <a:off x="8753998" y="451664"/>
            <a:ext cx="785403" cy="380238"/>
            <a:chOff x="0" y="-1"/>
            <a:chExt cx="785402" cy="380236"/>
          </a:xfrm>
        </p:grpSpPr>
        <p:sp>
          <p:nvSpPr>
            <p:cNvPr id="149" name="Rectángulo"/>
            <p:cNvSpPr/>
            <p:nvPr/>
          </p:nvSpPr>
          <p:spPr>
            <a:xfrm>
              <a:off x="-1" y="327734"/>
              <a:ext cx="785403" cy="52502"/>
            </a:xfrm>
            <a:prstGeom prst="rect">
              <a:avLst/>
            </a:prstGeom>
            <a:solidFill>
              <a:srgbClr val="EB3C46"/>
            </a:solidFill>
            <a:ln w="12700" cap="flat">
              <a:noFill/>
              <a:miter lim="400000"/>
            </a:ln>
            <a:effectLst/>
          </p:spPr>
          <p:txBody>
            <a:bodyPr wrap="square" lIns="0" tIns="0" rIns="0" bIns="0" numCol="1" anchor="b">
              <a:noAutofit/>
            </a:bodyPr>
            <a:lstStyle/>
            <a:p>
              <a:pPr>
                <a:defRPr>
                  <a:latin typeface="+mn-lt"/>
                  <a:ea typeface="+mn-ea"/>
                  <a:cs typeface="+mn-cs"/>
                  <a:sym typeface="Arial"/>
                </a:defRPr>
              </a:pPr>
              <a:endParaRPr/>
            </a:p>
          </p:txBody>
        </p:sp>
        <p:sp>
          <p:nvSpPr>
            <p:cNvPr id="150" name="Texto"/>
            <p:cNvSpPr txBox="1"/>
            <p:nvPr/>
          </p:nvSpPr>
          <p:spPr>
            <a:xfrm>
              <a:off x="-1" y="-2"/>
              <a:ext cx="78540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b">
              <a:spAutoFit/>
            </a:bodyPr>
            <a:lstStyle>
              <a:lvl1pPr>
                <a:defRPr>
                  <a:latin typeface="+mn-lt"/>
                  <a:ea typeface="+mn-ea"/>
                  <a:cs typeface="+mn-cs"/>
                  <a:sym typeface="Arial"/>
                </a:defRPr>
              </a:lvl1pPr>
            </a:lstStyle>
            <a:p>
              <a:r>
                <a:t> </a:t>
              </a:r>
            </a:p>
          </p:txBody>
        </p:sp>
      </p:grpSp>
      <p:sp>
        <p:nvSpPr>
          <p:cNvPr id="152" name="Google Shape;26;p27"/>
          <p:cNvSpPr txBox="1"/>
          <p:nvPr/>
        </p:nvSpPr>
        <p:spPr>
          <a:xfrm>
            <a:off x="375975" y="6881800"/>
            <a:ext cx="6786599" cy="353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CL" dirty="0" smtClean="0">
                <a:solidFill>
                  <a:srgbClr val="000000"/>
                </a:solidFill>
              </a:rPr>
              <a:t>4</a:t>
            </a:r>
            <a:r>
              <a:rPr dirty="0" smtClean="0">
                <a:solidFill>
                  <a:srgbClr val="000000"/>
                </a:solidFill>
              </a:rPr>
              <a:t>° </a:t>
            </a:r>
            <a:r>
              <a:rPr dirty="0" err="1">
                <a:solidFill>
                  <a:srgbClr val="000000"/>
                </a:solidFill>
              </a:rPr>
              <a:t>Medio</a:t>
            </a:r>
            <a:r>
              <a:rPr dirty="0">
                <a:solidFill>
                  <a:srgbClr val="000000"/>
                </a:solidFill>
              </a:rPr>
              <a:t> | </a:t>
            </a:r>
            <a:r>
              <a:rPr dirty="0" err="1">
                <a:solidFill>
                  <a:srgbClr val="000000"/>
                </a:solidFill>
              </a:rPr>
              <a:t>Presentación</a:t>
            </a:r>
            <a:endParaRPr dirty="0">
              <a:solidFill>
                <a:srgbClr val="000000"/>
              </a:solidFill>
            </a:endParaRPr>
          </a:p>
        </p:txBody>
      </p:sp>
      <p:sp>
        <p:nvSpPr>
          <p:cNvPr id="153" name="Google Shape;23;p27"/>
          <p:cNvSpPr txBox="1"/>
          <p:nvPr/>
        </p:nvSpPr>
        <p:spPr>
          <a:xfrm>
            <a:off x="8443617" y="271142"/>
            <a:ext cx="1166702" cy="392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r">
              <a:defRPr sz="1200">
                <a:latin typeface="Calibri"/>
                <a:ea typeface="Calibri"/>
                <a:cs typeface="Calibri"/>
                <a:sym typeface="Calibri"/>
              </a:defRPr>
            </a:pPr>
            <a:r>
              <a:t>Actividad 6|</a:t>
            </a:r>
            <a:r>
              <a:rPr sz="1600">
                <a:solidFill>
                  <a:srgbClr val="741B47"/>
                </a:solidFill>
              </a:rPr>
              <a:t>2</a:t>
            </a:r>
          </a:p>
        </p:txBody>
      </p:sp>
      <p:sp>
        <p:nvSpPr>
          <p:cNvPr id="155" name="Número de diapositiva"/>
          <p:cNvSpPr txBox="1">
            <a:spLocks noGrp="1"/>
          </p:cNvSpPr>
          <p:nvPr>
            <p:ph type="sldNum" sz="quarter" idx="2"/>
          </p:nvPr>
        </p:nvSpPr>
        <p:spPr>
          <a:xfrm>
            <a:off x="371688" y="6881800"/>
            <a:ext cx="337158" cy="317116"/>
          </a:xfrm>
          <a:prstGeom prst="rect">
            <a:avLst/>
          </a:prstGeom>
        </p:spPr>
        <p:txBody>
          <a:bodyPr lIns="91423" tIns="91423" rIns="91423" bIns="91423" anchor="t"/>
          <a:lstStyle>
            <a:lvl1pPr>
              <a:defRPr sz="1100">
                <a:latin typeface="Calibri"/>
                <a:ea typeface="Calibri"/>
                <a:cs typeface="Calibri"/>
                <a:sym typeface="Calibri"/>
              </a:defRPr>
            </a:lvl1pPr>
          </a:lstStyle>
          <a:p>
            <a:fld id="{86CB4B4D-7CA3-9044-876B-883B54F8677D}" type="slidenum">
              <a:t>‹Nº›</a:t>
            </a:fld>
            <a:endParaRPr/>
          </a:p>
        </p:txBody>
      </p:sp>
      <p:sp>
        <p:nvSpPr>
          <p:cNvPr id="14" name="Google Shape;33;p25"/>
          <p:cNvSpPr txBox="1"/>
          <p:nvPr userDrawn="1"/>
        </p:nvSpPr>
        <p:spPr>
          <a:xfrm>
            <a:off x="442650" y="350325"/>
            <a:ext cx="7441801" cy="372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defRPr b="1">
                <a:solidFill>
                  <a:srgbClr val="FFFFFF"/>
                </a:solidFill>
                <a:latin typeface="Calibri"/>
                <a:ea typeface="Calibri"/>
                <a:cs typeface="Calibri"/>
                <a:sym typeface="Calibri"/>
              </a:defRPr>
            </a:pPr>
            <a:r>
              <a:rPr dirty="0"/>
              <a:t>MÓDULO</a:t>
            </a:r>
            <a:r>
              <a:rPr b="0" dirty="0"/>
              <a:t>  </a:t>
            </a:r>
            <a:r>
              <a:rPr b="0" dirty="0" err="1"/>
              <a:t>Mantenimiento</a:t>
            </a:r>
            <a:r>
              <a:rPr b="0" dirty="0"/>
              <a:t> de los </a:t>
            </a:r>
            <a:r>
              <a:rPr b="0" dirty="0" err="1"/>
              <a:t>sistemas</a:t>
            </a:r>
            <a:r>
              <a:rPr b="0" dirty="0"/>
              <a:t> de </a:t>
            </a:r>
            <a:r>
              <a:rPr b="0" dirty="0" err="1"/>
              <a:t>transmisión</a:t>
            </a:r>
            <a:r>
              <a:rPr b="0" dirty="0"/>
              <a:t> y </a:t>
            </a:r>
            <a:r>
              <a:rPr b="0" dirty="0" err="1"/>
              <a:t>frenos</a:t>
            </a:r>
            <a:endParaRPr b="0"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15;p24"/>
          <p:cNvGrpSpPr/>
          <p:nvPr/>
        </p:nvGrpSpPr>
        <p:grpSpPr>
          <a:xfrm>
            <a:off x="242854" y="1756548"/>
            <a:ext cx="9346505" cy="5675927"/>
            <a:chOff x="0" y="0"/>
            <a:chExt cx="9346503" cy="5675926"/>
          </a:xfrm>
        </p:grpSpPr>
        <p:sp>
          <p:nvSpPr>
            <p:cNvPr id="2" name="Figura"/>
            <p:cNvSpPr/>
            <p:nvPr/>
          </p:nvSpPr>
          <p:spPr>
            <a:xfrm>
              <a:off x="-1" y="-1"/>
              <a:ext cx="9346505" cy="56759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3" name="Texto"/>
            <p:cNvSpPr txBox="1"/>
            <p:nvPr/>
          </p:nvSpPr>
          <p:spPr>
            <a:xfrm>
              <a:off x="-1" y="2647845"/>
              <a:ext cx="9091322" cy="380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pic>
        <p:nvPicPr>
          <p:cNvPr id="5" name="Google Shape;16;p24" descr="Google Shape;16;p24"/>
          <p:cNvPicPr>
            <a:picLocks noChangeAspect="1"/>
          </p:cNvPicPr>
          <p:nvPr/>
        </p:nvPicPr>
        <p:blipFill>
          <a:blip r:embed="rId11"/>
          <a:stretch>
            <a:fillRect/>
          </a:stretch>
        </p:blipFill>
        <p:spPr>
          <a:xfrm>
            <a:off x="8272364" y="1222172"/>
            <a:ext cx="1080002" cy="241875"/>
          </a:xfrm>
          <a:prstGeom prst="rect">
            <a:avLst/>
          </a:prstGeom>
          <a:ln w="12700">
            <a:miter lim="400000"/>
          </a:ln>
        </p:spPr>
      </p:pic>
      <p:pic>
        <p:nvPicPr>
          <p:cNvPr id="6" name="Google Shape;17;p24" descr="Google Shape;17;p24"/>
          <p:cNvPicPr>
            <a:picLocks noChangeAspect="1"/>
          </p:cNvPicPr>
          <p:nvPr/>
        </p:nvPicPr>
        <p:blipFill>
          <a:blip r:embed="rId12"/>
          <a:stretch>
            <a:fillRect/>
          </a:stretch>
        </p:blipFill>
        <p:spPr>
          <a:xfrm>
            <a:off x="8272364" y="418596"/>
            <a:ext cx="1080002" cy="664778"/>
          </a:xfrm>
          <a:prstGeom prst="rect">
            <a:avLst/>
          </a:prstGeom>
          <a:ln w="12700">
            <a:miter lim="400000"/>
          </a:ln>
        </p:spPr>
      </p:pic>
      <p:pic>
        <p:nvPicPr>
          <p:cNvPr id="7" name="Google Shape;18;p24" descr="Google Shape;18;p24"/>
          <p:cNvPicPr>
            <a:picLocks noChangeAspect="1"/>
          </p:cNvPicPr>
          <p:nvPr/>
        </p:nvPicPr>
        <p:blipFill>
          <a:blip r:embed="rId13"/>
          <a:stretch>
            <a:fillRect/>
          </a:stretch>
        </p:blipFill>
        <p:spPr>
          <a:xfrm>
            <a:off x="436350" y="419800"/>
            <a:ext cx="3659450" cy="680475"/>
          </a:xfrm>
          <a:prstGeom prst="rect">
            <a:avLst/>
          </a:prstGeom>
          <a:ln w="12700">
            <a:miter lim="400000"/>
          </a:ln>
        </p:spPr>
      </p:pic>
      <p:sp>
        <p:nvSpPr>
          <p:cNvPr id="8" name="Texto del título"/>
          <p:cNvSpPr txBox="1">
            <a:spLocks noGrp="1"/>
          </p:cNvSpPr>
          <p:nvPr>
            <p:ph type="title"/>
          </p:nvPr>
        </p:nvSpPr>
        <p:spPr>
          <a:xfrm>
            <a:off x="1455638" y="848357"/>
            <a:ext cx="7772401" cy="1838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Texto del título</a:t>
            </a:r>
          </a:p>
        </p:txBody>
      </p:sp>
      <p:sp>
        <p:nvSpPr>
          <p:cNvPr id="9" name="Nivel de texto 1…"/>
          <p:cNvSpPr txBox="1">
            <a:spLocks noGrp="1"/>
          </p:cNvSpPr>
          <p:nvPr>
            <p:ph type="body" idx="1"/>
          </p:nvPr>
        </p:nvSpPr>
        <p:spPr>
          <a:xfrm>
            <a:off x="5422800" y="2686755"/>
            <a:ext cx="3805239" cy="4869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Nivel de texto 1</a:t>
            </a:r>
          </a:p>
          <a:p>
            <a:pPr lvl="1"/>
            <a:r>
              <a:t>Nivel de texto 2</a:t>
            </a:r>
          </a:p>
          <a:p>
            <a:pPr lvl="2"/>
            <a:r>
              <a:t>Nivel de texto 3</a:t>
            </a:r>
          </a:p>
          <a:p>
            <a:pPr lvl="3"/>
            <a:r>
              <a:t>Nivel de texto 4</a:t>
            </a:r>
          </a:p>
          <a:p>
            <a:pPr lvl="4"/>
            <a:r>
              <a:t>Nivel de texto 5</a:t>
            </a:r>
          </a:p>
        </p:txBody>
      </p:sp>
      <p:sp>
        <p:nvSpPr>
          <p:cNvPr id="10" name="Número de diapositiva"/>
          <p:cNvSpPr txBox="1">
            <a:spLocks noGrp="1"/>
          </p:cNvSpPr>
          <p:nvPr>
            <p:ph type="sldNum" sz="quarter" idx="2"/>
          </p:nvPr>
        </p:nvSpPr>
        <p:spPr>
          <a:xfrm>
            <a:off x="4695825" y="6800556"/>
            <a:ext cx="2266950" cy="406401"/>
          </a:xfrm>
          <a:prstGeom prst="rect">
            <a:avLst/>
          </a:prstGeom>
          <a:ln w="12700">
            <a:miter lim="400000"/>
          </a:ln>
        </p:spPr>
        <p:txBody>
          <a:bodyPr wrap="none" lIns="45718" tIns="45718" rIns="45718" bIns="45718" anchor="ctr">
            <a:spAutoFit/>
          </a:bodyPr>
          <a:lstStyle>
            <a:lvl1pPr algn="r">
              <a:defRPr sz="1200">
                <a:latin typeface="+mn-lt"/>
                <a:ea typeface="+mn-ea"/>
                <a:cs typeface="+mn-cs"/>
                <a:sym typeface="Aria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oogle Shape;94;p1"/>
          <p:cNvSpPr txBox="1"/>
          <p:nvPr/>
        </p:nvSpPr>
        <p:spPr>
          <a:xfrm>
            <a:off x="1176618" y="6563125"/>
            <a:ext cx="7012135" cy="482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lvl="1" algn="just">
              <a:defRPr sz="1100">
                <a:solidFill>
                  <a:srgbClr val="FFFFFF"/>
                </a:solidFill>
                <a:latin typeface="Calibri"/>
                <a:ea typeface="Calibri"/>
                <a:cs typeface="Calibri"/>
                <a:sym typeface="Calibri"/>
              </a:defRPr>
            </a:pPr>
            <a:r>
              <a:t>En estos documentos se utilizarán de manera inclusiva términos como: el estudiante, el docente, el compañero u otras palabras equivalentes y sus respectivos plurales, es decir, con ellas, se hace referencia tanto a hombres como a mujeres.</a:t>
            </a:r>
          </a:p>
        </p:txBody>
      </p:sp>
      <p:sp>
        <p:nvSpPr>
          <p:cNvPr id="165" name="Google Shape;97;p1"/>
          <p:cNvSpPr txBox="1"/>
          <p:nvPr/>
        </p:nvSpPr>
        <p:spPr>
          <a:xfrm>
            <a:off x="352724" y="2261848"/>
            <a:ext cx="7586043" cy="1153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a:lnSpc>
                <a:spcPct val="90000"/>
              </a:lnSpc>
              <a:defRPr sz="3600" b="1" cap="all">
                <a:solidFill>
                  <a:srgbClr val="741B47"/>
                </a:solidFill>
                <a:latin typeface="Calibri"/>
                <a:ea typeface="Calibri"/>
                <a:cs typeface="Calibri"/>
                <a:sym typeface="Calibri"/>
              </a:defRPr>
            </a:pPr>
            <a:r>
              <a:t>Mantenimiento de los sistemas </a:t>
            </a:r>
          </a:p>
          <a:p>
            <a:pPr>
              <a:lnSpc>
                <a:spcPct val="90000"/>
              </a:lnSpc>
              <a:defRPr sz="3600" b="1" cap="all">
                <a:solidFill>
                  <a:srgbClr val="741B47"/>
                </a:solidFill>
                <a:latin typeface="Calibri"/>
                <a:ea typeface="Calibri"/>
                <a:cs typeface="Calibri"/>
                <a:sym typeface="Calibri"/>
              </a:defRPr>
            </a:pPr>
            <a:r>
              <a:t>de transmisión y frenos</a:t>
            </a:r>
          </a:p>
        </p:txBody>
      </p:sp>
      <p:sp>
        <p:nvSpPr>
          <p:cNvPr id="166" name="Google Shape;76;p1"/>
          <p:cNvSpPr txBox="1"/>
          <p:nvPr/>
        </p:nvSpPr>
        <p:spPr>
          <a:xfrm>
            <a:off x="374950" y="1923280"/>
            <a:ext cx="1444326" cy="621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t>MÓDULO 8</a:t>
            </a:r>
            <a:endParaRPr>
              <a:latin typeface="+mn-lt"/>
              <a:ea typeface="+mn-ea"/>
              <a:cs typeface="+mn-cs"/>
              <a:sym typeface="Arial"/>
            </a:endParaRPr>
          </a:p>
        </p:txBody>
      </p:sp>
      <p:pic>
        <p:nvPicPr>
          <p:cNvPr id="167" name="Imagen" descr="Imagen"/>
          <p:cNvPicPr>
            <a:picLocks noChangeAspect="1"/>
          </p:cNvPicPr>
          <p:nvPr/>
        </p:nvPicPr>
        <p:blipFill>
          <a:blip r:embed="rId2"/>
          <a:stretch>
            <a:fillRect/>
          </a:stretch>
        </p:blipFill>
        <p:spPr>
          <a:xfrm>
            <a:off x="2060756" y="3270460"/>
            <a:ext cx="5524117" cy="3336101"/>
          </a:xfrm>
          <a:prstGeom prst="rect">
            <a:avLst/>
          </a:prstGeom>
          <a:ln w="12700">
            <a:miter lim="400000"/>
          </a:ln>
        </p:spPr>
      </p:pic>
      <p:sp>
        <p:nvSpPr>
          <p:cNvPr id="7" name="Google Shape;62;p1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smtClean="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NIVEL </a:t>
            </a:r>
            <a:r>
              <a:rPr lang="es-CL" sz="1200" dirty="0" smtClean="0">
                <a:solidFill>
                  <a:srgbClr val="741B47"/>
                </a:solidFill>
                <a:latin typeface="Calibri" panose="020F0502020204030204" pitchFamily="34" charset="0"/>
                <a:ea typeface="Roboto Medium"/>
                <a:cs typeface="Calibri" panose="020F0502020204030204" pitchFamily="34" charset="0"/>
                <a:sym typeface="Roboto Medium"/>
              </a:rPr>
              <a:t>4</a:t>
            </a:r>
            <a:r>
              <a:rPr lang="x-none" sz="1200" dirty="0" smtClean="0">
                <a:solidFill>
                  <a:srgbClr val="741B47"/>
                </a:solidFill>
                <a:latin typeface="Calibri" panose="020F0502020204030204" pitchFamily="34" charset="0"/>
                <a:ea typeface="Roboto Medium"/>
                <a:cs typeface="Calibri" panose="020F0502020204030204" pitchFamily="34" charset="0"/>
                <a:sym typeface="Roboto Medium"/>
              </a:rPr>
              <a:t>°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ángulo redondeado"/>
          <p:cNvSpPr/>
          <p:nvPr/>
        </p:nvSpPr>
        <p:spPr>
          <a:xfrm>
            <a:off x="305172" y="1975476"/>
            <a:ext cx="9105156" cy="4908856"/>
          </a:xfrm>
          <a:prstGeom prst="roundRect">
            <a:avLst>
              <a:gd name="adj" fmla="val 7526"/>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67" name="Google Shape;25;p27"/>
          <p:cNvSpPr txBox="1">
            <a:spLocks noGrp="1"/>
          </p:cNvSpPr>
          <p:nvPr>
            <p:ph type="sldNum" sz="quarter" idx="4294967295"/>
          </p:nvPr>
        </p:nvSpPr>
        <p:spPr>
          <a:xfrm>
            <a:off x="371684" y="6881800"/>
            <a:ext cx="337159"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10</a:t>
            </a:fld>
            <a:endParaRPr/>
          </a:p>
        </p:txBody>
      </p:sp>
      <p:sp>
        <p:nvSpPr>
          <p:cNvPr id="268" name="Google Shape;173;p6"/>
          <p:cNvSpPr txBox="1"/>
          <p:nvPr/>
        </p:nvSpPr>
        <p:spPr>
          <a:xfrm>
            <a:off x="382498" y="1080705"/>
            <a:ext cx="5327138" cy="897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ACCIONAMIENTO DE FRENO DE</a:t>
            </a:r>
            <a:r>
              <a:rPr b="0">
                <a:solidFill>
                  <a:srgbClr val="FF0000"/>
                </a:solidFill>
              </a:rPr>
              <a:t> ESTACIONAMIENTO MECÁNICO</a:t>
            </a:r>
          </a:p>
        </p:txBody>
      </p:sp>
      <p:sp>
        <p:nvSpPr>
          <p:cNvPr id="270" name="Las baterías  del vehículo son elementos fundamentales  como almacenador de energía dentro del vehículo, además son usadas en todos los vehículos particulares y de transporte.…"/>
          <p:cNvSpPr txBox="1"/>
          <p:nvPr/>
        </p:nvSpPr>
        <p:spPr>
          <a:xfrm>
            <a:off x="6606452" y="2246562"/>
            <a:ext cx="2663441" cy="1065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15000"/>
              </a:lnSpc>
              <a:defRPr sz="1600" b="1">
                <a:solidFill>
                  <a:srgbClr val="741B47"/>
                </a:solidFill>
                <a:latin typeface="Calibri"/>
                <a:ea typeface="Calibri"/>
                <a:cs typeface="Calibri"/>
                <a:sym typeface="Calibri"/>
              </a:defRPr>
            </a:pPr>
            <a:r>
              <a:t>1- Palanca de mando</a:t>
            </a:r>
          </a:p>
          <a:p>
            <a:pPr>
              <a:lnSpc>
                <a:spcPct val="115000"/>
              </a:lnSpc>
              <a:defRPr sz="1600" b="1">
                <a:solidFill>
                  <a:srgbClr val="741B47"/>
                </a:solidFill>
                <a:latin typeface="Calibri"/>
                <a:ea typeface="Calibri"/>
                <a:cs typeface="Calibri"/>
                <a:sym typeface="Calibri"/>
              </a:defRPr>
            </a:pPr>
            <a:r>
              <a:t>2- Botón de desenclavamiento</a:t>
            </a:r>
          </a:p>
          <a:p>
            <a:pPr>
              <a:lnSpc>
                <a:spcPct val="115000"/>
              </a:lnSpc>
              <a:defRPr sz="1600" b="1">
                <a:solidFill>
                  <a:srgbClr val="741B47"/>
                </a:solidFill>
                <a:latin typeface="Calibri"/>
                <a:ea typeface="Calibri"/>
                <a:cs typeface="Calibri"/>
                <a:sym typeface="Calibri"/>
              </a:defRPr>
            </a:pPr>
            <a:r>
              <a:t>3- Varilla</a:t>
            </a:r>
          </a:p>
          <a:p>
            <a:pPr>
              <a:lnSpc>
                <a:spcPct val="115000"/>
              </a:lnSpc>
              <a:defRPr sz="1600" b="1">
                <a:solidFill>
                  <a:srgbClr val="741B47"/>
                </a:solidFill>
                <a:latin typeface="Calibri"/>
                <a:ea typeface="Calibri"/>
                <a:cs typeface="Calibri"/>
                <a:sym typeface="Calibri"/>
              </a:defRPr>
            </a:pPr>
            <a:r>
              <a:t>4- Trinquete</a:t>
            </a:r>
          </a:p>
        </p:txBody>
      </p:sp>
      <p:pic>
        <p:nvPicPr>
          <p:cNvPr id="271" name="Imagen" descr="Imagen"/>
          <p:cNvPicPr>
            <a:picLocks noChangeAspect="1"/>
          </p:cNvPicPr>
          <p:nvPr/>
        </p:nvPicPr>
        <p:blipFill>
          <a:blip r:embed="rId2"/>
          <a:stretch>
            <a:fillRect/>
          </a:stretch>
        </p:blipFill>
        <p:spPr>
          <a:xfrm flipH="1">
            <a:off x="38880" y="3713445"/>
            <a:ext cx="3063140" cy="3257335"/>
          </a:xfrm>
          <a:prstGeom prst="rect">
            <a:avLst/>
          </a:prstGeom>
          <a:ln w="12700">
            <a:miter lim="400000"/>
          </a:ln>
        </p:spPr>
      </p:pic>
      <p:pic>
        <p:nvPicPr>
          <p:cNvPr id="272" name="Imagen" descr="Imagen"/>
          <p:cNvPicPr>
            <a:picLocks noChangeAspect="1"/>
          </p:cNvPicPr>
          <p:nvPr/>
        </p:nvPicPr>
        <p:blipFill>
          <a:blip r:embed="rId3"/>
          <a:stretch>
            <a:fillRect/>
          </a:stretch>
        </p:blipFill>
        <p:spPr>
          <a:xfrm>
            <a:off x="2129511" y="2221558"/>
            <a:ext cx="6786600" cy="4416692"/>
          </a:xfrm>
          <a:prstGeom prst="rect">
            <a:avLst/>
          </a:prstGeom>
          <a:ln w="12700">
            <a:miter lim="400000"/>
          </a:ln>
        </p:spPr>
      </p:pic>
      <p:sp>
        <p:nvSpPr>
          <p:cNvPr id="273" name="5- Varilla de Tiro…"/>
          <p:cNvSpPr txBox="1"/>
          <p:nvPr/>
        </p:nvSpPr>
        <p:spPr>
          <a:xfrm>
            <a:off x="3314402" y="5157489"/>
            <a:ext cx="3086696" cy="135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115000"/>
              </a:lnSpc>
              <a:defRPr sz="1600" b="1">
                <a:solidFill>
                  <a:srgbClr val="741B47"/>
                </a:solidFill>
                <a:latin typeface="Calibri"/>
                <a:ea typeface="Calibri"/>
                <a:cs typeface="Calibri"/>
                <a:sym typeface="Calibri"/>
              </a:defRPr>
            </a:pPr>
            <a:r>
              <a:t>5- Varilla de Tiro</a:t>
            </a:r>
          </a:p>
          <a:p>
            <a:pPr>
              <a:lnSpc>
                <a:spcPct val="115000"/>
              </a:lnSpc>
              <a:defRPr sz="1600" b="1">
                <a:solidFill>
                  <a:srgbClr val="741B47"/>
                </a:solidFill>
                <a:latin typeface="Calibri"/>
                <a:ea typeface="Calibri"/>
                <a:cs typeface="Calibri"/>
                <a:sym typeface="Calibri"/>
              </a:defRPr>
            </a:pPr>
            <a:r>
              <a:t>6- Derivador</a:t>
            </a:r>
          </a:p>
          <a:p>
            <a:pPr>
              <a:lnSpc>
                <a:spcPct val="115000"/>
              </a:lnSpc>
              <a:defRPr sz="1600" b="1">
                <a:solidFill>
                  <a:srgbClr val="741B47"/>
                </a:solidFill>
                <a:latin typeface="Calibri"/>
                <a:ea typeface="Calibri"/>
                <a:cs typeface="Calibri"/>
                <a:sym typeface="Calibri"/>
              </a:defRPr>
            </a:pPr>
            <a:r>
              <a:t>7- Tuerca de reglaje</a:t>
            </a:r>
          </a:p>
          <a:p>
            <a:pPr>
              <a:lnSpc>
                <a:spcPct val="115000"/>
              </a:lnSpc>
              <a:defRPr sz="1600" b="1">
                <a:solidFill>
                  <a:srgbClr val="741B47"/>
                </a:solidFill>
                <a:latin typeface="Calibri"/>
                <a:ea typeface="Calibri"/>
                <a:cs typeface="Calibri"/>
                <a:sym typeface="Calibri"/>
              </a:defRPr>
            </a:pPr>
            <a:r>
              <a:t>8- Cables de funda</a:t>
            </a:r>
          </a:p>
          <a:p>
            <a:pPr>
              <a:lnSpc>
                <a:spcPct val="115000"/>
              </a:lnSpc>
              <a:defRPr sz="1600" b="1">
                <a:solidFill>
                  <a:srgbClr val="741B47"/>
                </a:solidFill>
                <a:latin typeface="Calibri"/>
                <a:ea typeface="Calibri"/>
                <a:cs typeface="Calibri"/>
                <a:sym typeface="Calibri"/>
              </a:defRPr>
            </a:pPr>
            <a:r>
              <a:t>9- Palanca de accionamiento tambor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Rectángulo redondeado"/>
          <p:cNvSpPr/>
          <p:nvPr/>
        </p:nvSpPr>
        <p:spPr>
          <a:xfrm>
            <a:off x="2048352" y="5217192"/>
            <a:ext cx="6956752" cy="863458"/>
          </a:xfrm>
          <a:prstGeom prst="roundRect">
            <a:avLst>
              <a:gd name="adj" fmla="val 12277"/>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76" name="Rectángulo redondeado"/>
          <p:cNvSpPr/>
          <p:nvPr/>
        </p:nvSpPr>
        <p:spPr>
          <a:xfrm>
            <a:off x="2288445" y="3835973"/>
            <a:ext cx="6699939" cy="1236902"/>
          </a:xfrm>
          <a:prstGeom prst="roundRect">
            <a:avLst>
              <a:gd name="adj" fmla="val 7664"/>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277" name="Rectángulo redondeado"/>
          <p:cNvSpPr/>
          <p:nvPr/>
        </p:nvSpPr>
        <p:spPr>
          <a:xfrm>
            <a:off x="1913726" y="2610173"/>
            <a:ext cx="7091378" cy="1081485"/>
          </a:xfrm>
          <a:prstGeom prst="roundRect">
            <a:avLst>
              <a:gd name="adj" fmla="val 9802"/>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78" name="Círculo"/>
          <p:cNvSpPr/>
          <p:nvPr/>
        </p:nvSpPr>
        <p:spPr>
          <a:xfrm>
            <a:off x="361217" y="2503412"/>
            <a:ext cx="3672416" cy="3672417"/>
          </a:xfrm>
          <a:prstGeom prst="ellipse">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79" name="Probar las baterías para determinar si son reutilizables.…"/>
          <p:cNvSpPr txBox="1"/>
          <p:nvPr/>
        </p:nvSpPr>
        <p:spPr>
          <a:xfrm>
            <a:off x="4075281" y="5401657"/>
            <a:ext cx="4901339" cy="494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Tras la aplicación completa, la luz roja del freno de estacionamiento permanecerá encendida.</a:t>
            </a:r>
          </a:p>
        </p:txBody>
      </p:sp>
      <p:sp>
        <p:nvSpPr>
          <p:cNvPr id="280" name="Probar las baterías para determinar si son reutilizables.…"/>
          <p:cNvSpPr txBox="1"/>
          <p:nvPr/>
        </p:nvSpPr>
        <p:spPr>
          <a:xfrm>
            <a:off x="4224939" y="4075201"/>
            <a:ext cx="4402683"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latin typeface="Calibri"/>
                <a:ea typeface="Calibri"/>
                <a:cs typeface="Calibri"/>
                <a:sym typeface="Calibri"/>
              </a:defRPr>
            </a:lvl1pPr>
          </a:lstStyle>
          <a:p>
            <a:r>
              <a:t>La luz roja del freno de estacionamiento destellará momentáneamente mientras el freno de estacionamiento está siendo aplicado.</a:t>
            </a:r>
          </a:p>
        </p:txBody>
      </p:sp>
      <p:sp>
        <p:nvSpPr>
          <p:cNvPr id="281" name="Círculo"/>
          <p:cNvSpPr/>
          <p:nvPr/>
        </p:nvSpPr>
        <p:spPr>
          <a:xfrm>
            <a:off x="456396" y="2598592"/>
            <a:ext cx="3482058" cy="3482057"/>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282" name="Círculo"/>
          <p:cNvSpPr/>
          <p:nvPr/>
        </p:nvSpPr>
        <p:spPr>
          <a:xfrm>
            <a:off x="456396" y="2598592"/>
            <a:ext cx="3482058" cy="3482057"/>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283" name="Google Shape;173;p6"/>
          <p:cNvSpPr txBox="1"/>
          <p:nvPr/>
        </p:nvSpPr>
        <p:spPr>
          <a:xfrm>
            <a:off x="382498" y="1182616"/>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rPr dirty="0"/>
              <a:t>APLICACIÓN DEL FRENO DE </a:t>
            </a:r>
            <a:r>
              <a:rPr b="0" dirty="0">
                <a:solidFill>
                  <a:srgbClr val="FF0000"/>
                </a:solidFill>
              </a:rPr>
              <a:t>ESTACIONAMIENTO ELÉCTRICO</a:t>
            </a:r>
          </a:p>
        </p:txBody>
      </p:sp>
      <p:sp>
        <p:nvSpPr>
          <p:cNvPr id="284" name="Probar las baterías para determinar si son reutilizables.…"/>
          <p:cNvSpPr txBox="1"/>
          <p:nvPr/>
        </p:nvSpPr>
        <p:spPr>
          <a:xfrm>
            <a:off x="3912111" y="2760965"/>
            <a:ext cx="4901339" cy="77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El freno de estacionamiento eléctrico puede ser aplicado cuando el vehículo esté parado o incluso en movimiento, en esta última condición emitirá una alerta.</a:t>
            </a:r>
          </a:p>
        </p:txBody>
      </p:sp>
      <p:pic>
        <p:nvPicPr>
          <p:cNvPr id="285" name="Imagen" descr="Imagen"/>
          <p:cNvPicPr>
            <a:picLocks noChangeAspect="1"/>
          </p:cNvPicPr>
          <p:nvPr/>
        </p:nvPicPr>
        <p:blipFill>
          <a:blip r:embed="rId2"/>
          <a:stretch>
            <a:fillRect/>
          </a:stretch>
        </p:blipFill>
        <p:spPr>
          <a:xfrm>
            <a:off x="599166" y="2741361"/>
            <a:ext cx="3196518" cy="3196519"/>
          </a:xfrm>
          <a:prstGeom prst="rect">
            <a:avLst/>
          </a:prstGeom>
          <a:ln w="12700">
            <a:miter lim="400000"/>
          </a:ln>
        </p:spPr>
      </p:pic>
      <p:pic>
        <p:nvPicPr>
          <p:cNvPr id="286" name="Imagen" descr="Imagen"/>
          <p:cNvPicPr>
            <a:picLocks noChangeAspect="1"/>
          </p:cNvPicPr>
          <p:nvPr/>
        </p:nvPicPr>
        <p:blipFill>
          <a:blip r:embed="rId3"/>
          <a:stretch>
            <a:fillRect/>
          </a:stretch>
        </p:blipFill>
        <p:spPr>
          <a:xfrm>
            <a:off x="8659042" y="2610173"/>
            <a:ext cx="608851" cy="608851"/>
          </a:xfrm>
          <a:prstGeom prst="rect">
            <a:avLst/>
          </a:prstGeom>
          <a:ln w="12700">
            <a:miter lim="400000"/>
          </a:ln>
        </p:spPr>
      </p:pic>
      <p:pic>
        <p:nvPicPr>
          <p:cNvPr id="287" name="Imagen" descr="Imagen"/>
          <p:cNvPicPr>
            <a:picLocks noChangeAspect="1"/>
          </p:cNvPicPr>
          <p:nvPr/>
        </p:nvPicPr>
        <p:blipFill>
          <a:blip r:embed="rId3"/>
          <a:stretch>
            <a:fillRect/>
          </a:stretch>
        </p:blipFill>
        <p:spPr>
          <a:xfrm>
            <a:off x="8659042" y="3837204"/>
            <a:ext cx="608851" cy="608850"/>
          </a:xfrm>
          <a:prstGeom prst="rect">
            <a:avLst/>
          </a:prstGeom>
          <a:ln w="12700">
            <a:miter lim="400000"/>
          </a:ln>
        </p:spPr>
      </p:pic>
      <p:pic>
        <p:nvPicPr>
          <p:cNvPr id="288" name="Imagen" descr="Imagen"/>
          <p:cNvPicPr>
            <a:picLocks noChangeAspect="1"/>
          </p:cNvPicPr>
          <p:nvPr/>
        </p:nvPicPr>
        <p:blipFill>
          <a:blip r:embed="rId3"/>
          <a:stretch>
            <a:fillRect/>
          </a:stretch>
        </p:blipFill>
        <p:spPr>
          <a:xfrm>
            <a:off x="8659042" y="5222902"/>
            <a:ext cx="608851" cy="608850"/>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11</a:t>
            </a:fld>
            <a:endParaRPr lang="es-CL"/>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Círculo"/>
          <p:cNvSpPr/>
          <p:nvPr/>
        </p:nvSpPr>
        <p:spPr>
          <a:xfrm>
            <a:off x="373126" y="2549032"/>
            <a:ext cx="3447612" cy="3447612"/>
          </a:xfrm>
          <a:prstGeom prst="ellipse">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292" name="Rectángulo redondeado"/>
          <p:cNvSpPr/>
          <p:nvPr/>
        </p:nvSpPr>
        <p:spPr>
          <a:xfrm>
            <a:off x="3513094" y="2854489"/>
            <a:ext cx="3858774" cy="2492137"/>
          </a:xfrm>
          <a:prstGeom prst="roundRect">
            <a:avLst>
              <a:gd name="adj" fmla="val 9952"/>
            </a:avLst>
          </a:prstGeom>
          <a:solidFill>
            <a:srgbClr val="DFD3D8"/>
          </a:solidFill>
          <a:ln w="12700">
            <a:miter lim="400000"/>
          </a:ln>
        </p:spPr>
        <p:txBody>
          <a:bodyPr lIns="0" tIns="0" rIns="0" bIns="0" anchor="ctr"/>
          <a:lstStyle/>
          <a:p>
            <a:pPr>
              <a:defRPr>
                <a:latin typeface="+mn-lt"/>
                <a:ea typeface="+mn-ea"/>
                <a:cs typeface="+mn-cs"/>
                <a:sym typeface="Arial"/>
              </a:defRPr>
            </a:pPr>
            <a:endParaRPr/>
          </a:p>
        </p:txBody>
      </p:sp>
      <p:sp>
        <p:nvSpPr>
          <p:cNvPr id="293" name="Probar las baterías para determinar si son reutilizables.…"/>
          <p:cNvSpPr txBox="1"/>
          <p:nvPr/>
        </p:nvSpPr>
        <p:spPr>
          <a:xfrm>
            <a:off x="3906303" y="3039486"/>
            <a:ext cx="2780863" cy="2206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latin typeface="Calibri"/>
                <a:ea typeface="Calibri"/>
                <a:cs typeface="Calibri"/>
                <a:sym typeface="Calibri"/>
              </a:defRPr>
            </a:lvl1pPr>
          </a:lstStyle>
          <a:p>
            <a:r>
              <a:t>Si el freno de estacionamiento eléctrico es aplicado mientras el vehículo está en movimiento, se emitirá una señal sonora  y se presentará el mensaje “Release Park Brake Switch” (Libere el Interruptor del Freno de Estacionamiento)”.</a:t>
            </a:r>
          </a:p>
        </p:txBody>
      </p:sp>
      <p:grpSp>
        <p:nvGrpSpPr>
          <p:cNvPr id="296" name="Grupo"/>
          <p:cNvGrpSpPr/>
          <p:nvPr/>
        </p:nvGrpSpPr>
        <p:grpSpPr>
          <a:xfrm>
            <a:off x="6643965" y="2387818"/>
            <a:ext cx="2780864" cy="2780864"/>
            <a:chOff x="0" y="0"/>
            <a:chExt cx="2780862" cy="2780862"/>
          </a:xfrm>
        </p:grpSpPr>
        <p:sp>
          <p:nvSpPr>
            <p:cNvPr id="294" name="Círculo"/>
            <p:cNvSpPr/>
            <p:nvPr/>
          </p:nvSpPr>
          <p:spPr>
            <a:xfrm>
              <a:off x="0" y="0"/>
              <a:ext cx="2780863" cy="2780863"/>
            </a:xfrm>
            <a:prstGeom prst="ellipse">
              <a:avLst/>
            </a:prstGeom>
            <a:solidFill>
              <a:srgbClr val="E9E1E4"/>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pic>
          <p:nvPicPr>
            <p:cNvPr id="295" name="Imagen" descr="Imagen"/>
            <p:cNvPicPr>
              <a:picLocks noChangeAspect="1"/>
            </p:cNvPicPr>
            <p:nvPr/>
          </p:nvPicPr>
          <p:blipFill>
            <a:blip r:embed="rId2"/>
            <a:stretch>
              <a:fillRect/>
            </a:stretch>
          </p:blipFill>
          <p:spPr>
            <a:xfrm>
              <a:off x="49208" y="49208"/>
              <a:ext cx="2682446" cy="2682446"/>
            </a:xfrm>
            <a:prstGeom prst="rect">
              <a:avLst/>
            </a:prstGeom>
            <a:ln w="12700" cap="flat">
              <a:noFill/>
              <a:miter lim="400000"/>
            </a:ln>
            <a:effectLst/>
          </p:spPr>
        </p:pic>
      </p:grpSp>
      <p:sp>
        <p:nvSpPr>
          <p:cNvPr id="298" name="Triángulo isósceles 13"/>
          <p:cNvSpPr/>
          <p:nvPr/>
        </p:nvSpPr>
        <p:spPr>
          <a:xfrm rot="14607528">
            <a:off x="3022228" y="3196807"/>
            <a:ext cx="333493" cy="906224"/>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pic>
        <p:nvPicPr>
          <p:cNvPr id="2" name="Imagen 1">
            <a:extLst>
              <a:ext uri="{FF2B5EF4-FFF2-40B4-BE49-F238E27FC236}">
                <a16:creationId xmlns:a16="http://schemas.microsoft.com/office/drawing/2014/main" xmlns="" id="{583D047B-CEF9-0A4B-BBEF-3AD48F105BD7}"/>
              </a:ext>
            </a:extLst>
          </p:cNvPr>
          <p:cNvPicPr>
            <a:picLocks noChangeAspect="1"/>
          </p:cNvPicPr>
          <p:nvPr/>
        </p:nvPicPr>
        <p:blipFill>
          <a:blip r:embed="rId3"/>
          <a:stretch>
            <a:fillRect/>
          </a:stretch>
        </p:blipFill>
        <p:spPr>
          <a:xfrm>
            <a:off x="-344166" y="3257076"/>
            <a:ext cx="3533140" cy="3724796"/>
          </a:xfrm>
          <a:prstGeom prst="rect">
            <a:avLst/>
          </a:prstGeom>
        </p:spPr>
      </p:pic>
      <p:sp>
        <p:nvSpPr>
          <p:cNvPr id="3" name="Marcador de número de diapositiva 2"/>
          <p:cNvSpPr>
            <a:spLocks noGrp="1"/>
          </p:cNvSpPr>
          <p:nvPr>
            <p:ph type="sldNum" sz="quarter" idx="2"/>
          </p:nvPr>
        </p:nvSpPr>
        <p:spPr/>
        <p:txBody>
          <a:bodyPr/>
          <a:lstStyle/>
          <a:p>
            <a:fld id="{86CB4B4D-7CA3-9044-876B-883B54F8677D}" type="slidenum">
              <a:rPr lang="es-CL" smtClean="0"/>
              <a:t>12</a:t>
            </a:fld>
            <a:endParaRPr lang="es-CL"/>
          </a:p>
        </p:txBody>
      </p:sp>
      <p:sp>
        <p:nvSpPr>
          <p:cNvPr id="12" name="Google Shape;173;p6"/>
          <p:cNvSpPr txBox="1"/>
          <p:nvPr/>
        </p:nvSpPr>
        <p:spPr>
          <a:xfrm>
            <a:off x="382498" y="1182616"/>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rPr dirty="0"/>
              <a:t>APLICACIÓN DEL FRENO DE </a:t>
            </a:r>
            <a:r>
              <a:rPr b="0" dirty="0">
                <a:solidFill>
                  <a:srgbClr val="FF0000"/>
                </a:solidFill>
              </a:rPr>
              <a:t>ESTACIONAMIENTO ELÉCTRICO</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ángulo redondeado"/>
          <p:cNvSpPr/>
          <p:nvPr/>
        </p:nvSpPr>
        <p:spPr>
          <a:xfrm>
            <a:off x="412645" y="3628238"/>
            <a:ext cx="6287911" cy="1057200"/>
          </a:xfrm>
          <a:prstGeom prst="roundRect">
            <a:avLst>
              <a:gd name="adj" fmla="val 17440"/>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01" name="Rectángulo redondeado"/>
          <p:cNvSpPr/>
          <p:nvPr/>
        </p:nvSpPr>
        <p:spPr>
          <a:xfrm>
            <a:off x="369986" y="4800225"/>
            <a:ext cx="6510963" cy="1685733"/>
          </a:xfrm>
          <a:prstGeom prst="roundRect">
            <a:avLst>
              <a:gd name="adj" fmla="val 13134"/>
            </a:avLst>
          </a:prstGeom>
          <a:solidFill>
            <a:srgbClr val="DFD3D8"/>
          </a:solidFill>
          <a:ln w="12700">
            <a:miter lim="400000"/>
          </a:ln>
        </p:spPr>
        <p:txBody>
          <a:bodyPr lIns="0" tIns="0" rIns="0" bIns="0" anchor="ctr"/>
          <a:lstStyle/>
          <a:p>
            <a:pPr>
              <a:defRPr>
                <a:latin typeface="+mn-lt"/>
                <a:ea typeface="+mn-ea"/>
                <a:cs typeface="+mn-cs"/>
                <a:sym typeface="Arial"/>
              </a:defRPr>
            </a:pPr>
            <a:endParaRPr/>
          </a:p>
        </p:txBody>
      </p:sp>
      <p:sp>
        <p:nvSpPr>
          <p:cNvPr id="302" name="Rectángulo redondeado"/>
          <p:cNvSpPr/>
          <p:nvPr/>
        </p:nvSpPr>
        <p:spPr>
          <a:xfrm>
            <a:off x="412645" y="2278450"/>
            <a:ext cx="6287911" cy="1253776"/>
          </a:xfrm>
          <a:prstGeom prst="roundRect">
            <a:avLst>
              <a:gd name="adj" fmla="val 14706"/>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03" name="Círculo"/>
          <p:cNvSpPr/>
          <p:nvPr/>
        </p:nvSpPr>
        <p:spPr>
          <a:xfrm>
            <a:off x="5641830" y="2301882"/>
            <a:ext cx="4122721" cy="4122721"/>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305" name="Probar las baterías para determinar si son reutilizables.…"/>
          <p:cNvSpPr txBox="1"/>
          <p:nvPr/>
        </p:nvSpPr>
        <p:spPr>
          <a:xfrm>
            <a:off x="557523" y="2409107"/>
            <a:ext cx="5226115" cy="1065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latin typeface="Calibri"/>
                <a:ea typeface="Calibri"/>
                <a:cs typeface="Calibri"/>
                <a:sym typeface="Calibri"/>
              </a:defRPr>
            </a:lvl1pPr>
          </a:lstStyle>
          <a:p>
            <a:r>
              <a:t>En los vehículos equipados con freno de estacionamiento con accionamiento eléctrico, existe un interruptor en la consola central que asume la función del sistema de freno de estacionamiento manual.</a:t>
            </a:r>
          </a:p>
        </p:txBody>
      </p:sp>
      <p:pic>
        <p:nvPicPr>
          <p:cNvPr id="308" name="Imagen" descr="Imagen"/>
          <p:cNvPicPr>
            <a:picLocks noChangeAspect="1"/>
          </p:cNvPicPr>
          <p:nvPr/>
        </p:nvPicPr>
        <p:blipFill>
          <a:blip r:embed="rId2"/>
          <a:stretch>
            <a:fillRect/>
          </a:stretch>
        </p:blipFill>
        <p:spPr>
          <a:xfrm>
            <a:off x="4695717" y="2383639"/>
            <a:ext cx="6014948" cy="3959207"/>
          </a:xfrm>
          <a:prstGeom prst="rect">
            <a:avLst/>
          </a:prstGeom>
          <a:ln w="12700">
            <a:miter lim="400000"/>
          </a:ln>
        </p:spPr>
      </p:pic>
      <p:sp>
        <p:nvSpPr>
          <p:cNvPr id="309" name="Google Shape;173;p6"/>
          <p:cNvSpPr txBox="1"/>
          <p:nvPr/>
        </p:nvSpPr>
        <p:spPr>
          <a:xfrm>
            <a:off x="382498" y="1106524"/>
            <a:ext cx="6498451" cy="897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p>
            <a:pPr>
              <a:lnSpc>
                <a:spcPct val="80000"/>
              </a:lnSpc>
              <a:defRPr sz="2800" b="1">
                <a:solidFill>
                  <a:srgbClr val="741B47"/>
                </a:solidFill>
                <a:latin typeface="Calibri"/>
                <a:ea typeface="Calibri"/>
                <a:cs typeface="Calibri"/>
                <a:sym typeface="Calibri"/>
              </a:defRPr>
            </a:pPr>
            <a:r>
              <a:rPr dirty="0"/>
              <a:t>FRENO DE ESTACIONAMIENTO </a:t>
            </a:r>
            <a:r>
              <a:rPr b="0" dirty="0">
                <a:solidFill>
                  <a:srgbClr val="FF0000"/>
                </a:solidFill>
              </a:rPr>
              <a:t>CONTROLADO ELECTRÓNICAMENTE</a:t>
            </a:r>
          </a:p>
        </p:txBody>
      </p:sp>
      <p:sp>
        <p:nvSpPr>
          <p:cNvPr id="310" name="Probar las baterías para determinar si son reutilizables.…"/>
          <p:cNvSpPr txBox="1"/>
          <p:nvPr/>
        </p:nvSpPr>
        <p:spPr>
          <a:xfrm>
            <a:off x="568100" y="4967768"/>
            <a:ext cx="4584751" cy="135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15000"/>
              </a:lnSpc>
              <a:defRPr sz="1600" b="1">
                <a:latin typeface="Calibri"/>
                <a:ea typeface="Calibri"/>
                <a:cs typeface="Calibri"/>
                <a:sym typeface="Calibri"/>
              </a:defRPr>
            </a:pPr>
            <a:r>
              <a:t>COMPONENTES:</a:t>
            </a:r>
          </a:p>
          <a:p>
            <a:pPr>
              <a:lnSpc>
                <a:spcPct val="115000"/>
              </a:lnSpc>
              <a:defRPr sz="1600">
                <a:latin typeface="Calibri"/>
                <a:ea typeface="Calibri"/>
                <a:cs typeface="Calibri"/>
                <a:sym typeface="Calibri"/>
              </a:defRPr>
            </a:pPr>
            <a:r>
              <a:t>El conjunto de componentes de este sistema incluye: Un módulo de control del sistema; Un motor interno por rueda; Interruptor de aplicación y desaplicación; Sensor de temperatura.</a:t>
            </a:r>
          </a:p>
        </p:txBody>
      </p:sp>
      <p:sp>
        <p:nvSpPr>
          <p:cNvPr id="311" name="Probar las baterías para determinar si son reutilizables.…"/>
          <p:cNvSpPr txBox="1"/>
          <p:nvPr/>
        </p:nvSpPr>
        <p:spPr>
          <a:xfrm>
            <a:off x="557523" y="3752593"/>
            <a:ext cx="5226115"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15000"/>
              </a:lnSpc>
              <a:defRPr sz="1600" b="1">
                <a:latin typeface="Calibri"/>
                <a:ea typeface="Calibri"/>
                <a:cs typeface="Calibri"/>
                <a:sym typeface="Calibri"/>
              </a:defRPr>
            </a:pPr>
            <a:r>
              <a:t>IMPORTANTE: </a:t>
            </a:r>
          </a:p>
          <a:p>
            <a:pPr>
              <a:lnSpc>
                <a:spcPct val="115000"/>
              </a:lnSpc>
              <a:defRPr sz="1600">
                <a:latin typeface="Calibri"/>
                <a:ea typeface="Calibri"/>
                <a:cs typeface="Calibri"/>
                <a:sym typeface="Calibri"/>
              </a:defRPr>
            </a:pPr>
            <a:r>
              <a:t>En caso de falta de alimentación eléctrica, el freno de estacionamiento eléctrico no se puede aplicar o desaplicar.</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13</a:t>
            </a:fld>
            <a:endParaRPr lang="es-CL"/>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173;p6"/>
          <p:cNvSpPr txBox="1"/>
          <p:nvPr/>
        </p:nvSpPr>
        <p:spPr>
          <a:xfrm>
            <a:off x="382498" y="1106524"/>
            <a:ext cx="8950504" cy="897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INTERRUPTOR DE ACTIVACIÓN O DESACTIVACIÓN DE </a:t>
            </a:r>
            <a:r>
              <a:rPr b="0">
                <a:solidFill>
                  <a:srgbClr val="FF0000"/>
                </a:solidFill>
              </a:rPr>
              <a:t>FRENO DE ESTACIONAMIENTO</a:t>
            </a:r>
          </a:p>
        </p:txBody>
      </p:sp>
      <p:sp>
        <p:nvSpPr>
          <p:cNvPr id="314" name="Rectángulo redondeado"/>
          <p:cNvSpPr/>
          <p:nvPr/>
        </p:nvSpPr>
        <p:spPr>
          <a:xfrm>
            <a:off x="382498" y="2227208"/>
            <a:ext cx="8950504" cy="2810212"/>
          </a:xfrm>
          <a:prstGeom prst="roundRect">
            <a:avLst>
              <a:gd name="adj" fmla="val 8484"/>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15" name="Círculo"/>
          <p:cNvSpPr/>
          <p:nvPr/>
        </p:nvSpPr>
        <p:spPr>
          <a:xfrm>
            <a:off x="1557835" y="3967479"/>
            <a:ext cx="2241758" cy="2241758"/>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316" name="Círculo"/>
          <p:cNvSpPr/>
          <p:nvPr/>
        </p:nvSpPr>
        <p:spPr>
          <a:xfrm>
            <a:off x="5915907" y="3967479"/>
            <a:ext cx="2241758" cy="2241758"/>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318" name="Google Shape;173;p6"/>
          <p:cNvSpPr txBox="1"/>
          <p:nvPr/>
        </p:nvSpPr>
        <p:spPr>
          <a:xfrm>
            <a:off x="699441" y="2369273"/>
            <a:ext cx="3958546"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Puede estar ubicado en:</a:t>
            </a:r>
          </a:p>
        </p:txBody>
      </p:sp>
      <p:sp>
        <p:nvSpPr>
          <p:cNvPr id="319" name="Probar las baterías para determinar si son reutilizables.…"/>
          <p:cNvSpPr txBox="1"/>
          <p:nvPr/>
        </p:nvSpPr>
        <p:spPr>
          <a:xfrm>
            <a:off x="1126480" y="3223953"/>
            <a:ext cx="3104467" cy="503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80000"/>
              </a:lnSpc>
              <a:defRPr sz="2000" b="1">
                <a:solidFill>
                  <a:srgbClr val="FF0000"/>
                </a:solidFill>
                <a:latin typeface="Calibri"/>
                <a:ea typeface="Calibri"/>
                <a:cs typeface="Calibri"/>
                <a:sym typeface="Calibri"/>
              </a:defRPr>
            </a:lvl1pPr>
          </a:lstStyle>
          <a:p>
            <a:r>
              <a:t>Indicador de freno de estacionamiento</a:t>
            </a:r>
          </a:p>
        </p:txBody>
      </p:sp>
      <p:pic>
        <p:nvPicPr>
          <p:cNvPr id="322" name="Imagen" descr="Imagen"/>
          <p:cNvPicPr>
            <a:picLocks noChangeAspect="1"/>
          </p:cNvPicPr>
          <p:nvPr/>
        </p:nvPicPr>
        <p:blipFill>
          <a:blip r:embed="rId2"/>
          <a:stretch>
            <a:fillRect/>
          </a:stretch>
        </p:blipFill>
        <p:spPr>
          <a:xfrm>
            <a:off x="6020785" y="4079413"/>
            <a:ext cx="2032001" cy="2017890"/>
          </a:xfrm>
          <a:prstGeom prst="rect">
            <a:avLst/>
          </a:prstGeom>
          <a:ln w="12700">
            <a:miter lim="400000"/>
          </a:ln>
        </p:spPr>
      </p:pic>
      <p:pic>
        <p:nvPicPr>
          <p:cNvPr id="323" name="Imagen" descr="Imagen"/>
          <p:cNvPicPr>
            <a:picLocks/>
          </p:cNvPicPr>
          <p:nvPr/>
        </p:nvPicPr>
        <p:blipFill>
          <a:blip r:embed="rId3"/>
          <a:stretch>
            <a:fillRect/>
          </a:stretch>
        </p:blipFill>
        <p:spPr>
          <a:xfrm>
            <a:off x="1666746" y="4076390"/>
            <a:ext cx="2032001" cy="2023936"/>
          </a:xfrm>
          <a:prstGeom prst="rect">
            <a:avLst/>
          </a:prstGeom>
          <a:ln w="12700">
            <a:miter lim="400000"/>
          </a:ln>
        </p:spPr>
      </p:pic>
      <p:sp>
        <p:nvSpPr>
          <p:cNvPr id="324" name="Probar las baterías para determinar si son reutilizables.…"/>
          <p:cNvSpPr txBox="1"/>
          <p:nvPr/>
        </p:nvSpPr>
        <p:spPr>
          <a:xfrm>
            <a:off x="5368197" y="3302422"/>
            <a:ext cx="3104466" cy="503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80000"/>
              </a:lnSpc>
              <a:defRPr sz="2000" b="1">
                <a:solidFill>
                  <a:srgbClr val="FF0000"/>
                </a:solidFill>
                <a:latin typeface="Calibri"/>
                <a:ea typeface="Calibri"/>
                <a:cs typeface="Calibri"/>
                <a:sym typeface="Calibri"/>
              </a:defRPr>
            </a:lvl1pPr>
          </a:lstStyle>
          <a:p>
            <a:r>
              <a:t>Tablero de instrumentos, Consola central.</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14</a:t>
            </a:fld>
            <a:endParaRPr lang="es-CL"/>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Google Shape;260;p11" descr="Google Shape;260;p11"/>
          <p:cNvPicPr>
            <a:picLocks noChangeAspect="1"/>
          </p:cNvPicPr>
          <p:nvPr/>
        </p:nvPicPr>
        <p:blipFill>
          <a:blip r:embed="rId2"/>
          <a:stretch>
            <a:fillRect/>
          </a:stretch>
        </p:blipFill>
        <p:spPr>
          <a:xfrm>
            <a:off x="5902233" y="1304434"/>
            <a:ext cx="3094284" cy="5481847"/>
          </a:xfrm>
          <a:prstGeom prst="rect">
            <a:avLst/>
          </a:prstGeom>
          <a:ln w="12700">
            <a:miter lim="400000"/>
          </a:ln>
        </p:spPr>
      </p:pic>
      <p:sp>
        <p:nvSpPr>
          <p:cNvPr id="327" name="Google Shape;261;p11"/>
          <p:cNvSpPr txBox="1"/>
          <p:nvPr/>
        </p:nvSpPr>
        <p:spPr>
          <a:xfrm>
            <a:off x="624578" y="5745510"/>
            <a:ext cx="4995617" cy="454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spAutoFit/>
          </a:bodyPr>
          <a:lstStyle>
            <a:lvl1pPr>
              <a:defRPr sz="2100" b="1">
                <a:solidFill>
                  <a:srgbClr val="741B47"/>
                </a:solidFill>
                <a:latin typeface="Calibri"/>
                <a:ea typeface="Calibri"/>
                <a:cs typeface="Calibri"/>
                <a:sym typeface="Calibri"/>
              </a:defRPr>
            </a:lvl1pPr>
          </a:lstStyle>
          <a:p>
            <a:r>
              <a:t>¡Comparte tus respuestas!</a:t>
            </a:r>
          </a:p>
        </p:txBody>
      </p:sp>
      <p:grpSp>
        <p:nvGrpSpPr>
          <p:cNvPr id="330" name="Google Shape;262;p11"/>
          <p:cNvGrpSpPr/>
          <p:nvPr/>
        </p:nvGrpSpPr>
        <p:grpSpPr>
          <a:xfrm>
            <a:off x="558595" y="2258677"/>
            <a:ext cx="5146723" cy="3149066"/>
            <a:chOff x="0" y="0"/>
            <a:chExt cx="5146721" cy="3149064"/>
          </a:xfrm>
        </p:grpSpPr>
        <p:sp>
          <p:nvSpPr>
            <p:cNvPr id="328" name="Google Shape;263;p11"/>
            <p:cNvSpPr/>
            <p:nvPr/>
          </p:nvSpPr>
          <p:spPr>
            <a:xfrm>
              <a:off x="0" y="0"/>
              <a:ext cx="5146722" cy="3149065"/>
            </a:xfrm>
            <a:prstGeom prst="roundRect">
              <a:avLst>
                <a:gd name="adj" fmla="val 9635"/>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329" name="Google Shape;264;p11"/>
            <p:cNvSpPr txBox="1"/>
            <p:nvPr/>
          </p:nvSpPr>
          <p:spPr>
            <a:xfrm>
              <a:off x="67389" y="1384440"/>
              <a:ext cx="5011942" cy="380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9" tIns="91399" rIns="91399" bIns="91399" numCol="1" anchor="ctr">
              <a:spAutoFit/>
            </a:bodyPr>
            <a:lstStyle>
              <a:lvl1pPr>
                <a:defRPr>
                  <a:latin typeface="+mn-lt"/>
                  <a:ea typeface="+mn-ea"/>
                  <a:cs typeface="+mn-cs"/>
                  <a:sym typeface="Arial"/>
                </a:defRPr>
              </a:lvl1pPr>
            </a:lstStyle>
            <a:p>
              <a:r>
                <a:t>    </a:t>
              </a:r>
            </a:p>
          </p:txBody>
        </p:sp>
      </p:grpSp>
      <p:pic>
        <p:nvPicPr>
          <p:cNvPr id="331" name="Google Shape;265;p11" descr="Google Shape;265;p11"/>
          <p:cNvPicPr>
            <a:picLocks noChangeAspect="1"/>
          </p:cNvPicPr>
          <p:nvPr/>
        </p:nvPicPr>
        <p:blipFill>
          <a:blip r:embed="rId3"/>
          <a:stretch>
            <a:fillRect/>
          </a:stretch>
        </p:blipFill>
        <p:spPr>
          <a:xfrm>
            <a:off x="5449463" y="2061747"/>
            <a:ext cx="477102" cy="477103"/>
          </a:xfrm>
          <a:prstGeom prst="rect">
            <a:avLst/>
          </a:prstGeom>
          <a:ln w="12700">
            <a:miter lim="400000"/>
          </a:ln>
        </p:spPr>
      </p:pic>
      <p:sp>
        <p:nvSpPr>
          <p:cNvPr id="332" name="Google Shape;323;p12"/>
          <p:cNvSpPr txBox="1"/>
          <p:nvPr/>
        </p:nvSpPr>
        <p:spPr>
          <a:xfrm>
            <a:off x="341684" y="1344663"/>
            <a:ext cx="8950502"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REFLEXIONEMOS</a:t>
            </a:r>
          </a:p>
        </p:txBody>
      </p:sp>
      <p:sp>
        <p:nvSpPr>
          <p:cNvPr id="333" name="Google Shape;324;p12"/>
          <p:cNvSpPr txBox="1"/>
          <p:nvPr/>
        </p:nvSpPr>
        <p:spPr>
          <a:xfrm>
            <a:off x="366450" y="992483"/>
            <a:ext cx="4700400" cy="608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HAGAMOS UNA PAUSA</a:t>
            </a:r>
            <a:endParaRPr>
              <a:latin typeface="+mn-lt"/>
              <a:ea typeface="+mn-ea"/>
              <a:cs typeface="+mn-cs"/>
              <a:sym typeface="Arial"/>
            </a:endParaRPr>
          </a:p>
        </p:txBody>
      </p:sp>
      <p:sp>
        <p:nvSpPr>
          <p:cNvPr id="334" name="Google Shape;52;p28"/>
          <p:cNvSpPr txBox="1">
            <a:spLocks noGrp="1"/>
          </p:cNvSpPr>
          <p:nvPr>
            <p:ph type="sldNum" sz="quarter" idx="4294967295"/>
          </p:nvPr>
        </p:nvSpPr>
        <p:spPr>
          <a:xfrm>
            <a:off x="371684" y="6881800"/>
            <a:ext cx="337159"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15</a:t>
            </a:fld>
            <a:endParaRPr/>
          </a:p>
        </p:txBody>
      </p:sp>
      <p:sp>
        <p:nvSpPr>
          <p:cNvPr id="335" name="Google Shape;266;p11"/>
          <p:cNvSpPr txBox="1"/>
          <p:nvPr/>
        </p:nvSpPr>
        <p:spPr>
          <a:xfrm>
            <a:off x="942038" y="2933711"/>
            <a:ext cx="4179109" cy="140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a:defRPr sz="1600">
                <a:latin typeface="Calibri"/>
                <a:ea typeface="Calibri"/>
                <a:cs typeface="Calibri"/>
                <a:sym typeface="Calibri"/>
              </a:defRPr>
            </a:pPr>
            <a:r>
              <a:rPr dirty="0"/>
              <a:t>¿</a:t>
            </a:r>
            <a:r>
              <a:rPr dirty="0" err="1"/>
              <a:t>Cuál</a:t>
            </a:r>
            <a:r>
              <a:rPr dirty="0"/>
              <a:t> es la principal </a:t>
            </a:r>
            <a:r>
              <a:rPr dirty="0" err="1"/>
              <a:t>diferencia</a:t>
            </a:r>
            <a:r>
              <a:rPr dirty="0"/>
              <a:t> entre los </a:t>
            </a:r>
            <a:r>
              <a:rPr dirty="0" err="1"/>
              <a:t>frenos</a:t>
            </a:r>
            <a:r>
              <a:rPr dirty="0"/>
              <a:t> de </a:t>
            </a:r>
            <a:r>
              <a:rPr dirty="0" err="1"/>
              <a:t>estacionamientos</a:t>
            </a:r>
            <a:r>
              <a:rPr dirty="0"/>
              <a:t> </a:t>
            </a:r>
            <a:r>
              <a:rPr dirty="0" err="1"/>
              <a:t>mecánicos</a:t>
            </a:r>
            <a:r>
              <a:rPr dirty="0"/>
              <a:t> y </a:t>
            </a:r>
            <a:r>
              <a:rPr dirty="0" err="1"/>
              <a:t>eléctricos</a:t>
            </a:r>
            <a:r>
              <a:rPr dirty="0"/>
              <a:t>?</a:t>
            </a:r>
          </a:p>
          <a:p>
            <a:pPr>
              <a:defRPr sz="1600">
                <a:latin typeface="Calibri"/>
                <a:ea typeface="Calibri"/>
                <a:cs typeface="Calibri"/>
                <a:sym typeface="Calibri"/>
              </a:defRPr>
            </a:pPr>
            <a:endParaRPr dirty="0"/>
          </a:p>
          <a:p>
            <a:pPr>
              <a:defRPr sz="1600">
                <a:latin typeface="Calibri"/>
                <a:ea typeface="Calibri"/>
                <a:cs typeface="Calibri"/>
                <a:sym typeface="Calibri"/>
              </a:defRPr>
            </a:pPr>
            <a:r>
              <a:rPr dirty="0"/>
              <a:t>¿</a:t>
            </a:r>
            <a:r>
              <a:rPr dirty="0" err="1"/>
              <a:t>Cuál</a:t>
            </a:r>
            <a:r>
              <a:rPr dirty="0"/>
              <a:t> crees que es el </a:t>
            </a:r>
            <a:r>
              <a:rPr dirty="0" err="1"/>
              <a:t>más</a:t>
            </a:r>
            <a:r>
              <a:rPr dirty="0"/>
              <a:t> </a:t>
            </a:r>
            <a:r>
              <a:rPr dirty="0" err="1"/>
              <a:t>óptimo</a:t>
            </a:r>
            <a:r>
              <a:rPr dirty="0"/>
              <a:t> para </a:t>
            </a:r>
            <a:r>
              <a:rPr dirty="0" err="1"/>
              <a:t>su</a:t>
            </a:r>
            <a:r>
              <a:rPr dirty="0"/>
              <a:t> </a:t>
            </a:r>
            <a:r>
              <a:rPr dirty="0" err="1"/>
              <a:t>uso</a:t>
            </a:r>
            <a:r>
              <a:rPr dirty="0"/>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ángulo redondeado"/>
          <p:cNvSpPr/>
          <p:nvPr/>
        </p:nvSpPr>
        <p:spPr>
          <a:xfrm>
            <a:off x="4785831" y="4957788"/>
            <a:ext cx="4472171" cy="1752601"/>
          </a:xfrm>
          <a:prstGeom prst="roundRect">
            <a:avLst>
              <a:gd name="adj" fmla="val 7051"/>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38" name="Rectángulo redondeado"/>
          <p:cNvSpPr/>
          <p:nvPr/>
        </p:nvSpPr>
        <p:spPr>
          <a:xfrm>
            <a:off x="1057236" y="4816290"/>
            <a:ext cx="4472171" cy="2035596"/>
          </a:xfrm>
          <a:prstGeom prst="roundRect">
            <a:avLst>
              <a:gd name="adj" fmla="val 21424"/>
            </a:avLst>
          </a:prstGeom>
          <a:solidFill>
            <a:srgbClr val="FFFFFF"/>
          </a:solidFill>
          <a:ln w="12700">
            <a:miter lim="400000"/>
          </a:ln>
        </p:spPr>
        <p:txBody>
          <a:bodyPr lIns="0" tIns="0" rIns="0" bIns="0" anchor="ctr"/>
          <a:lstStyle/>
          <a:p>
            <a:pPr>
              <a:defRPr>
                <a:latin typeface="+mn-lt"/>
                <a:ea typeface="+mn-ea"/>
                <a:cs typeface="+mn-cs"/>
                <a:sym typeface="Arial"/>
              </a:defRPr>
            </a:pPr>
            <a:endParaRPr/>
          </a:p>
        </p:txBody>
      </p:sp>
      <p:sp>
        <p:nvSpPr>
          <p:cNvPr id="339" name="Probar las baterías para determinar si son reutilizables.…"/>
          <p:cNvSpPr txBox="1"/>
          <p:nvPr/>
        </p:nvSpPr>
        <p:spPr>
          <a:xfrm>
            <a:off x="5820920" y="5158765"/>
            <a:ext cx="3407310" cy="135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El freno trasero se activa durante 2 segundos al retirar el pie del pedal de freno para llevarlo al pedal de acelerador, evitando que el vehículo se desplace hacia atrás.</a:t>
            </a:r>
          </a:p>
        </p:txBody>
      </p:sp>
      <p:sp>
        <p:nvSpPr>
          <p:cNvPr id="340" name="Rectángulo redondeado"/>
          <p:cNvSpPr/>
          <p:nvPr/>
        </p:nvSpPr>
        <p:spPr>
          <a:xfrm>
            <a:off x="545491" y="2911180"/>
            <a:ext cx="6600147" cy="1118597"/>
          </a:xfrm>
          <a:prstGeom prst="roundRect">
            <a:avLst>
              <a:gd name="adj" fmla="val 13960"/>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342" name="Google Shape;173;p6"/>
          <p:cNvSpPr txBox="1"/>
          <p:nvPr/>
        </p:nvSpPr>
        <p:spPr>
          <a:xfrm>
            <a:off x="382498" y="1159672"/>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ACTIVACIÓN DE FRENO DE </a:t>
            </a:r>
            <a:r>
              <a:rPr b="0">
                <a:solidFill>
                  <a:srgbClr val="FF0000"/>
                </a:solidFill>
              </a:rPr>
              <a:t>ESTACIONAMIENTO ELÉCTRICO</a:t>
            </a:r>
          </a:p>
        </p:txBody>
      </p:sp>
      <p:sp>
        <p:nvSpPr>
          <p:cNvPr id="343" name="Las baterías de los automóviles son consideradas desechos tóxicos dados sus componentes y residuos  peligrosos para el medio ambiente.…"/>
          <p:cNvSpPr txBox="1"/>
          <p:nvPr/>
        </p:nvSpPr>
        <p:spPr>
          <a:xfrm>
            <a:off x="426201" y="1678335"/>
            <a:ext cx="8562377" cy="773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80000"/>
              </a:lnSpc>
              <a:defRPr sz="2200">
                <a:solidFill>
                  <a:srgbClr val="741B47"/>
                </a:solidFill>
                <a:latin typeface="Calibri"/>
                <a:ea typeface="Calibri"/>
                <a:cs typeface="Calibri"/>
                <a:sym typeface="Calibri"/>
              </a:defRPr>
            </a:lvl1pPr>
          </a:lstStyle>
          <a:p>
            <a:r>
              <a:t>La activación automática del freno de estacionamiento eléctrico se puede llevar a cabo en las siguientes condiciones estando el vehículo detenido:</a:t>
            </a:r>
          </a:p>
        </p:txBody>
      </p:sp>
      <p:sp>
        <p:nvSpPr>
          <p:cNvPr id="344" name="Probar las baterías para determinar si son reutilizables.…"/>
          <p:cNvSpPr txBox="1"/>
          <p:nvPr/>
        </p:nvSpPr>
        <p:spPr>
          <a:xfrm>
            <a:off x="956064" y="3096215"/>
            <a:ext cx="4621881" cy="748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60420" indent="-160420">
              <a:lnSpc>
                <a:spcPct val="115000"/>
              </a:lnSpc>
              <a:buSzPct val="100000"/>
              <a:buChar char="•"/>
              <a:defRPr sz="1600">
                <a:solidFill>
                  <a:srgbClr val="741B47"/>
                </a:solidFill>
                <a:latin typeface="Calibri"/>
                <a:ea typeface="Calibri"/>
                <a:cs typeface="Calibri"/>
                <a:sym typeface="Calibri"/>
              </a:defRPr>
            </a:pPr>
            <a:r>
              <a:t>Al abrir la Puerta del Conductor.</a:t>
            </a:r>
          </a:p>
          <a:p>
            <a:pPr marL="160420" indent="-160420">
              <a:buSzPct val="100000"/>
              <a:buChar char="•"/>
              <a:defRPr sz="1600">
                <a:solidFill>
                  <a:srgbClr val="741B47"/>
                </a:solidFill>
                <a:latin typeface="Calibri"/>
                <a:ea typeface="Calibri"/>
                <a:cs typeface="Calibri"/>
                <a:sym typeface="Calibri"/>
              </a:defRPr>
            </a:pPr>
            <a:r>
              <a:t>Al Desabrocharse el Cinturón de Seguridad.</a:t>
            </a:r>
            <a:r>
              <a:rPr sz="1200">
                <a:solidFill>
                  <a:srgbClr val="000000"/>
                </a:solidFill>
                <a:latin typeface="Times"/>
                <a:ea typeface="Times"/>
                <a:cs typeface="Times"/>
                <a:sym typeface="Times"/>
              </a:rPr>
              <a:t> </a:t>
            </a:r>
          </a:p>
          <a:p>
            <a:pPr marL="160420" indent="-160420">
              <a:lnSpc>
                <a:spcPct val="115000"/>
              </a:lnSpc>
              <a:buSzPct val="100000"/>
              <a:buChar char="•"/>
              <a:defRPr sz="1600">
                <a:solidFill>
                  <a:srgbClr val="741B47"/>
                </a:solidFill>
                <a:latin typeface="Calibri"/>
                <a:ea typeface="Calibri"/>
                <a:cs typeface="Calibri"/>
                <a:sym typeface="Calibri"/>
              </a:defRPr>
            </a:pPr>
            <a:r>
              <a:t>Al Retirar la llave de la Chapa de Contacto.</a:t>
            </a:r>
            <a:r>
              <a:rPr sz="1200">
                <a:solidFill>
                  <a:srgbClr val="000000"/>
                </a:solidFill>
                <a:latin typeface="Times"/>
                <a:ea typeface="Times"/>
                <a:cs typeface="Times"/>
                <a:sym typeface="Times"/>
              </a:rPr>
              <a:t> </a:t>
            </a:r>
          </a:p>
        </p:txBody>
      </p:sp>
      <p:sp>
        <p:nvSpPr>
          <p:cNvPr id="347" name="Círculo"/>
          <p:cNvSpPr/>
          <p:nvPr/>
        </p:nvSpPr>
        <p:spPr>
          <a:xfrm>
            <a:off x="5791219" y="2395570"/>
            <a:ext cx="2241758" cy="2241758"/>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pic>
        <p:nvPicPr>
          <p:cNvPr id="348" name="Imagen" descr="Imagen"/>
          <p:cNvPicPr>
            <a:picLocks noChangeAspect="1"/>
          </p:cNvPicPr>
          <p:nvPr/>
        </p:nvPicPr>
        <p:blipFill>
          <a:blip r:embed="rId2"/>
          <a:stretch>
            <a:fillRect/>
          </a:stretch>
        </p:blipFill>
        <p:spPr>
          <a:xfrm>
            <a:off x="5896097" y="2507503"/>
            <a:ext cx="2032001" cy="2017890"/>
          </a:xfrm>
          <a:prstGeom prst="rect">
            <a:avLst/>
          </a:prstGeom>
          <a:ln w="12700">
            <a:miter lim="400000"/>
          </a:ln>
        </p:spPr>
      </p:pic>
      <p:sp>
        <p:nvSpPr>
          <p:cNvPr id="349" name="Las baterías de los automóviles son consideradas desechos tóxicos dados sus componentes y residuos  peligrosos para el medio ambiente.…"/>
          <p:cNvSpPr txBox="1"/>
          <p:nvPr/>
        </p:nvSpPr>
        <p:spPr>
          <a:xfrm>
            <a:off x="426201" y="4301640"/>
            <a:ext cx="5046152" cy="476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80000"/>
              </a:lnSpc>
              <a:defRPr sz="2200" b="1">
                <a:solidFill>
                  <a:srgbClr val="741B47"/>
                </a:solidFill>
                <a:latin typeface="Calibri"/>
                <a:ea typeface="Calibri"/>
                <a:cs typeface="Calibri"/>
                <a:sym typeface="Calibri"/>
              </a:defRPr>
            </a:lvl1pPr>
          </a:lstStyle>
          <a:p>
            <a:r>
              <a:t>ASISTENCIA DE MARCHA EN PENDIENTES</a:t>
            </a:r>
          </a:p>
        </p:txBody>
      </p:sp>
      <p:pic>
        <p:nvPicPr>
          <p:cNvPr id="350" name="Imagen" descr="Imagen"/>
          <p:cNvPicPr>
            <a:picLocks noChangeAspect="1"/>
          </p:cNvPicPr>
          <p:nvPr/>
        </p:nvPicPr>
        <p:blipFill>
          <a:blip r:embed="rId3"/>
          <a:stretch>
            <a:fillRect/>
          </a:stretch>
        </p:blipFill>
        <p:spPr>
          <a:xfrm>
            <a:off x="602173" y="4957788"/>
            <a:ext cx="4813301" cy="1752601"/>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16</a:t>
            </a:fld>
            <a:endParaRPr lang="es-CL"/>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riángulo isósceles 13"/>
          <p:cNvSpPr/>
          <p:nvPr/>
        </p:nvSpPr>
        <p:spPr>
          <a:xfrm rot="13417952">
            <a:off x="321212" y="2999831"/>
            <a:ext cx="333493" cy="906225"/>
          </a:xfrm>
          <a:prstGeom prst="triangle">
            <a:avLst/>
          </a:prstGeom>
          <a:solidFill>
            <a:srgbClr val="DFD3D8"/>
          </a:solidFill>
          <a:ln w="12700">
            <a:miter lim="400000"/>
          </a:ln>
        </p:spPr>
        <p:txBody>
          <a:bodyPr lIns="0" tIns="0" rIns="0" bIns="0" anchor="ctr"/>
          <a:lstStyle/>
          <a:p>
            <a:pPr algn="ctr">
              <a:defRPr>
                <a:solidFill>
                  <a:srgbClr val="FFFFFF"/>
                </a:solidFill>
              </a:defRPr>
            </a:pPr>
            <a:endParaRPr/>
          </a:p>
        </p:txBody>
      </p:sp>
      <p:sp>
        <p:nvSpPr>
          <p:cNvPr id="353" name="Rectángulo redondeado"/>
          <p:cNvSpPr/>
          <p:nvPr/>
        </p:nvSpPr>
        <p:spPr>
          <a:xfrm>
            <a:off x="284466" y="2178866"/>
            <a:ext cx="4363310" cy="1108959"/>
          </a:xfrm>
          <a:prstGeom prst="roundRect">
            <a:avLst>
              <a:gd name="adj" fmla="val 10076"/>
            </a:avLst>
          </a:prstGeom>
          <a:solidFill>
            <a:srgbClr val="DFD3D8"/>
          </a:solidFill>
          <a:ln w="12700">
            <a:miter lim="400000"/>
          </a:ln>
        </p:spPr>
        <p:txBody>
          <a:bodyPr lIns="0" tIns="0" rIns="0" bIns="0" anchor="ctr"/>
          <a:lstStyle/>
          <a:p>
            <a:pPr>
              <a:defRPr>
                <a:latin typeface="+mn-lt"/>
                <a:ea typeface="+mn-ea"/>
                <a:cs typeface="+mn-cs"/>
                <a:sym typeface="Arial"/>
              </a:defRPr>
            </a:pPr>
            <a:endParaRPr/>
          </a:p>
        </p:txBody>
      </p:sp>
      <p:sp>
        <p:nvSpPr>
          <p:cNvPr id="354" name="Google Shape;173;p6"/>
          <p:cNvSpPr txBox="1"/>
          <p:nvPr/>
        </p:nvSpPr>
        <p:spPr>
          <a:xfrm>
            <a:off x="382498" y="1214525"/>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nSpc>
                <a:spcPct val="80000"/>
              </a:lnSpc>
              <a:defRPr sz="2800" b="1">
                <a:solidFill>
                  <a:srgbClr val="741B47"/>
                </a:solidFill>
                <a:latin typeface="Calibri"/>
                <a:ea typeface="Calibri"/>
                <a:cs typeface="Calibri"/>
                <a:sym typeface="Calibri"/>
              </a:defRPr>
            </a:pPr>
            <a:r>
              <a:t>ASISTENCIA DE MARCHA EN </a:t>
            </a:r>
            <a:r>
              <a:rPr b="0">
                <a:solidFill>
                  <a:srgbClr val="FF0000"/>
                </a:solidFill>
              </a:rPr>
              <a:t>CASO DE DETENCIÓN TOTAL</a:t>
            </a:r>
          </a:p>
        </p:txBody>
      </p:sp>
      <p:pic>
        <p:nvPicPr>
          <p:cNvPr id="358" name="Imagen" descr="Imagen"/>
          <p:cNvPicPr>
            <a:picLocks noChangeAspect="1"/>
          </p:cNvPicPr>
          <p:nvPr/>
        </p:nvPicPr>
        <p:blipFill>
          <a:blip r:embed="rId2"/>
          <a:stretch>
            <a:fillRect/>
          </a:stretch>
        </p:blipFill>
        <p:spPr>
          <a:xfrm>
            <a:off x="747093" y="3627507"/>
            <a:ext cx="8221314" cy="2529944"/>
          </a:xfrm>
          <a:prstGeom prst="rect">
            <a:avLst/>
          </a:prstGeom>
          <a:ln w="12700">
            <a:miter lim="400000"/>
          </a:ln>
        </p:spPr>
      </p:pic>
      <p:sp>
        <p:nvSpPr>
          <p:cNvPr id="359" name="Las baterías de los automóviles son consideradas desechos tóxicos dados sus componentes y residuos  peligrosos para el medio ambiente.…"/>
          <p:cNvSpPr txBox="1"/>
          <p:nvPr/>
        </p:nvSpPr>
        <p:spPr>
          <a:xfrm>
            <a:off x="397545" y="2198140"/>
            <a:ext cx="4293311" cy="1070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80000"/>
              </a:lnSpc>
              <a:defRPr sz="2200">
                <a:solidFill>
                  <a:srgbClr val="741B47"/>
                </a:solidFill>
                <a:latin typeface="Calibri"/>
                <a:ea typeface="Calibri"/>
                <a:cs typeface="Calibri"/>
                <a:sym typeface="Calibri"/>
              </a:defRPr>
            </a:lvl1pPr>
          </a:lstStyle>
          <a:p>
            <a:r>
              <a:t>El sistema se activa en forma automática en caso de permanecer en una parada total del vehículo.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17</a:t>
            </a:fld>
            <a:endParaRPr lang="es-CL"/>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ectángulo redondeado"/>
          <p:cNvSpPr/>
          <p:nvPr/>
        </p:nvSpPr>
        <p:spPr>
          <a:xfrm>
            <a:off x="4148411" y="2901486"/>
            <a:ext cx="4022377" cy="1439332"/>
          </a:xfrm>
          <a:prstGeom prst="roundRect">
            <a:avLst>
              <a:gd name="adj" fmla="val 13103"/>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62" name="Círculo"/>
          <p:cNvSpPr/>
          <p:nvPr/>
        </p:nvSpPr>
        <p:spPr>
          <a:xfrm>
            <a:off x="184708" y="2104501"/>
            <a:ext cx="4741947" cy="4741947"/>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363" name="Círculo"/>
          <p:cNvSpPr/>
          <p:nvPr/>
        </p:nvSpPr>
        <p:spPr>
          <a:xfrm>
            <a:off x="700433" y="2517023"/>
            <a:ext cx="2241758" cy="2241758"/>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pic>
        <p:nvPicPr>
          <p:cNvPr id="364" name="Imagen" descr="Imagen"/>
          <p:cNvPicPr>
            <a:picLocks noChangeAspect="1"/>
          </p:cNvPicPr>
          <p:nvPr/>
        </p:nvPicPr>
        <p:blipFill>
          <a:blip r:embed="rId2"/>
          <a:stretch>
            <a:fillRect/>
          </a:stretch>
        </p:blipFill>
        <p:spPr>
          <a:xfrm>
            <a:off x="6576022" y="4470543"/>
            <a:ext cx="3063140" cy="3257335"/>
          </a:xfrm>
          <a:prstGeom prst="rect">
            <a:avLst/>
          </a:prstGeom>
          <a:ln w="12700">
            <a:miter lim="400000"/>
          </a:ln>
        </p:spPr>
      </p:pic>
      <p:sp>
        <p:nvSpPr>
          <p:cNvPr id="366" name="Google Shape;173;p6"/>
          <p:cNvSpPr txBox="1"/>
          <p:nvPr/>
        </p:nvSpPr>
        <p:spPr>
          <a:xfrm>
            <a:off x="382498" y="1261272"/>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FUNCIÓN DE </a:t>
            </a:r>
            <a:r>
              <a:rPr b="0">
                <a:solidFill>
                  <a:srgbClr val="FF0000"/>
                </a:solidFill>
              </a:rPr>
              <a:t>SEGURIDAD</a:t>
            </a:r>
          </a:p>
        </p:txBody>
      </p:sp>
      <p:sp>
        <p:nvSpPr>
          <p:cNvPr id="369" name="Probar las baterías para determinar si son reutilizables.…"/>
          <p:cNvSpPr txBox="1"/>
          <p:nvPr/>
        </p:nvSpPr>
        <p:spPr>
          <a:xfrm>
            <a:off x="5058992" y="3088515"/>
            <a:ext cx="2927194" cy="1065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Solo se permite la desactivación del sistema del freno de estacionamiento si está el Switch o el motor encendido.</a:t>
            </a:r>
          </a:p>
        </p:txBody>
      </p:sp>
      <p:sp>
        <p:nvSpPr>
          <p:cNvPr id="370" name="Triángulo isósceles 13"/>
          <p:cNvSpPr/>
          <p:nvPr/>
        </p:nvSpPr>
        <p:spPr>
          <a:xfrm rot="9091576">
            <a:off x="7308124" y="4045361"/>
            <a:ext cx="333494" cy="906224"/>
          </a:xfrm>
          <a:prstGeom prst="triangle">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pic>
        <p:nvPicPr>
          <p:cNvPr id="371" name="Imagen" descr="Imagen"/>
          <p:cNvPicPr>
            <a:picLocks noChangeAspect="1"/>
          </p:cNvPicPr>
          <p:nvPr/>
        </p:nvPicPr>
        <p:blipFill>
          <a:blip r:embed="rId3"/>
          <a:stretch>
            <a:fillRect/>
          </a:stretch>
        </p:blipFill>
        <p:spPr>
          <a:xfrm>
            <a:off x="419578" y="2339371"/>
            <a:ext cx="4272207" cy="4272208"/>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18</a:t>
            </a:fld>
            <a:endParaRPr lang="es-CL"/>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Rectángulo redondeado"/>
          <p:cNvSpPr/>
          <p:nvPr/>
        </p:nvSpPr>
        <p:spPr>
          <a:xfrm>
            <a:off x="1258530" y="2934149"/>
            <a:ext cx="6704990" cy="3516833"/>
          </a:xfrm>
          <a:prstGeom prst="roundRect">
            <a:avLst>
              <a:gd name="adj" fmla="val 8761"/>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375" name="Google Shape;173;p6"/>
          <p:cNvSpPr txBox="1"/>
          <p:nvPr/>
        </p:nvSpPr>
        <p:spPr>
          <a:xfrm>
            <a:off x="382498" y="1261272"/>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COMPONENTES</a:t>
            </a:r>
            <a:r>
              <a:rPr b="0">
                <a:solidFill>
                  <a:srgbClr val="FF0000"/>
                </a:solidFill>
              </a:rPr>
              <a:t> DEL SISTEMA</a:t>
            </a:r>
          </a:p>
        </p:txBody>
      </p:sp>
      <p:sp>
        <p:nvSpPr>
          <p:cNvPr id="376" name="Las baterías de los automóviles son consideradas desechos tóxicos dados sus componentes y residuos  peligrosos para el medio ambiente.…"/>
          <p:cNvSpPr txBox="1"/>
          <p:nvPr/>
        </p:nvSpPr>
        <p:spPr>
          <a:xfrm>
            <a:off x="540267" y="2310624"/>
            <a:ext cx="8906801" cy="455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spAutoFit/>
          </a:bodyPr>
          <a:lstStyle>
            <a:lvl1pPr>
              <a:lnSpc>
                <a:spcPct val="80000"/>
              </a:lnSpc>
              <a:defRPr sz="2200">
                <a:solidFill>
                  <a:srgbClr val="741B47"/>
                </a:solidFill>
                <a:latin typeface="Calibri"/>
                <a:ea typeface="Calibri"/>
                <a:cs typeface="Calibri"/>
                <a:sym typeface="Calibri"/>
              </a:defRPr>
            </a:lvl1pPr>
          </a:lstStyle>
          <a:p>
            <a:r>
              <a:rPr dirty="0" err="1"/>
              <a:t>Adicional</a:t>
            </a:r>
            <a:r>
              <a:rPr dirty="0"/>
              <a:t> a los </a:t>
            </a:r>
            <a:r>
              <a:rPr dirty="0" err="1"/>
              <a:t>componentes</a:t>
            </a:r>
            <a:r>
              <a:rPr dirty="0"/>
              <a:t> del </a:t>
            </a:r>
            <a:r>
              <a:rPr dirty="0" err="1"/>
              <a:t>sistema</a:t>
            </a:r>
            <a:r>
              <a:rPr dirty="0"/>
              <a:t> de </a:t>
            </a:r>
            <a:r>
              <a:rPr dirty="0" err="1"/>
              <a:t>frenos</a:t>
            </a:r>
            <a:r>
              <a:rPr dirty="0"/>
              <a:t> ABS se </a:t>
            </a:r>
            <a:r>
              <a:rPr dirty="0" err="1"/>
              <a:t>encuentran</a:t>
            </a:r>
            <a:r>
              <a:rPr dirty="0"/>
              <a:t>:</a:t>
            </a:r>
          </a:p>
        </p:txBody>
      </p:sp>
      <p:pic>
        <p:nvPicPr>
          <p:cNvPr id="379" name="Imagen" descr="Imagen"/>
          <p:cNvPicPr>
            <a:picLocks noChangeAspect="1"/>
          </p:cNvPicPr>
          <p:nvPr/>
        </p:nvPicPr>
        <p:blipFill>
          <a:blip r:embed="rId2"/>
          <a:stretch>
            <a:fillRect/>
          </a:stretch>
        </p:blipFill>
        <p:spPr>
          <a:xfrm>
            <a:off x="1323197" y="2996010"/>
            <a:ext cx="6537954" cy="3357048"/>
          </a:xfrm>
          <a:prstGeom prst="rect">
            <a:avLst/>
          </a:prstGeom>
          <a:ln w="12700">
            <a:miter lim="400000"/>
          </a:ln>
        </p:spPr>
      </p:pic>
      <p:pic>
        <p:nvPicPr>
          <p:cNvPr id="380" name="Imagen" descr="Imagen"/>
          <p:cNvPicPr>
            <a:picLocks noChangeAspect="1"/>
          </p:cNvPicPr>
          <p:nvPr/>
        </p:nvPicPr>
        <p:blipFill>
          <a:blip r:embed="rId3"/>
          <a:stretch>
            <a:fillRect/>
          </a:stretch>
        </p:blipFill>
        <p:spPr>
          <a:xfrm>
            <a:off x="7256970" y="4586826"/>
            <a:ext cx="2474450" cy="3042224"/>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19</a:t>
            </a:fld>
            <a:endParaRPr lang="es-CL"/>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Google Shape;83;p2"/>
          <p:cNvSpPr txBox="1"/>
          <p:nvPr/>
        </p:nvSpPr>
        <p:spPr>
          <a:xfrm>
            <a:off x="365425" y="1923280"/>
            <a:ext cx="1444326" cy="621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defRPr sz="1500" b="1">
                <a:latin typeface="Calibri"/>
                <a:ea typeface="Calibri"/>
                <a:cs typeface="Calibri"/>
                <a:sym typeface="Calibri"/>
              </a:defRPr>
            </a:pPr>
            <a:r>
              <a:t>ACTIVIDAD 6</a:t>
            </a:r>
            <a:endParaRPr>
              <a:latin typeface="+mn-lt"/>
              <a:ea typeface="+mn-ea"/>
              <a:cs typeface="+mn-cs"/>
              <a:sym typeface="Arial"/>
            </a:endParaRPr>
          </a:p>
        </p:txBody>
      </p:sp>
      <p:sp>
        <p:nvSpPr>
          <p:cNvPr id="171" name="Google Shape;78;p37"/>
          <p:cNvSpPr txBox="1"/>
          <p:nvPr/>
        </p:nvSpPr>
        <p:spPr>
          <a:xfrm>
            <a:off x="404955" y="2214697"/>
            <a:ext cx="6081403" cy="640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90000"/>
              </a:lnSpc>
              <a:defRPr sz="3600" b="1" cap="all">
                <a:solidFill>
                  <a:srgbClr val="741B47"/>
                </a:solidFill>
                <a:latin typeface="Calibri"/>
                <a:ea typeface="Calibri"/>
                <a:cs typeface="Calibri"/>
                <a:sym typeface="Calibri"/>
              </a:defRPr>
            </a:lvl1pPr>
          </a:lstStyle>
          <a:p>
            <a:r>
              <a:t>FRENO DE ESTACIONAMIENTO</a:t>
            </a:r>
          </a:p>
        </p:txBody>
      </p:sp>
      <p:pic>
        <p:nvPicPr>
          <p:cNvPr id="172" name="Imagen" descr="Imagen"/>
          <p:cNvPicPr>
            <a:picLocks noChangeAspect="1"/>
          </p:cNvPicPr>
          <p:nvPr/>
        </p:nvPicPr>
        <p:blipFill>
          <a:blip r:embed="rId2"/>
          <a:stretch>
            <a:fillRect/>
          </a:stretch>
        </p:blipFill>
        <p:spPr>
          <a:xfrm>
            <a:off x="1102743" y="2747952"/>
            <a:ext cx="7264029" cy="4573942"/>
          </a:xfrm>
          <a:prstGeom prst="rect">
            <a:avLst/>
          </a:prstGeom>
          <a:ln w="12700">
            <a:miter lim="400000"/>
          </a:ln>
        </p:spPr>
      </p:pic>
      <p:sp>
        <p:nvSpPr>
          <p:cNvPr id="7" name="Google Shape;107;p2"/>
          <p:cNvSpPr txBox="1"/>
          <p:nvPr/>
        </p:nvSpPr>
        <p:spPr>
          <a:xfrm>
            <a:off x="1139099" y="834800"/>
            <a:ext cx="5045391" cy="369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p>
            <a:pPr>
              <a:defRPr sz="1200" b="1">
                <a:solidFill>
                  <a:srgbClr val="741B47"/>
                </a:solidFill>
                <a:latin typeface="Calibri"/>
                <a:ea typeface="Calibri"/>
                <a:cs typeface="Calibri"/>
                <a:sym typeface="Calibri"/>
              </a:defRPr>
            </a:pPr>
            <a:r>
              <a:rPr dirty="0" smtClean="0"/>
              <a:t>MÓDULO </a:t>
            </a:r>
            <a:r>
              <a:rPr lang="es-CL" dirty="0" smtClean="0"/>
              <a:t>8</a:t>
            </a:r>
            <a:r>
              <a:rPr dirty="0" smtClean="0"/>
              <a:t> </a:t>
            </a:r>
            <a:r>
              <a:rPr b="0" dirty="0" smtClean="0"/>
              <a:t>|</a:t>
            </a:r>
            <a:r>
              <a:rPr lang="es-CL" b="0" dirty="0" smtClean="0"/>
              <a:t>MANTENIMIENTO DE LOS SISTEMAS DE TRANSMISIÓN Y FRENOS</a:t>
            </a:r>
            <a:endParaRPr b="0"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Rectángulo redondeado"/>
          <p:cNvSpPr/>
          <p:nvPr/>
        </p:nvSpPr>
        <p:spPr>
          <a:xfrm>
            <a:off x="308288" y="2226813"/>
            <a:ext cx="9098924" cy="2889466"/>
          </a:xfrm>
          <a:prstGeom prst="roundRect">
            <a:avLst>
              <a:gd name="adj" fmla="val 14009"/>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83" name="Rectángulo redondeado"/>
          <p:cNvSpPr/>
          <p:nvPr/>
        </p:nvSpPr>
        <p:spPr>
          <a:xfrm>
            <a:off x="584203" y="5353542"/>
            <a:ext cx="6457754" cy="827620"/>
          </a:xfrm>
          <a:prstGeom prst="roundRect">
            <a:avLst>
              <a:gd name="adj" fmla="val 17088"/>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385" name="Google Shape;173;p6"/>
          <p:cNvSpPr txBox="1"/>
          <p:nvPr/>
        </p:nvSpPr>
        <p:spPr>
          <a:xfrm>
            <a:off x="382498" y="1261272"/>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COMPONENTES</a:t>
            </a:r>
            <a:r>
              <a:rPr b="0">
                <a:solidFill>
                  <a:srgbClr val="FF0000"/>
                </a:solidFill>
              </a:rPr>
              <a:t> DEL SISTEMA</a:t>
            </a:r>
          </a:p>
        </p:txBody>
      </p:sp>
      <p:pic>
        <p:nvPicPr>
          <p:cNvPr id="388" name="Imagen" descr="Imagen"/>
          <p:cNvPicPr>
            <a:picLocks noChangeAspect="1"/>
          </p:cNvPicPr>
          <p:nvPr/>
        </p:nvPicPr>
        <p:blipFill>
          <a:blip r:embed="rId2"/>
          <a:stretch>
            <a:fillRect/>
          </a:stretch>
        </p:blipFill>
        <p:spPr>
          <a:xfrm>
            <a:off x="453969" y="2370614"/>
            <a:ext cx="4866448" cy="2601864"/>
          </a:xfrm>
          <a:prstGeom prst="rect">
            <a:avLst/>
          </a:prstGeom>
          <a:ln w="12700">
            <a:miter lim="400000"/>
          </a:ln>
        </p:spPr>
      </p:pic>
      <p:grpSp>
        <p:nvGrpSpPr>
          <p:cNvPr id="391" name="Grupo"/>
          <p:cNvGrpSpPr/>
          <p:nvPr/>
        </p:nvGrpSpPr>
        <p:grpSpPr>
          <a:xfrm>
            <a:off x="5674963" y="3828350"/>
            <a:ext cx="3643411" cy="3643411"/>
            <a:chOff x="0" y="0"/>
            <a:chExt cx="3643410" cy="3643410"/>
          </a:xfrm>
        </p:grpSpPr>
        <p:sp>
          <p:nvSpPr>
            <p:cNvPr id="389" name="Círculo"/>
            <p:cNvSpPr/>
            <p:nvPr/>
          </p:nvSpPr>
          <p:spPr>
            <a:xfrm>
              <a:off x="0" y="0"/>
              <a:ext cx="3643411" cy="3643411"/>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n-lt"/>
                  <a:ea typeface="+mn-ea"/>
                  <a:cs typeface="+mn-cs"/>
                  <a:sym typeface="Arial"/>
                </a:defRPr>
              </a:pPr>
              <a:endParaRPr/>
            </a:p>
          </p:txBody>
        </p:sp>
        <p:pic>
          <p:nvPicPr>
            <p:cNvPr id="390" name="Imagen" descr="Imagen"/>
            <p:cNvPicPr>
              <a:picLocks noChangeAspect="1"/>
            </p:cNvPicPr>
            <p:nvPr/>
          </p:nvPicPr>
          <p:blipFill>
            <a:blip r:embed="rId3"/>
            <a:stretch>
              <a:fillRect/>
            </a:stretch>
          </p:blipFill>
          <p:spPr>
            <a:xfrm>
              <a:off x="225955" y="266702"/>
              <a:ext cx="3112186" cy="3112186"/>
            </a:xfrm>
            <a:prstGeom prst="rect">
              <a:avLst/>
            </a:prstGeom>
            <a:ln w="12700" cap="flat">
              <a:noFill/>
              <a:miter lim="400000"/>
            </a:ln>
            <a:effectLst/>
          </p:spPr>
        </p:pic>
      </p:grpSp>
      <p:sp>
        <p:nvSpPr>
          <p:cNvPr id="392" name="Las baterías de los automóviles son consideradas desechos tóxicos dados sus componentes y residuos  peligrosos para el medio ambiente.…"/>
          <p:cNvSpPr txBox="1"/>
          <p:nvPr/>
        </p:nvSpPr>
        <p:spPr>
          <a:xfrm>
            <a:off x="5515547" y="2666946"/>
            <a:ext cx="3643412" cy="476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80000"/>
              </a:lnSpc>
              <a:defRPr sz="2200">
                <a:solidFill>
                  <a:srgbClr val="741B47"/>
                </a:solidFill>
                <a:latin typeface="Calibri"/>
                <a:ea typeface="Calibri"/>
                <a:cs typeface="Calibri"/>
                <a:sym typeface="Calibri"/>
              </a:defRPr>
            </a:lvl1pPr>
          </a:lstStyle>
          <a:p>
            <a:r>
              <a:t>Unidad de Control del Sistema</a:t>
            </a:r>
          </a:p>
        </p:txBody>
      </p:sp>
      <p:sp>
        <p:nvSpPr>
          <p:cNvPr id="393" name="Las baterías de los automóviles son consideradas desechos tóxicos dados sus componentes y residuos  peligrosos para el medio ambiente.…"/>
          <p:cNvSpPr txBox="1"/>
          <p:nvPr/>
        </p:nvSpPr>
        <p:spPr>
          <a:xfrm>
            <a:off x="1047836" y="5528960"/>
            <a:ext cx="4866448" cy="476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80000"/>
              </a:lnSpc>
              <a:defRPr sz="2200">
                <a:solidFill>
                  <a:srgbClr val="741B47"/>
                </a:solidFill>
                <a:latin typeface="Calibri"/>
                <a:ea typeface="Calibri"/>
                <a:cs typeface="Calibri"/>
                <a:sym typeface="Calibri"/>
              </a:defRPr>
            </a:lvl1pPr>
          </a:lstStyle>
          <a:p>
            <a:r>
              <a:t>Botón de Accionamiento del Sistema</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20</a:t>
            </a:fld>
            <a:endParaRPr lang="es-CL"/>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Rectángulo redondeado"/>
          <p:cNvSpPr/>
          <p:nvPr/>
        </p:nvSpPr>
        <p:spPr>
          <a:xfrm>
            <a:off x="2595091" y="2286462"/>
            <a:ext cx="6468787" cy="1066180"/>
          </a:xfrm>
          <a:prstGeom prst="roundRect">
            <a:avLst>
              <a:gd name="adj" fmla="val 18766"/>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396" name="Las baterías de los automóviles son consideradas desechos tóxicos dados sus componentes y residuos  peligrosos para el medio ambiente.…"/>
          <p:cNvSpPr txBox="1"/>
          <p:nvPr/>
        </p:nvSpPr>
        <p:spPr>
          <a:xfrm>
            <a:off x="3166438" y="2422321"/>
            <a:ext cx="1346567"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rPr dirty="0"/>
              <a:t>Dos </a:t>
            </a:r>
            <a:r>
              <a:rPr dirty="0" err="1"/>
              <a:t>Cálipers</a:t>
            </a:r>
            <a:r>
              <a:rPr dirty="0"/>
              <a:t> </a:t>
            </a:r>
            <a:r>
              <a:rPr dirty="0" err="1"/>
              <a:t>ubicados</a:t>
            </a:r>
            <a:r>
              <a:rPr dirty="0"/>
              <a:t> en </a:t>
            </a:r>
            <a:r>
              <a:rPr dirty="0" err="1"/>
              <a:t>las</a:t>
            </a:r>
            <a:r>
              <a:rPr dirty="0"/>
              <a:t> </a:t>
            </a:r>
            <a:r>
              <a:rPr dirty="0" err="1"/>
              <a:t>ruedas</a:t>
            </a:r>
            <a:r>
              <a:rPr dirty="0"/>
              <a:t> </a:t>
            </a:r>
            <a:r>
              <a:rPr dirty="0" err="1"/>
              <a:t>traseras</a:t>
            </a:r>
            <a:r>
              <a:rPr dirty="0"/>
              <a:t>.</a:t>
            </a:r>
          </a:p>
        </p:txBody>
      </p:sp>
      <p:sp>
        <p:nvSpPr>
          <p:cNvPr id="397" name="Rectángulo redondeado"/>
          <p:cNvSpPr/>
          <p:nvPr/>
        </p:nvSpPr>
        <p:spPr>
          <a:xfrm>
            <a:off x="4957554" y="1991466"/>
            <a:ext cx="4535463" cy="3182435"/>
          </a:xfrm>
          <a:prstGeom prst="roundRect">
            <a:avLst>
              <a:gd name="adj" fmla="val 14219"/>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398" name="Rectángulo redondeado"/>
          <p:cNvSpPr/>
          <p:nvPr/>
        </p:nvSpPr>
        <p:spPr>
          <a:xfrm>
            <a:off x="2606124" y="5309439"/>
            <a:ext cx="6786600" cy="827619"/>
          </a:xfrm>
          <a:prstGeom prst="roundRect">
            <a:avLst>
              <a:gd name="adj" fmla="val 17088"/>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400" name="Google Shape;173;p6"/>
          <p:cNvSpPr txBox="1"/>
          <p:nvPr/>
        </p:nvSpPr>
        <p:spPr>
          <a:xfrm>
            <a:off x="382498" y="1262421"/>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COMPONENTES</a:t>
            </a:r>
            <a:r>
              <a:rPr b="0">
                <a:solidFill>
                  <a:srgbClr val="FF0000"/>
                </a:solidFill>
              </a:rPr>
              <a:t> DEL SISTEMA</a:t>
            </a:r>
          </a:p>
        </p:txBody>
      </p:sp>
      <p:grpSp>
        <p:nvGrpSpPr>
          <p:cNvPr id="405" name="Grupo"/>
          <p:cNvGrpSpPr/>
          <p:nvPr/>
        </p:nvGrpSpPr>
        <p:grpSpPr>
          <a:xfrm>
            <a:off x="45693" y="3045513"/>
            <a:ext cx="3643411" cy="3643411"/>
            <a:chOff x="0" y="0"/>
            <a:chExt cx="3643410" cy="3643410"/>
          </a:xfrm>
        </p:grpSpPr>
        <p:sp>
          <p:nvSpPr>
            <p:cNvPr id="403" name="Círculo"/>
            <p:cNvSpPr/>
            <p:nvPr/>
          </p:nvSpPr>
          <p:spPr>
            <a:xfrm>
              <a:off x="0" y="0"/>
              <a:ext cx="3643411" cy="3643411"/>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n-lt"/>
                  <a:ea typeface="+mn-ea"/>
                  <a:cs typeface="+mn-cs"/>
                  <a:sym typeface="Arial"/>
                </a:defRPr>
              </a:pPr>
              <a:endParaRPr/>
            </a:p>
          </p:txBody>
        </p:sp>
        <p:pic>
          <p:nvPicPr>
            <p:cNvPr id="404" name="Imagen" descr="Imagen"/>
            <p:cNvPicPr>
              <a:picLocks noChangeAspect="1"/>
            </p:cNvPicPr>
            <p:nvPr/>
          </p:nvPicPr>
          <p:blipFill>
            <a:blip r:embed="rId2"/>
            <a:stretch>
              <a:fillRect/>
            </a:stretch>
          </p:blipFill>
          <p:spPr>
            <a:xfrm>
              <a:off x="265612" y="265612"/>
              <a:ext cx="3112186" cy="3112186"/>
            </a:xfrm>
            <a:prstGeom prst="rect">
              <a:avLst/>
            </a:prstGeom>
            <a:ln w="12700" cap="flat">
              <a:noFill/>
              <a:miter lim="400000"/>
            </a:ln>
            <a:effectLst/>
          </p:spPr>
        </p:pic>
      </p:grpSp>
      <p:sp>
        <p:nvSpPr>
          <p:cNvPr id="406" name="Las baterías de los automóviles son consideradas desechos tóxicos dados sus componentes y residuos  peligrosos para el medio ambiente.…"/>
          <p:cNvSpPr txBox="1"/>
          <p:nvPr/>
        </p:nvSpPr>
        <p:spPr>
          <a:xfrm>
            <a:off x="4190025" y="5527247"/>
            <a:ext cx="4866448" cy="392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115000"/>
              </a:lnSpc>
              <a:defRPr sz="1600">
                <a:solidFill>
                  <a:srgbClr val="741B47"/>
                </a:solidFill>
                <a:latin typeface="Calibri"/>
                <a:ea typeface="Calibri"/>
                <a:cs typeface="Calibri"/>
                <a:sym typeface="Calibri"/>
              </a:defRPr>
            </a:lvl1pPr>
          </a:lstStyle>
          <a:p>
            <a:r>
              <a:t>Un Botón de Asistencia del Sistema, llamado Autohold.</a:t>
            </a:r>
          </a:p>
        </p:txBody>
      </p:sp>
      <p:pic>
        <p:nvPicPr>
          <p:cNvPr id="407" name="Imagen" descr="Imagen"/>
          <p:cNvPicPr>
            <a:picLocks noChangeAspect="1"/>
          </p:cNvPicPr>
          <p:nvPr/>
        </p:nvPicPr>
        <p:blipFill>
          <a:blip r:embed="rId3"/>
          <a:stretch>
            <a:fillRect/>
          </a:stretch>
        </p:blipFill>
        <p:spPr>
          <a:xfrm>
            <a:off x="5085460" y="2118996"/>
            <a:ext cx="4279651" cy="2927374"/>
          </a:xfrm>
          <a:prstGeom prst="rect">
            <a:avLst/>
          </a:prstGeom>
          <a:ln w="12700">
            <a:miter lim="400000"/>
          </a:ln>
        </p:spPr>
      </p:pic>
      <p:pic>
        <p:nvPicPr>
          <p:cNvPr id="408" name="Imagen" descr="Imagen"/>
          <p:cNvPicPr>
            <a:picLocks noChangeAspect="1"/>
          </p:cNvPicPr>
          <p:nvPr/>
        </p:nvPicPr>
        <p:blipFill>
          <a:blip r:embed="rId4"/>
          <a:stretch>
            <a:fillRect/>
          </a:stretch>
        </p:blipFill>
        <p:spPr>
          <a:xfrm rot="20659662">
            <a:off x="2184034" y="5509968"/>
            <a:ext cx="662103" cy="939158"/>
          </a:xfrm>
          <a:prstGeom prst="rect">
            <a:avLst/>
          </a:prstGeom>
          <a:ln w="12700">
            <a:miter lim="400000"/>
          </a:ln>
        </p:spPr>
      </p:pic>
      <p:grpSp>
        <p:nvGrpSpPr>
          <p:cNvPr id="411" name="Grupo"/>
          <p:cNvGrpSpPr/>
          <p:nvPr/>
        </p:nvGrpSpPr>
        <p:grpSpPr>
          <a:xfrm>
            <a:off x="45693" y="3045513"/>
            <a:ext cx="3643411" cy="3643411"/>
            <a:chOff x="0" y="0"/>
            <a:chExt cx="3643410" cy="3643410"/>
          </a:xfrm>
        </p:grpSpPr>
        <p:sp>
          <p:nvSpPr>
            <p:cNvPr id="409" name="Círculo"/>
            <p:cNvSpPr/>
            <p:nvPr/>
          </p:nvSpPr>
          <p:spPr>
            <a:xfrm>
              <a:off x="0" y="0"/>
              <a:ext cx="3643411" cy="3643411"/>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n-lt"/>
                  <a:ea typeface="+mn-ea"/>
                  <a:cs typeface="+mn-cs"/>
                  <a:sym typeface="Arial"/>
                </a:defRPr>
              </a:pPr>
              <a:endParaRPr/>
            </a:p>
          </p:txBody>
        </p:sp>
        <p:pic>
          <p:nvPicPr>
            <p:cNvPr id="410" name="Imagen" descr="Imagen"/>
            <p:cNvPicPr>
              <a:picLocks noChangeAspect="1"/>
            </p:cNvPicPr>
            <p:nvPr/>
          </p:nvPicPr>
          <p:blipFill>
            <a:blip r:embed="rId2"/>
            <a:stretch>
              <a:fillRect/>
            </a:stretch>
          </p:blipFill>
          <p:spPr>
            <a:xfrm>
              <a:off x="265612" y="265612"/>
              <a:ext cx="3112186" cy="3112186"/>
            </a:xfrm>
            <a:prstGeom prst="rect">
              <a:avLst/>
            </a:prstGeom>
            <a:ln w="12700" cap="flat">
              <a:noFill/>
              <a:miter lim="400000"/>
            </a:ln>
            <a:effectLst/>
          </p:spPr>
        </p:pic>
      </p:grpSp>
      <p:pic>
        <p:nvPicPr>
          <p:cNvPr id="412" name="Imagen" descr="Imagen"/>
          <p:cNvPicPr>
            <a:picLocks noChangeAspect="1"/>
          </p:cNvPicPr>
          <p:nvPr/>
        </p:nvPicPr>
        <p:blipFill>
          <a:blip r:embed="rId4"/>
          <a:stretch>
            <a:fillRect/>
          </a:stretch>
        </p:blipFill>
        <p:spPr>
          <a:xfrm rot="20659662">
            <a:off x="2184034" y="5509968"/>
            <a:ext cx="662103" cy="939158"/>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21</a:t>
            </a:fld>
            <a:endParaRPr lang="es-CL"/>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ctángulo redondeado"/>
          <p:cNvSpPr/>
          <p:nvPr/>
        </p:nvSpPr>
        <p:spPr>
          <a:xfrm>
            <a:off x="1596427" y="3327253"/>
            <a:ext cx="6786600" cy="2818540"/>
          </a:xfrm>
          <a:prstGeom prst="roundRect">
            <a:avLst>
              <a:gd name="adj" fmla="val 12321"/>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pic>
        <p:nvPicPr>
          <p:cNvPr id="415" name="Imagen" descr="Imagen"/>
          <p:cNvPicPr>
            <a:picLocks noChangeAspect="1"/>
          </p:cNvPicPr>
          <p:nvPr/>
        </p:nvPicPr>
        <p:blipFill>
          <a:blip r:embed="rId2"/>
          <a:stretch>
            <a:fillRect/>
          </a:stretch>
        </p:blipFill>
        <p:spPr>
          <a:xfrm>
            <a:off x="1690784" y="3461635"/>
            <a:ext cx="5690635" cy="2549776"/>
          </a:xfrm>
          <a:prstGeom prst="rect">
            <a:avLst/>
          </a:prstGeom>
          <a:ln w="12700">
            <a:miter lim="400000"/>
          </a:ln>
        </p:spPr>
      </p:pic>
      <p:sp>
        <p:nvSpPr>
          <p:cNvPr id="416" name="Círculo"/>
          <p:cNvSpPr/>
          <p:nvPr/>
        </p:nvSpPr>
        <p:spPr>
          <a:xfrm>
            <a:off x="902399" y="2263655"/>
            <a:ext cx="1756552" cy="1756552"/>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417" name="Las baterías de los automóviles son consideradas desechos tóxicos dados sus componentes y residuos  peligrosos para el medio ambiente.…"/>
          <p:cNvSpPr txBox="1"/>
          <p:nvPr/>
        </p:nvSpPr>
        <p:spPr>
          <a:xfrm>
            <a:off x="2785562" y="2525932"/>
            <a:ext cx="4224385" cy="773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lvl1pPr>
              <a:lnSpc>
                <a:spcPct val="80000"/>
              </a:lnSpc>
              <a:defRPr sz="2200" b="1">
                <a:solidFill>
                  <a:srgbClr val="741B47"/>
                </a:solidFill>
                <a:latin typeface="Calibri"/>
                <a:ea typeface="Calibri"/>
                <a:cs typeface="Calibri"/>
                <a:sym typeface="Calibri"/>
              </a:defRPr>
            </a:lvl1pPr>
          </a:lstStyle>
          <a:p>
            <a:r>
              <a:t>Sensores de posición de Pedal de Acelerador, Freno y Embrague</a:t>
            </a:r>
          </a:p>
        </p:txBody>
      </p:sp>
      <p:sp>
        <p:nvSpPr>
          <p:cNvPr id="418" name="Google Shape;173;p6"/>
          <p:cNvSpPr txBox="1"/>
          <p:nvPr/>
        </p:nvSpPr>
        <p:spPr>
          <a:xfrm>
            <a:off x="382498" y="1261272"/>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COMPONENTES</a:t>
            </a:r>
            <a:r>
              <a:rPr b="0">
                <a:solidFill>
                  <a:srgbClr val="FF0000"/>
                </a:solidFill>
              </a:rPr>
              <a:t> DEL SISTEMA</a:t>
            </a:r>
          </a:p>
        </p:txBody>
      </p:sp>
      <p:pic>
        <p:nvPicPr>
          <p:cNvPr id="419" name="Imagen" descr="Imagen"/>
          <p:cNvPicPr>
            <a:picLocks noChangeAspect="1"/>
          </p:cNvPicPr>
          <p:nvPr/>
        </p:nvPicPr>
        <p:blipFill>
          <a:blip r:embed="rId3"/>
          <a:stretch>
            <a:fillRect/>
          </a:stretch>
        </p:blipFill>
        <p:spPr>
          <a:xfrm>
            <a:off x="986925" y="2348181"/>
            <a:ext cx="1587501" cy="1587501"/>
          </a:xfrm>
          <a:prstGeom prst="rect">
            <a:avLst/>
          </a:prstGeom>
          <a:ln w="12700">
            <a:miter lim="400000"/>
          </a:ln>
        </p:spPr>
      </p:pic>
      <p:pic>
        <p:nvPicPr>
          <p:cNvPr id="420" name="Imagen" descr="Imagen"/>
          <p:cNvPicPr>
            <a:picLocks noChangeAspect="1"/>
          </p:cNvPicPr>
          <p:nvPr/>
        </p:nvPicPr>
        <p:blipFill>
          <a:blip r:embed="rId4"/>
          <a:stretch>
            <a:fillRect/>
          </a:stretch>
        </p:blipFill>
        <p:spPr>
          <a:xfrm>
            <a:off x="6385342" y="3891208"/>
            <a:ext cx="3080897" cy="3691715"/>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22</a:t>
            </a:fld>
            <a:endParaRPr lang="es-CL"/>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ctángulo redondeado"/>
          <p:cNvSpPr/>
          <p:nvPr/>
        </p:nvSpPr>
        <p:spPr>
          <a:xfrm>
            <a:off x="754963" y="2259098"/>
            <a:ext cx="7692287" cy="1412077"/>
          </a:xfrm>
          <a:prstGeom prst="roundRect">
            <a:avLst>
              <a:gd name="adj" fmla="val 14690"/>
            </a:avLst>
          </a:prstGeom>
          <a:solidFill>
            <a:srgbClr val="DFD3D8"/>
          </a:solidFill>
          <a:ln w="12700">
            <a:miter lim="400000"/>
          </a:ln>
        </p:spPr>
        <p:txBody>
          <a:bodyPr lIns="0" tIns="0" rIns="0" bIns="0" anchor="ctr"/>
          <a:lstStyle/>
          <a:p>
            <a:pPr>
              <a:defRPr>
                <a:latin typeface="+mn-lt"/>
                <a:ea typeface="+mn-ea"/>
                <a:cs typeface="+mn-cs"/>
                <a:sym typeface="Arial"/>
              </a:defRPr>
            </a:pPr>
            <a:endParaRPr/>
          </a:p>
        </p:txBody>
      </p:sp>
      <p:sp>
        <p:nvSpPr>
          <p:cNvPr id="423" name="Google Shape;173;p6"/>
          <p:cNvSpPr txBox="1"/>
          <p:nvPr/>
        </p:nvSpPr>
        <p:spPr>
          <a:xfrm>
            <a:off x="382498" y="1193036"/>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rPr dirty="0"/>
              <a:t>FUNCIONAMIENTO Y </a:t>
            </a:r>
            <a:r>
              <a:rPr b="0" dirty="0">
                <a:solidFill>
                  <a:srgbClr val="FF0000"/>
                </a:solidFill>
              </a:rPr>
              <a:t>FLUJO DE INFORMACIÓN DEL SISTEMA</a:t>
            </a:r>
          </a:p>
        </p:txBody>
      </p:sp>
      <p:sp>
        <p:nvSpPr>
          <p:cNvPr id="424" name="Las baterías de los automóviles son consideradas desechos tóxicos dados sus componentes y residuos  peligrosos para el medio ambiente.…"/>
          <p:cNvSpPr txBox="1"/>
          <p:nvPr/>
        </p:nvSpPr>
        <p:spPr>
          <a:xfrm>
            <a:off x="2230991" y="2539654"/>
            <a:ext cx="6210234" cy="1065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La Unidad de Control del Sistema es la encargada de recibir y procesar la información de los diferentes componentes (botón de accionamiento del sistema, botón autohold, y de los diferentes sensores del sistema).</a:t>
            </a:r>
          </a:p>
        </p:txBody>
      </p:sp>
      <p:sp>
        <p:nvSpPr>
          <p:cNvPr id="425" name="Rectángulo redondeado"/>
          <p:cNvSpPr/>
          <p:nvPr/>
        </p:nvSpPr>
        <p:spPr>
          <a:xfrm>
            <a:off x="3916846" y="3448472"/>
            <a:ext cx="5940596" cy="3115901"/>
          </a:xfrm>
          <a:prstGeom prst="roundRect">
            <a:avLst>
              <a:gd name="adj" fmla="val 9811"/>
            </a:avLst>
          </a:prstGeom>
          <a:solidFill>
            <a:srgbClr val="FFFFFF"/>
          </a:solidFill>
          <a:ln w="12700">
            <a:miter lim="400000"/>
          </a:ln>
        </p:spPr>
        <p:txBody>
          <a:bodyPr lIns="0" tIns="0" rIns="0" bIns="0" anchor="ctr"/>
          <a:lstStyle/>
          <a:p>
            <a:pPr algn="ctr">
              <a:defRPr>
                <a:solidFill>
                  <a:srgbClr val="FFFFFF"/>
                </a:solidFill>
                <a:latin typeface="+mn-lt"/>
                <a:ea typeface="+mn-ea"/>
                <a:cs typeface="+mn-cs"/>
                <a:sym typeface="Arial"/>
              </a:defRPr>
            </a:pPr>
            <a:endParaRPr/>
          </a:p>
        </p:txBody>
      </p:sp>
      <p:pic>
        <p:nvPicPr>
          <p:cNvPr id="426" name="Imagen" descr="Imagen"/>
          <p:cNvPicPr>
            <a:picLocks noChangeAspect="1"/>
          </p:cNvPicPr>
          <p:nvPr/>
        </p:nvPicPr>
        <p:blipFill>
          <a:blip r:embed="rId2"/>
          <a:stretch>
            <a:fillRect/>
          </a:stretch>
        </p:blipFill>
        <p:spPr>
          <a:xfrm>
            <a:off x="4044444" y="3595582"/>
            <a:ext cx="5278787" cy="2796281"/>
          </a:xfrm>
          <a:prstGeom prst="rect">
            <a:avLst/>
          </a:prstGeom>
          <a:ln w="12700">
            <a:miter lim="400000"/>
          </a:ln>
        </p:spPr>
      </p:pic>
      <p:pic>
        <p:nvPicPr>
          <p:cNvPr id="427" name="Imagen" descr="Imagen"/>
          <p:cNvPicPr>
            <a:picLocks noChangeAspect="1"/>
          </p:cNvPicPr>
          <p:nvPr/>
        </p:nvPicPr>
        <p:blipFill>
          <a:blip r:embed="rId3"/>
          <a:srcRect b="43108"/>
          <a:stretch>
            <a:fillRect/>
          </a:stretch>
        </p:blipFill>
        <p:spPr>
          <a:xfrm>
            <a:off x="405618" y="2539654"/>
            <a:ext cx="3787859" cy="4298997"/>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23</a:t>
            </a:fld>
            <a:endParaRPr lang="es-CL"/>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ángulo redondeado"/>
          <p:cNvSpPr/>
          <p:nvPr/>
        </p:nvSpPr>
        <p:spPr>
          <a:xfrm>
            <a:off x="382498" y="2572087"/>
            <a:ext cx="8950504" cy="2810212"/>
          </a:xfrm>
          <a:prstGeom prst="roundRect">
            <a:avLst>
              <a:gd name="adj" fmla="val 8484"/>
            </a:avLst>
          </a:prstGeom>
          <a:solidFill>
            <a:srgbClr val="DFD3D8"/>
          </a:solidFill>
          <a:ln w="12700">
            <a:miter lim="400000"/>
          </a:ln>
        </p:spPr>
        <p:txBody>
          <a:bodyPr lIns="0" tIns="0" rIns="0" bIns="0" anchor="ctr"/>
          <a:lstStyle/>
          <a:p>
            <a:pPr>
              <a:defRPr>
                <a:latin typeface="+mn-lt"/>
                <a:ea typeface="+mn-ea"/>
                <a:cs typeface="+mn-cs"/>
                <a:sym typeface="Arial"/>
              </a:defRPr>
            </a:pPr>
            <a:endParaRPr/>
          </a:p>
        </p:txBody>
      </p:sp>
      <p:sp>
        <p:nvSpPr>
          <p:cNvPr id="432" name="Google Shape;173;p6"/>
          <p:cNvSpPr txBox="1"/>
          <p:nvPr/>
        </p:nvSpPr>
        <p:spPr>
          <a:xfrm>
            <a:off x="1047812" y="2909819"/>
            <a:ext cx="7911002" cy="96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gn="ctr">
              <a:lnSpc>
                <a:spcPct val="115000"/>
              </a:lnSpc>
              <a:defRPr sz="1600">
                <a:solidFill>
                  <a:srgbClr val="741B47"/>
                </a:solidFill>
                <a:latin typeface="Calibri"/>
                <a:ea typeface="Calibri"/>
                <a:cs typeface="Calibri"/>
                <a:sym typeface="Calibri"/>
              </a:defRPr>
            </a:lvl1pPr>
          </a:lstStyle>
          <a:p>
            <a:r>
              <a:t>Después de procesar la información, esta unidad envía una señal de activación o desactivación hacia los cálipers de las ruedas, a indicadores de tablero y botones del sistema.</a:t>
            </a:r>
          </a:p>
        </p:txBody>
      </p:sp>
      <p:grpSp>
        <p:nvGrpSpPr>
          <p:cNvPr id="437" name="Grupo"/>
          <p:cNvGrpSpPr/>
          <p:nvPr/>
        </p:nvGrpSpPr>
        <p:grpSpPr>
          <a:xfrm>
            <a:off x="6804907" y="4221479"/>
            <a:ext cx="2241758" cy="2241758"/>
            <a:chOff x="0" y="0"/>
            <a:chExt cx="2241756" cy="2241756"/>
          </a:xfrm>
        </p:grpSpPr>
        <p:sp>
          <p:nvSpPr>
            <p:cNvPr id="435" name="Círculo"/>
            <p:cNvSpPr/>
            <p:nvPr/>
          </p:nvSpPr>
          <p:spPr>
            <a:xfrm>
              <a:off x="0" y="0"/>
              <a:ext cx="2241757" cy="2241757"/>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n-lt"/>
                  <a:ea typeface="+mn-ea"/>
                  <a:cs typeface="+mn-cs"/>
                  <a:sym typeface="Arial"/>
                </a:defRPr>
              </a:pPr>
              <a:endParaRPr/>
            </a:p>
          </p:txBody>
        </p:sp>
        <p:pic>
          <p:nvPicPr>
            <p:cNvPr id="436" name="Imagen" descr="Imagen"/>
            <p:cNvPicPr>
              <a:picLocks noChangeAspect="1"/>
            </p:cNvPicPr>
            <p:nvPr/>
          </p:nvPicPr>
          <p:blipFill>
            <a:blip r:embed="rId2"/>
            <a:stretch>
              <a:fillRect/>
            </a:stretch>
          </p:blipFill>
          <p:spPr>
            <a:xfrm>
              <a:off x="104878" y="111933"/>
              <a:ext cx="2032001" cy="2017890"/>
            </a:xfrm>
            <a:prstGeom prst="rect">
              <a:avLst/>
            </a:prstGeom>
            <a:ln w="12700" cap="flat">
              <a:noFill/>
              <a:miter lim="400000"/>
            </a:ln>
            <a:effectLst/>
          </p:spPr>
        </p:pic>
      </p:grpSp>
      <p:grpSp>
        <p:nvGrpSpPr>
          <p:cNvPr id="440" name="Grupo"/>
          <p:cNvGrpSpPr/>
          <p:nvPr/>
        </p:nvGrpSpPr>
        <p:grpSpPr>
          <a:xfrm>
            <a:off x="3864073" y="4221479"/>
            <a:ext cx="2241758" cy="2241758"/>
            <a:chOff x="0" y="0"/>
            <a:chExt cx="2241756" cy="2241756"/>
          </a:xfrm>
        </p:grpSpPr>
        <p:sp>
          <p:nvSpPr>
            <p:cNvPr id="438" name="Círculo"/>
            <p:cNvSpPr/>
            <p:nvPr/>
          </p:nvSpPr>
          <p:spPr>
            <a:xfrm>
              <a:off x="0" y="0"/>
              <a:ext cx="2241757" cy="2241757"/>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n-lt"/>
                  <a:ea typeface="+mn-ea"/>
                  <a:cs typeface="+mn-cs"/>
                  <a:sym typeface="Arial"/>
                </a:defRPr>
              </a:pPr>
              <a:endParaRPr/>
            </a:p>
          </p:txBody>
        </p:sp>
        <p:pic>
          <p:nvPicPr>
            <p:cNvPr id="439" name="Imagen" descr="Imagen"/>
            <p:cNvPicPr>
              <a:picLocks/>
            </p:cNvPicPr>
            <p:nvPr/>
          </p:nvPicPr>
          <p:blipFill>
            <a:blip r:embed="rId3"/>
            <a:stretch>
              <a:fillRect/>
            </a:stretch>
          </p:blipFill>
          <p:spPr>
            <a:xfrm>
              <a:off x="108910" y="108910"/>
              <a:ext cx="2032001" cy="2023937"/>
            </a:xfrm>
            <a:prstGeom prst="rect">
              <a:avLst/>
            </a:prstGeom>
            <a:ln w="12700" cap="flat">
              <a:noFill/>
              <a:miter lim="400000"/>
            </a:ln>
            <a:effectLst/>
          </p:spPr>
        </p:pic>
      </p:grpSp>
      <p:grpSp>
        <p:nvGrpSpPr>
          <p:cNvPr id="443" name="Grupo"/>
          <p:cNvGrpSpPr/>
          <p:nvPr/>
        </p:nvGrpSpPr>
        <p:grpSpPr>
          <a:xfrm>
            <a:off x="923238" y="4221479"/>
            <a:ext cx="2241758" cy="2241758"/>
            <a:chOff x="0" y="0"/>
            <a:chExt cx="2241756" cy="2241756"/>
          </a:xfrm>
        </p:grpSpPr>
        <p:sp>
          <p:nvSpPr>
            <p:cNvPr id="441" name="Círculo"/>
            <p:cNvSpPr/>
            <p:nvPr/>
          </p:nvSpPr>
          <p:spPr>
            <a:xfrm>
              <a:off x="0" y="0"/>
              <a:ext cx="2241757" cy="2241757"/>
            </a:xfrm>
            <a:prstGeom prst="ellipse">
              <a:avLst/>
            </a:prstGeom>
            <a:solidFill>
              <a:srgbClr val="FFFFFF"/>
            </a:solidFill>
            <a:ln w="12700" cap="flat">
              <a:noFill/>
              <a:miter lim="400000"/>
            </a:ln>
            <a:effectLst/>
          </p:spPr>
          <p:txBody>
            <a:bodyPr wrap="square" lIns="0" tIns="0" rIns="0" bIns="0" numCol="1" anchor="t">
              <a:noAutofit/>
            </a:bodyPr>
            <a:lstStyle/>
            <a:p>
              <a:pPr algn="ctr">
                <a:defRPr>
                  <a:solidFill>
                    <a:srgbClr val="FFFFFF"/>
                  </a:solidFill>
                  <a:latin typeface="+mn-lt"/>
                  <a:ea typeface="+mn-ea"/>
                  <a:cs typeface="+mn-cs"/>
                  <a:sym typeface="Arial"/>
                </a:defRPr>
              </a:pPr>
              <a:endParaRPr/>
            </a:p>
          </p:txBody>
        </p:sp>
        <p:pic>
          <p:nvPicPr>
            <p:cNvPr id="442" name="Imagen" descr="Imagen"/>
            <p:cNvPicPr>
              <a:picLocks noChangeAspect="1"/>
            </p:cNvPicPr>
            <p:nvPr/>
          </p:nvPicPr>
          <p:blipFill>
            <a:blip r:embed="rId4"/>
            <a:stretch>
              <a:fillRect/>
            </a:stretch>
          </p:blipFill>
          <p:spPr>
            <a:xfrm>
              <a:off x="104878" y="108910"/>
              <a:ext cx="2032001" cy="2032001"/>
            </a:xfrm>
            <a:prstGeom prst="rect">
              <a:avLst/>
            </a:prstGeom>
            <a:ln w="12700" cap="flat">
              <a:noFill/>
              <a:miter lim="400000"/>
            </a:ln>
            <a:effectLst/>
          </p:spPr>
        </p:pic>
      </p:grpSp>
      <p:sp>
        <p:nvSpPr>
          <p:cNvPr id="2" name="Marcador de número de diapositiva 1"/>
          <p:cNvSpPr>
            <a:spLocks noGrp="1"/>
          </p:cNvSpPr>
          <p:nvPr>
            <p:ph type="sldNum" sz="quarter" idx="2"/>
          </p:nvPr>
        </p:nvSpPr>
        <p:spPr/>
        <p:txBody>
          <a:bodyPr/>
          <a:lstStyle/>
          <a:p>
            <a:fld id="{86CB4B4D-7CA3-9044-876B-883B54F8677D}" type="slidenum">
              <a:rPr lang="es-CL" smtClean="0"/>
              <a:t>24</a:t>
            </a:fld>
            <a:endParaRPr lang="es-CL"/>
          </a:p>
        </p:txBody>
      </p:sp>
      <p:sp>
        <p:nvSpPr>
          <p:cNvPr id="18" name="Google Shape;173;p6"/>
          <p:cNvSpPr txBox="1"/>
          <p:nvPr/>
        </p:nvSpPr>
        <p:spPr>
          <a:xfrm>
            <a:off x="382498" y="1193036"/>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rPr dirty="0"/>
              <a:t>FUNCIONAMIENTO Y </a:t>
            </a:r>
            <a:r>
              <a:rPr b="0" dirty="0">
                <a:solidFill>
                  <a:srgbClr val="FF0000"/>
                </a:solidFill>
              </a:rPr>
              <a:t>FLUJO DE INFORMACIÓN DEL SISTEMA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Rectángulo redondeado"/>
          <p:cNvSpPr/>
          <p:nvPr/>
        </p:nvSpPr>
        <p:spPr>
          <a:xfrm>
            <a:off x="1111044" y="2703740"/>
            <a:ext cx="7187331" cy="3769824"/>
          </a:xfrm>
          <a:prstGeom prst="roundRect">
            <a:avLst>
              <a:gd name="adj" fmla="val 8761"/>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448" name="Las baterías de los automóviles son consideradas desechos tóxicos dados sus componentes y residuos  peligrosos para el medio ambiente.…"/>
          <p:cNvSpPr txBox="1"/>
          <p:nvPr/>
        </p:nvSpPr>
        <p:spPr>
          <a:xfrm>
            <a:off x="798759" y="1853312"/>
            <a:ext cx="8117981" cy="726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spAutoFit/>
          </a:bodyPr>
          <a:lstStyle>
            <a:lvl1pPr>
              <a:lnSpc>
                <a:spcPct val="80000"/>
              </a:lnSpc>
              <a:defRPr sz="2200">
                <a:solidFill>
                  <a:srgbClr val="741B47"/>
                </a:solidFill>
                <a:latin typeface="Calibri"/>
                <a:ea typeface="Calibri"/>
                <a:cs typeface="Calibri"/>
                <a:sym typeface="Calibri"/>
              </a:defRPr>
            </a:lvl1pPr>
          </a:lstStyle>
          <a:p>
            <a:r>
              <a:rPr dirty="0" err="1"/>
              <a:t>Todo</a:t>
            </a:r>
            <a:r>
              <a:rPr dirty="0"/>
              <a:t> </a:t>
            </a:r>
            <a:r>
              <a:rPr dirty="0" err="1"/>
              <a:t>este</a:t>
            </a:r>
            <a:r>
              <a:rPr dirty="0"/>
              <a:t> </a:t>
            </a:r>
            <a:r>
              <a:rPr dirty="0" err="1"/>
              <a:t>flujo</a:t>
            </a:r>
            <a:r>
              <a:rPr dirty="0"/>
              <a:t> de </a:t>
            </a:r>
            <a:r>
              <a:rPr dirty="0" err="1"/>
              <a:t>información</a:t>
            </a:r>
            <a:r>
              <a:rPr dirty="0"/>
              <a:t> se </a:t>
            </a:r>
            <a:r>
              <a:rPr dirty="0" err="1"/>
              <a:t>lleva</a:t>
            </a:r>
            <a:r>
              <a:rPr dirty="0"/>
              <a:t> a </a:t>
            </a:r>
            <a:r>
              <a:rPr dirty="0" err="1"/>
              <a:t>cabo</a:t>
            </a:r>
            <a:r>
              <a:rPr dirty="0"/>
              <a:t> a </a:t>
            </a:r>
            <a:r>
              <a:rPr dirty="0" err="1"/>
              <a:t>través</a:t>
            </a:r>
            <a:r>
              <a:rPr dirty="0"/>
              <a:t> del la Red CAN o </a:t>
            </a:r>
            <a:r>
              <a:rPr dirty="0" err="1"/>
              <a:t>Multiplexado</a:t>
            </a:r>
            <a:r>
              <a:rPr dirty="0"/>
              <a:t>.</a:t>
            </a:r>
          </a:p>
        </p:txBody>
      </p:sp>
      <p:pic>
        <p:nvPicPr>
          <p:cNvPr id="451" name="Imagen" descr="Imagen"/>
          <p:cNvPicPr>
            <a:picLocks/>
          </p:cNvPicPr>
          <p:nvPr/>
        </p:nvPicPr>
        <p:blipFill>
          <a:blip r:embed="rId2"/>
          <a:stretch>
            <a:fillRect/>
          </a:stretch>
        </p:blipFill>
        <p:spPr>
          <a:xfrm>
            <a:off x="1198301" y="2784397"/>
            <a:ext cx="7005004" cy="3581491"/>
          </a:xfrm>
          <a:prstGeom prst="rect">
            <a:avLst/>
          </a:prstGeom>
          <a:ln w="12700">
            <a:miter lim="400000"/>
          </a:ln>
        </p:spPr>
      </p:pic>
      <p:pic>
        <p:nvPicPr>
          <p:cNvPr id="452" name="Imagen" descr="Imagen"/>
          <p:cNvPicPr>
            <a:picLocks noChangeAspect="1"/>
          </p:cNvPicPr>
          <p:nvPr/>
        </p:nvPicPr>
        <p:blipFill>
          <a:blip r:embed="rId3"/>
          <a:srcRect r="17423" b="3582"/>
          <a:stretch>
            <a:fillRect/>
          </a:stretch>
        </p:blipFill>
        <p:spPr>
          <a:xfrm>
            <a:off x="6749798" y="3909837"/>
            <a:ext cx="2978338" cy="3666777"/>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25</a:t>
            </a:fld>
            <a:endParaRPr lang="es-CL"/>
          </a:p>
        </p:txBody>
      </p:sp>
      <p:sp>
        <p:nvSpPr>
          <p:cNvPr id="11" name="Google Shape;173;p6"/>
          <p:cNvSpPr txBox="1"/>
          <p:nvPr/>
        </p:nvSpPr>
        <p:spPr>
          <a:xfrm>
            <a:off x="382498" y="1193036"/>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rPr dirty="0"/>
              <a:t>FUNCIONAMIENTO Y </a:t>
            </a:r>
            <a:r>
              <a:rPr b="0" dirty="0">
                <a:solidFill>
                  <a:srgbClr val="FF0000"/>
                </a:solidFill>
              </a:rPr>
              <a:t>FLUJO DE INFORMACIÓN DEL SISTEMA</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riángulo isósceles 13"/>
          <p:cNvSpPr/>
          <p:nvPr/>
        </p:nvSpPr>
        <p:spPr>
          <a:xfrm rot="17283657">
            <a:off x="4413455" y="3959383"/>
            <a:ext cx="333494" cy="906224"/>
          </a:xfrm>
          <a:prstGeom prst="triangle">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455" name="Triángulo isósceles 13"/>
          <p:cNvSpPr/>
          <p:nvPr/>
        </p:nvSpPr>
        <p:spPr>
          <a:xfrm rot="14561375">
            <a:off x="3542226" y="2658784"/>
            <a:ext cx="333493" cy="906224"/>
          </a:xfrm>
          <a:prstGeom prst="triangle">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457" name="Google Shape;173;p6"/>
          <p:cNvSpPr txBox="1"/>
          <p:nvPr/>
        </p:nvSpPr>
        <p:spPr>
          <a:xfrm>
            <a:off x="382498" y="1080705"/>
            <a:ext cx="8950504"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nSpc>
                <a:spcPct val="80000"/>
              </a:lnSpc>
              <a:defRPr sz="2800" b="1">
                <a:solidFill>
                  <a:srgbClr val="741B47"/>
                </a:solidFill>
                <a:latin typeface="Calibri"/>
                <a:ea typeface="Calibri"/>
                <a:cs typeface="Calibri"/>
                <a:sym typeface="Calibri"/>
              </a:defRPr>
            </a:pPr>
            <a:r>
              <a:t>ESPECIFICACIONES </a:t>
            </a:r>
            <a:r>
              <a:rPr b="0">
                <a:solidFill>
                  <a:srgbClr val="FF0000"/>
                </a:solidFill>
              </a:rPr>
              <a:t>TÉCNICAS DEL SISTEMA</a:t>
            </a:r>
          </a:p>
        </p:txBody>
      </p:sp>
      <p:pic>
        <p:nvPicPr>
          <p:cNvPr id="460" name="Imagen" descr="Imagen"/>
          <p:cNvPicPr>
            <a:picLocks noChangeAspect="1"/>
          </p:cNvPicPr>
          <p:nvPr/>
        </p:nvPicPr>
        <p:blipFill>
          <a:blip r:embed="rId2"/>
          <a:stretch>
            <a:fillRect/>
          </a:stretch>
        </p:blipFill>
        <p:spPr>
          <a:xfrm>
            <a:off x="312312" y="2817075"/>
            <a:ext cx="3723198" cy="3925767"/>
          </a:xfrm>
          <a:prstGeom prst="rect">
            <a:avLst/>
          </a:prstGeom>
          <a:ln w="12700">
            <a:miter lim="400000"/>
          </a:ln>
        </p:spPr>
      </p:pic>
      <p:sp>
        <p:nvSpPr>
          <p:cNvPr id="461" name="Rectángulo redondeado"/>
          <p:cNvSpPr/>
          <p:nvPr/>
        </p:nvSpPr>
        <p:spPr>
          <a:xfrm>
            <a:off x="4038791" y="2532728"/>
            <a:ext cx="5210715" cy="1376796"/>
          </a:xfrm>
          <a:prstGeom prst="roundRect">
            <a:avLst>
              <a:gd name="adj" fmla="val 9963"/>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462" name="Las baterías de los automóviles son consideradas desechos tóxicos dados sus componentes y residuos  peligrosos para el medio ambiente.…"/>
          <p:cNvSpPr txBox="1"/>
          <p:nvPr/>
        </p:nvSpPr>
        <p:spPr>
          <a:xfrm>
            <a:off x="4226464" y="2754252"/>
            <a:ext cx="4971831" cy="20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160421" indent="-160421">
              <a:lnSpc>
                <a:spcPct val="115000"/>
              </a:lnSpc>
              <a:buSzPct val="100000"/>
              <a:buChar char="•"/>
              <a:defRPr sz="1600">
                <a:solidFill>
                  <a:srgbClr val="741B47"/>
                </a:solidFill>
                <a:latin typeface="Calibri"/>
                <a:ea typeface="Calibri"/>
                <a:cs typeface="Calibri"/>
                <a:sym typeface="Calibri"/>
              </a:defRPr>
            </a:lvl1pPr>
          </a:lstStyle>
          <a:p>
            <a:r>
              <a:t>Voltaje de funcionamiento del sistema: entre 9 y 16 volts.</a:t>
            </a:r>
          </a:p>
        </p:txBody>
      </p:sp>
      <p:sp>
        <p:nvSpPr>
          <p:cNvPr id="463" name="Rectángulo redondeado"/>
          <p:cNvSpPr/>
          <p:nvPr/>
        </p:nvSpPr>
        <p:spPr>
          <a:xfrm>
            <a:off x="4773808" y="4101843"/>
            <a:ext cx="4429224" cy="1766710"/>
          </a:xfrm>
          <a:prstGeom prst="roundRect">
            <a:avLst>
              <a:gd name="adj" fmla="val 6722"/>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464" name="Las baterías de los automóviles son consideradas desechos tóxicos dados sus componentes y residuos  peligrosos para el medio ambiente.…"/>
          <p:cNvSpPr txBox="1"/>
          <p:nvPr/>
        </p:nvSpPr>
        <p:spPr>
          <a:xfrm>
            <a:off x="4226464" y="3159525"/>
            <a:ext cx="4866448" cy="494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160421" indent="-160421">
              <a:lnSpc>
                <a:spcPct val="115000"/>
              </a:lnSpc>
              <a:buSzPct val="100000"/>
              <a:buChar char="•"/>
              <a:defRPr sz="1600">
                <a:solidFill>
                  <a:srgbClr val="741B47"/>
                </a:solidFill>
                <a:latin typeface="Calibri"/>
                <a:ea typeface="Calibri"/>
                <a:cs typeface="Calibri"/>
                <a:sym typeface="Calibri"/>
              </a:defRPr>
            </a:lvl1pPr>
          </a:lstStyle>
          <a:p>
            <a:r>
              <a:t>Fuerza máxima de la mordaza (Cápiler): 20 Kilonewtons, equivalente a  2 toneladas de fuerza.</a:t>
            </a:r>
          </a:p>
        </p:txBody>
      </p:sp>
      <p:sp>
        <p:nvSpPr>
          <p:cNvPr id="465" name="Las baterías de los automóviles son consideradas desechos tóxicos dados sus componentes y residuos  peligrosos para el medio ambiente.…"/>
          <p:cNvSpPr txBox="1"/>
          <p:nvPr/>
        </p:nvSpPr>
        <p:spPr>
          <a:xfrm>
            <a:off x="4980212" y="4367557"/>
            <a:ext cx="4866448" cy="20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60421" indent="-160421">
              <a:lnSpc>
                <a:spcPct val="115000"/>
              </a:lnSpc>
              <a:buSzPct val="100000"/>
              <a:buChar char="•"/>
              <a:defRPr sz="1600">
                <a:solidFill>
                  <a:srgbClr val="741B47"/>
                </a:solidFill>
                <a:latin typeface="Calibri"/>
                <a:ea typeface="Calibri"/>
                <a:cs typeface="Calibri"/>
                <a:sym typeface="Calibri"/>
              </a:defRPr>
            </a:pPr>
            <a:r>
              <a:t>Respuesta de aplicación: menor a 1 segundo.</a:t>
            </a:r>
            <a:r>
              <a:rPr sz="1200">
                <a:solidFill>
                  <a:srgbClr val="000000"/>
                </a:solidFill>
                <a:latin typeface="Times"/>
                <a:ea typeface="Times"/>
                <a:cs typeface="Times"/>
                <a:sym typeface="Times"/>
              </a:rPr>
              <a:t> </a:t>
            </a:r>
          </a:p>
        </p:txBody>
      </p:sp>
      <p:sp>
        <p:nvSpPr>
          <p:cNvPr id="466" name="Las baterías de los automóviles son consideradas desechos tóxicos dados sus componentes y residuos  peligrosos para el medio ambiente.…"/>
          <p:cNvSpPr txBox="1"/>
          <p:nvPr/>
        </p:nvSpPr>
        <p:spPr>
          <a:xfrm>
            <a:off x="4980212" y="4738882"/>
            <a:ext cx="4866448" cy="20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160421" indent="-160421">
              <a:lnSpc>
                <a:spcPct val="115000"/>
              </a:lnSpc>
              <a:buSzPct val="100000"/>
              <a:buChar char="•"/>
              <a:defRPr sz="1600">
                <a:solidFill>
                  <a:srgbClr val="741B47"/>
                </a:solidFill>
                <a:latin typeface="Calibri"/>
                <a:ea typeface="Calibri"/>
                <a:cs typeface="Calibri"/>
                <a:sym typeface="Calibri"/>
              </a:defRPr>
            </a:lvl1pPr>
          </a:lstStyle>
          <a:p>
            <a:r>
              <a:t>Respuesta de aplicación: menor a 0.6 segundos.</a:t>
            </a:r>
          </a:p>
        </p:txBody>
      </p:sp>
      <p:sp>
        <p:nvSpPr>
          <p:cNvPr id="467" name="Las baterías de los automóviles son consideradas desechos tóxicos dados sus componentes y residuos  peligrosos para el medio ambiente.…"/>
          <p:cNvSpPr txBox="1"/>
          <p:nvPr/>
        </p:nvSpPr>
        <p:spPr>
          <a:xfrm>
            <a:off x="4980212" y="5111502"/>
            <a:ext cx="4606768" cy="494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60421" indent="-160421">
              <a:lnSpc>
                <a:spcPct val="115000"/>
              </a:lnSpc>
              <a:buSzPct val="100000"/>
              <a:buChar char="•"/>
              <a:defRPr sz="1600">
                <a:solidFill>
                  <a:srgbClr val="741B47"/>
                </a:solidFill>
                <a:latin typeface="Calibri"/>
                <a:ea typeface="Calibri"/>
                <a:cs typeface="Calibri"/>
                <a:sym typeface="Calibri"/>
              </a:defRPr>
            </a:pPr>
            <a:r>
              <a:t>Activación del sistema en pendientes con una inclinación mayor a 11º.</a:t>
            </a:r>
            <a:r>
              <a:rPr sz="1200">
                <a:solidFill>
                  <a:srgbClr val="000000"/>
                </a:solidFill>
                <a:latin typeface="Times"/>
                <a:ea typeface="Times"/>
                <a:cs typeface="Times"/>
                <a:sym typeface="Times"/>
              </a:rPr>
              <a:t> </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26</a:t>
            </a:fld>
            <a:endParaRPr lang="es-CL"/>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oogle Shape;275;p12"/>
          <p:cNvGrpSpPr/>
          <p:nvPr/>
        </p:nvGrpSpPr>
        <p:grpSpPr>
          <a:xfrm>
            <a:off x="2035275" y="2911885"/>
            <a:ext cx="6999676" cy="2696556"/>
            <a:chOff x="0" y="0"/>
            <a:chExt cx="6999674" cy="2696554"/>
          </a:xfrm>
        </p:grpSpPr>
        <p:sp>
          <p:nvSpPr>
            <p:cNvPr id="469" name="Google Shape;276;p12"/>
            <p:cNvSpPr/>
            <p:nvPr/>
          </p:nvSpPr>
          <p:spPr>
            <a:xfrm>
              <a:off x="0" y="0"/>
              <a:ext cx="6999675" cy="2696555"/>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470" name="Google Shape;277;p12"/>
            <p:cNvSpPr txBox="1"/>
            <p:nvPr/>
          </p:nvSpPr>
          <p:spPr>
            <a:xfrm>
              <a:off x="131634" y="1158159"/>
              <a:ext cx="6736406" cy="380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9" tIns="91399" rIns="91399" bIns="91399" numCol="1" anchor="ctr">
              <a:spAutoFit/>
            </a:bodyPr>
            <a:lstStyle>
              <a:lvl1pPr>
                <a:defRPr>
                  <a:latin typeface="+mn-lt"/>
                  <a:ea typeface="+mn-ea"/>
                  <a:cs typeface="+mn-cs"/>
                  <a:sym typeface="Arial"/>
                </a:defRPr>
              </a:lvl1pPr>
            </a:lstStyle>
            <a:p>
              <a:r>
                <a:t>    </a:t>
              </a:r>
            </a:p>
          </p:txBody>
        </p:sp>
      </p:grpSp>
      <p:pic>
        <p:nvPicPr>
          <p:cNvPr id="472" name="Google Shape;281;p12" descr="Google Shape;281;p12"/>
          <p:cNvPicPr>
            <a:picLocks noChangeAspect="1"/>
          </p:cNvPicPr>
          <p:nvPr/>
        </p:nvPicPr>
        <p:blipFill>
          <a:blip r:embed="rId2"/>
          <a:stretch>
            <a:fillRect/>
          </a:stretch>
        </p:blipFill>
        <p:spPr>
          <a:xfrm>
            <a:off x="5474444" y="5389021"/>
            <a:ext cx="1651875" cy="884517"/>
          </a:xfrm>
          <a:prstGeom prst="rect">
            <a:avLst/>
          </a:prstGeom>
          <a:ln w="12700">
            <a:miter lim="400000"/>
          </a:ln>
        </p:spPr>
      </p:pic>
      <p:pic>
        <p:nvPicPr>
          <p:cNvPr id="473" name="Google Shape;282;p12" descr="Google Shape;282;p12"/>
          <p:cNvPicPr>
            <a:picLocks noChangeAspect="1"/>
          </p:cNvPicPr>
          <p:nvPr/>
        </p:nvPicPr>
        <p:blipFill>
          <a:blip r:embed="rId3"/>
          <a:stretch>
            <a:fillRect/>
          </a:stretch>
        </p:blipFill>
        <p:spPr>
          <a:xfrm>
            <a:off x="0" y="2474947"/>
            <a:ext cx="3854921" cy="3652251"/>
          </a:xfrm>
          <a:prstGeom prst="rect">
            <a:avLst/>
          </a:prstGeom>
          <a:ln w="12700">
            <a:miter lim="400000"/>
          </a:ln>
        </p:spPr>
      </p:pic>
      <p:pic>
        <p:nvPicPr>
          <p:cNvPr id="474" name="Google Shape;283;p12" descr="Google Shape;283;p12"/>
          <p:cNvPicPr>
            <a:picLocks noChangeAspect="1"/>
          </p:cNvPicPr>
          <p:nvPr/>
        </p:nvPicPr>
        <p:blipFill>
          <a:blip r:embed="rId4"/>
          <a:stretch>
            <a:fillRect/>
          </a:stretch>
        </p:blipFill>
        <p:spPr>
          <a:xfrm>
            <a:off x="7126316" y="5029930"/>
            <a:ext cx="1806827" cy="1348214"/>
          </a:xfrm>
          <a:prstGeom prst="rect">
            <a:avLst/>
          </a:prstGeom>
          <a:ln w="12700">
            <a:miter lim="400000"/>
          </a:ln>
        </p:spPr>
      </p:pic>
      <p:sp>
        <p:nvSpPr>
          <p:cNvPr id="475" name="Google Shape;388;p18"/>
          <p:cNvSpPr txBox="1"/>
          <p:nvPr/>
        </p:nvSpPr>
        <p:spPr>
          <a:xfrm>
            <a:off x="375974" y="1265366"/>
            <a:ext cx="8950502"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¿CUÁNTO APRENDIMOS?</a:t>
            </a:r>
          </a:p>
        </p:txBody>
      </p:sp>
      <p:sp>
        <p:nvSpPr>
          <p:cNvPr id="476" name="Google Shape;392;p18"/>
          <p:cNvSpPr txBox="1"/>
          <p:nvPr/>
        </p:nvSpPr>
        <p:spPr>
          <a:xfrm>
            <a:off x="366450" y="923659"/>
            <a:ext cx="4700400" cy="608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rPr dirty="0"/>
              <a:t>REVISEMOS</a:t>
            </a:r>
            <a:endParaRPr dirty="0">
              <a:latin typeface="+mn-lt"/>
              <a:ea typeface="+mn-ea"/>
              <a:cs typeface="+mn-cs"/>
              <a:sym typeface="Arial"/>
            </a:endParaRPr>
          </a:p>
        </p:txBody>
      </p:sp>
      <p:sp>
        <p:nvSpPr>
          <p:cNvPr id="477" name="Google Shape;168;p5"/>
          <p:cNvSpPr txBox="1"/>
          <p:nvPr/>
        </p:nvSpPr>
        <p:spPr>
          <a:xfrm>
            <a:off x="4211688" y="1118398"/>
            <a:ext cx="466493" cy="830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t>6</a:t>
            </a:r>
          </a:p>
        </p:txBody>
      </p:sp>
      <p:sp>
        <p:nvSpPr>
          <p:cNvPr id="478" name="Google Shape;391;p18"/>
          <p:cNvSpPr txBox="1"/>
          <p:nvPr/>
        </p:nvSpPr>
        <p:spPr>
          <a:xfrm>
            <a:off x="3205316" y="4207576"/>
            <a:ext cx="4994786" cy="677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nSpc>
                <a:spcPct val="115000"/>
              </a:lnSpc>
              <a:defRPr sz="1600">
                <a:latin typeface="Calibri"/>
                <a:ea typeface="Calibri"/>
                <a:cs typeface="Calibri"/>
                <a:sym typeface="Calibri"/>
              </a:defRPr>
            </a:pPr>
            <a:r>
              <a:t>¡Ahora realizaremos una actividad que resume todo lo que hemos visto! </a:t>
            </a:r>
            <a:r>
              <a:rPr b="1">
                <a:solidFill>
                  <a:srgbClr val="76384D"/>
                </a:solidFill>
              </a:rPr>
              <a:t>¡Atentos!</a:t>
            </a:r>
          </a:p>
        </p:txBody>
      </p:sp>
      <p:sp>
        <p:nvSpPr>
          <p:cNvPr id="479" name="Google Shape;445;p20"/>
          <p:cNvSpPr txBox="1"/>
          <p:nvPr/>
        </p:nvSpPr>
        <p:spPr>
          <a:xfrm>
            <a:off x="3205315" y="3507737"/>
            <a:ext cx="5250428" cy="431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nSpc>
                <a:spcPct val="115000"/>
              </a:lnSpc>
              <a:defRPr sz="2000" b="1">
                <a:solidFill>
                  <a:srgbClr val="741B47"/>
                </a:solidFill>
                <a:latin typeface="Calibri"/>
                <a:ea typeface="Calibri"/>
                <a:cs typeface="Calibri"/>
                <a:sym typeface="Calibri"/>
              </a:defRPr>
            </a:pPr>
            <a:r>
              <a:t>FRENO DE </a:t>
            </a:r>
            <a:r>
              <a:rPr b="0">
                <a:solidFill>
                  <a:srgbClr val="FF0000"/>
                </a:solidFill>
              </a:rPr>
              <a:t>ESTACIONAMIENTO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27</a:t>
            </a:fld>
            <a:endParaRPr lang="es-CL"/>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Google Shape;25;p27"/>
          <p:cNvSpPr txBox="1">
            <a:spLocks noGrp="1"/>
          </p:cNvSpPr>
          <p:nvPr>
            <p:ph type="sldNum" sz="quarter" idx="4294967295"/>
          </p:nvPr>
        </p:nvSpPr>
        <p:spPr>
          <a:xfrm>
            <a:off x="371684" y="6881800"/>
            <a:ext cx="337159"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28</a:t>
            </a:fld>
            <a:endParaRPr/>
          </a:p>
        </p:txBody>
      </p:sp>
      <p:pic>
        <p:nvPicPr>
          <p:cNvPr id="482" name="Imagen 9" descr="Imagen 9"/>
          <p:cNvPicPr>
            <a:picLocks noChangeAspect="1"/>
          </p:cNvPicPr>
          <p:nvPr/>
        </p:nvPicPr>
        <p:blipFill>
          <a:blip r:embed="rId4"/>
          <a:stretch>
            <a:fillRect/>
          </a:stretch>
        </p:blipFill>
        <p:spPr>
          <a:xfrm>
            <a:off x="830642" y="1815299"/>
            <a:ext cx="7016441" cy="4871643"/>
          </a:xfrm>
          <a:prstGeom prst="rect">
            <a:avLst/>
          </a:prstGeom>
          <a:ln w="12700">
            <a:miter lim="400000"/>
          </a:ln>
        </p:spPr>
      </p:pic>
      <p:sp>
        <p:nvSpPr>
          <p:cNvPr id="489" name="Google Shape;206;p7"/>
          <p:cNvSpPr txBox="1"/>
          <p:nvPr/>
        </p:nvSpPr>
        <p:spPr>
          <a:xfrm>
            <a:off x="382498" y="1261272"/>
            <a:ext cx="8950504" cy="536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sp>
        <p:nvSpPr>
          <p:cNvPr id="494" name="Google Shape;443;p20"/>
          <p:cNvSpPr txBox="1"/>
          <p:nvPr/>
        </p:nvSpPr>
        <p:spPr>
          <a:xfrm>
            <a:off x="366450" y="917837"/>
            <a:ext cx="4700400" cy="600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rPr dirty="0"/>
              <a:t>VEAMOS EL SIGUIENTE</a:t>
            </a:r>
          </a:p>
        </p:txBody>
      </p:sp>
      <p:pic>
        <p:nvPicPr>
          <p:cNvPr id="16" name="Como Funciona el FRENO De MANO👨_🔧">
            <a:hlinkClick r:id="" action="ppaction://media"/>
            <a:extLst>
              <a:ext uri="{FF2B5EF4-FFF2-40B4-BE49-F238E27FC236}">
                <a16:creationId xmlns:a16="http://schemas.microsoft.com/office/drawing/2014/main" xmlns="" id="{2F62FE4B-8F86-4A75-9AA5-DDE387805B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5533" y="2438399"/>
            <a:ext cx="5734611" cy="3225645"/>
          </a:xfrm>
          <a:prstGeom prst="rect">
            <a:avLst/>
          </a:prstGeom>
        </p:spPr>
      </p:pic>
      <p:pic>
        <p:nvPicPr>
          <p:cNvPr id="483" name="Imagen 10" descr="Imagen 10"/>
          <p:cNvPicPr>
            <a:picLocks noChangeAspect="1"/>
          </p:cNvPicPr>
          <p:nvPr/>
        </p:nvPicPr>
        <p:blipFill>
          <a:blip r:embed="rId6"/>
          <a:stretch>
            <a:fillRect/>
          </a:stretch>
        </p:blipFill>
        <p:spPr>
          <a:xfrm flipH="1">
            <a:off x="5683822" y="4008649"/>
            <a:ext cx="4636303" cy="3844876"/>
          </a:xfrm>
          <a:prstGeom prst="rect">
            <a:avLst/>
          </a:prstGeom>
          <a:ln w="12700">
            <a:miter lim="400000"/>
          </a:ln>
        </p:spPr>
      </p:pic>
      <p:grpSp>
        <p:nvGrpSpPr>
          <p:cNvPr id="486" name="Grupo 11"/>
          <p:cNvGrpSpPr/>
          <p:nvPr/>
        </p:nvGrpSpPr>
        <p:grpSpPr>
          <a:xfrm>
            <a:off x="7037848" y="1587410"/>
            <a:ext cx="2376065" cy="2372435"/>
            <a:chOff x="0" y="0"/>
            <a:chExt cx="2633624" cy="2629600"/>
          </a:xfrm>
        </p:grpSpPr>
        <p:sp>
          <p:nvSpPr>
            <p:cNvPr id="484"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485"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487" name="Google Shape;353;p18"/>
          <p:cNvSpPr txBox="1"/>
          <p:nvPr/>
        </p:nvSpPr>
        <p:spPr>
          <a:xfrm>
            <a:off x="7446119" y="1958309"/>
            <a:ext cx="2221897" cy="960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a:lnSpc>
                <a:spcPct val="80000"/>
              </a:lnSpc>
              <a:defRPr sz="2100" b="1">
                <a:solidFill>
                  <a:srgbClr val="741B47"/>
                </a:solidFill>
                <a:latin typeface="Calibri"/>
                <a:ea typeface="Calibri"/>
                <a:cs typeface="Calibri"/>
                <a:sym typeface="Calibri"/>
              </a:defRPr>
            </a:pPr>
            <a:r>
              <a:rPr lang="es-CL" dirty="0" smtClean="0"/>
              <a:t>¡</a:t>
            </a:r>
            <a:r>
              <a:rPr dirty="0" err="1" smtClean="0"/>
              <a:t>Veamos</a:t>
            </a:r>
            <a:r>
              <a:rPr dirty="0" smtClean="0"/>
              <a:t> </a:t>
            </a:r>
            <a:r>
              <a:rPr dirty="0"/>
              <a:t>el </a:t>
            </a:r>
            <a:r>
              <a:rPr dirty="0" err="1"/>
              <a:t>siguiente</a:t>
            </a:r>
            <a:r>
              <a:rPr dirty="0"/>
              <a:t> </a:t>
            </a:r>
            <a:r>
              <a:rPr dirty="0" smtClean="0">
                <a:solidFill>
                  <a:srgbClr val="FF0000"/>
                </a:solidFill>
              </a:rPr>
              <a:t>video</a:t>
            </a:r>
            <a:r>
              <a:rPr lang="es-CL" dirty="0" smtClean="0">
                <a:solidFill>
                  <a:srgbClr val="FF0000"/>
                </a:solidFill>
              </a:rPr>
              <a:t> resumen!</a:t>
            </a:r>
            <a:endParaRPr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54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3" name="Grupo 28"/>
          <p:cNvGrpSpPr/>
          <p:nvPr/>
        </p:nvGrpSpPr>
        <p:grpSpPr>
          <a:xfrm>
            <a:off x="-4656" y="858847"/>
            <a:ext cx="9503944" cy="6698662"/>
            <a:chOff x="-1" y="-137648"/>
            <a:chExt cx="9503943" cy="6698661"/>
          </a:xfrm>
        </p:grpSpPr>
        <p:sp>
          <p:nvSpPr>
            <p:cNvPr id="496" name="Google Shape;401;p19"/>
            <p:cNvSpPr txBox="1"/>
            <p:nvPr/>
          </p:nvSpPr>
          <p:spPr>
            <a:xfrm>
              <a:off x="371105" y="-137648"/>
              <a:ext cx="4700401" cy="6008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defRPr b="1">
                  <a:latin typeface="Calibri"/>
                  <a:ea typeface="Calibri"/>
                  <a:cs typeface="Calibri"/>
                  <a:sym typeface="Calibri"/>
                </a:defRPr>
              </a:lvl1pPr>
            </a:lstStyle>
            <a:p>
              <a:r>
                <a:rPr dirty="0"/>
                <a:t>ANTES DE COMENZAR LA ACTIVIDAD:</a:t>
              </a:r>
            </a:p>
          </p:txBody>
        </p:sp>
        <p:sp>
          <p:nvSpPr>
            <p:cNvPr id="497" name="Google Shape;402;p19"/>
            <p:cNvSpPr txBox="1"/>
            <p:nvPr/>
          </p:nvSpPr>
          <p:spPr>
            <a:xfrm>
              <a:off x="380632" y="237174"/>
              <a:ext cx="1983765" cy="5361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498" name="Google Shape;404;p19"/>
            <p:cNvSpPr txBox="1"/>
            <p:nvPr/>
          </p:nvSpPr>
          <p:spPr>
            <a:xfrm>
              <a:off x="1233694" y="925520"/>
              <a:ext cx="7934627" cy="509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499" name="Google Shape;405;p19"/>
            <p:cNvSpPr txBox="1"/>
            <p:nvPr/>
          </p:nvSpPr>
          <p:spPr>
            <a:xfrm>
              <a:off x="1233693" y="1676435"/>
              <a:ext cx="7669157" cy="737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500" name="Google Shape;406;p19"/>
            <p:cNvSpPr txBox="1"/>
            <p:nvPr/>
          </p:nvSpPr>
          <p:spPr>
            <a:xfrm>
              <a:off x="1233694" y="3512108"/>
              <a:ext cx="7934627" cy="509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501" name="Google Shape;407;p19"/>
            <p:cNvSpPr txBox="1"/>
            <p:nvPr/>
          </p:nvSpPr>
          <p:spPr>
            <a:xfrm>
              <a:off x="1233693" y="4302348"/>
              <a:ext cx="7030067" cy="737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endParaRPr>
                <a:latin typeface="+mn-lt"/>
                <a:ea typeface="+mn-ea"/>
                <a:cs typeface="+mn-cs"/>
                <a:sym typeface="Arial"/>
              </a:endParaRP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endParaRPr>
                <a:latin typeface="+mn-lt"/>
                <a:ea typeface="+mn-ea"/>
                <a:cs typeface="+mn-cs"/>
                <a:sym typeface="Arial"/>
              </a:endParaRP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502" name="Google Shape;410;p19"/>
            <p:cNvSpPr txBox="1"/>
            <p:nvPr/>
          </p:nvSpPr>
          <p:spPr>
            <a:xfrm>
              <a:off x="1233694" y="5275651"/>
              <a:ext cx="3883739" cy="509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505" name="Google Shape;411;p19"/>
            <p:cNvGrpSpPr/>
            <p:nvPr/>
          </p:nvGrpSpPr>
          <p:grpSpPr>
            <a:xfrm>
              <a:off x="-1" y="792335"/>
              <a:ext cx="1135369" cy="783005"/>
              <a:chOff x="0" y="0"/>
              <a:chExt cx="1135367" cy="783004"/>
            </a:xfrm>
          </p:grpSpPr>
          <p:sp>
            <p:nvSpPr>
              <p:cNvPr id="503" name="Google Shape;412;p19"/>
              <p:cNvSpPr/>
              <p:nvPr/>
            </p:nvSpPr>
            <p:spPr>
              <a:xfrm rot="5400000">
                <a:off x="176181" y="-176182"/>
                <a:ext cx="783005"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pic>
            <p:nvPicPr>
              <p:cNvPr id="504" name="Google Shape;413;p19" descr="Google Shape;413;p19"/>
              <p:cNvPicPr>
                <a:picLocks noChangeAspect="1"/>
              </p:cNvPicPr>
              <p:nvPr/>
            </p:nvPicPr>
            <p:blipFill>
              <a:blip r:embed="rId2"/>
              <a:stretch>
                <a:fillRect/>
              </a:stretch>
            </p:blipFill>
            <p:spPr>
              <a:xfrm>
                <a:off x="341852" y="157960"/>
                <a:ext cx="629466" cy="530550"/>
              </a:xfrm>
              <a:prstGeom prst="rect">
                <a:avLst/>
              </a:prstGeom>
              <a:ln w="12700" cap="flat">
                <a:noFill/>
                <a:miter lim="400000"/>
              </a:ln>
              <a:effectLst/>
            </p:spPr>
          </p:pic>
        </p:grpSp>
        <p:sp>
          <p:nvSpPr>
            <p:cNvPr id="506" name="Google Shape;414;p19"/>
            <p:cNvSpPr txBox="1"/>
            <p:nvPr/>
          </p:nvSpPr>
          <p:spPr>
            <a:xfrm>
              <a:off x="1233693" y="2540196"/>
              <a:ext cx="7865802" cy="737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t">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509" name="Google Shape;415;p19"/>
            <p:cNvGrpSpPr/>
            <p:nvPr/>
          </p:nvGrpSpPr>
          <p:grpSpPr>
            <a:xfrm>
              <a:off x="-1" y="1665158"/>
              <a:ext cx="1135369" cy="783005"/>
              <a:chOff x="0" y="0"/>
              <a:chExt cx="1135367" cy="783004"/>
            </a:xfrm>
          </p:grpSpPr>
          <p:sp>
            <p:nvSpPr>
              <p:cNvPr id="507" name="Google Shape;416;p19"/>
              <p:cNvSpPr/>
              <p:nvPr/>
            </p:nvSpPr>
            <p:spPr>
              <a:xfrm rot="5400000">
                <a:off x="176181" y="-176182"/>
                <a:ext cx="783005"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pic>
            <p:nvPicPr>
              <p:cNvPr id="508" name="Google Shape;417;p19" descr="Google Shape;417;p19"/>
              <p:cNvPicPr>
                <a:picLocks noChangeAspect="1"/>
              </p:cNvPicPr>
              <p:nvPr/>
            </p:nvPicPr>
            <p:blipFill>
              <a:blip r:embed="rId3"/>
              <a:stretch>
                <a:fillRect/>
              </a:stretch>
            </p:blipFill>
            <p:spPr>
              <a:xfrm>
                <a:off x="336602" y="143963"/>
                <a:ext cx="639966" cy="539400"/>
              </a:xfrm>
              <a:prstGeom prst="rect">
                <a:avLst/>
              </a:prstGeom>
              <a:ln w="12700" cap="flat">
                <a:noFill/>
                <a:miter lim="400000"/>
              </a:ln>
              <a:effectLst/>
            </p:spPr>
          </p:pic>
        </p:grpSp>
        <p:grpSp>
          <p:nvGrpSpPr>
            <p:cNvPr id="512" name="Google Shape;418;p19"/>
            <p:cNvGrpSpPr/>
            <p:nvPr/>
          </p:nvGrpSpPr>
          <p:grpSpPr>
            <a:xfrm>
              <a:off x="-1" y="2537981"/>
              <a:ext cx="1135369" cy="783005"/>
              <a:chOff x="0" y="0"/>
              <a:chExt cx="1135367" cy="783004"/>
            </a:xfrm>
          </p:grpSpPr>
          <p:sp>
            <p:nvSpPr>
              <p:cNvPr id="510" name="Google Shape;419;p19"/>
              <p:cNvSpPr/>
              <p:nvPr/>
            </p:nvSpPr>
            <p:spPr>
              <a:xfrm rot="5400000">
                <a:off x="176181" y="-176182"/>
                <a:ext cx="783005"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pic>
            <p:nvPicPr>
              <p:cNvPr id="511" name="Google Shape;420;p19" descr="Google Shape;420;p19"/>
              <p:cNvPicPr>
                <a:picLocks noChangeAspect="1"/>
              </p:cNvPicPr>
              <p:nvPr/>
            </p:nvPicPr>
            <p:blipFill>
              <a:blip r:embed="rId4"/>
              <a:stretch>
                <a:fillRect/>
              </a:stretch>
            </p:blipFill>
            <p:spPr>
              <a:xfrm>
                <a:off x="355406" y="136147"/>
                <a:ext cx="602357" cy="507701"/>
              </a:xfrm>
              <a:prstGeom prst="rect">
                <a:avLst/>
              </a:prstGeom>
              <a:ln w="12700" cap="flat">
                <a:noFill/>
                <a:miter lim="400000"/>
              </a:ln>
              <a:effectLst/>
            </p:spPr>
          </p:pic>
        </p:grpSp>
        <p:grpSp>
          <p:nvGrpSpPr>
            <p:cNvPr id="515" name="Google Shape;421;p19"/>
            <p:cNvGrpSpPr/>
            <p:nvPr/>
          </p:nvGrpSpPr>
          <p:grpSpPr>
            <a:xfrm>
              <a:off x="-1" y="3410804"/>
              <a:ext cx="1135369" cy="783005"/>
              <a:chOff x="0" y="0"/>
              <a:chExt cx="1135367" cy="783004"/>
            </a:xfrm>
          </p:grpSpPr>
          <p:sp>
            <p:nvSpPr>
              <p:cNvPr id="513" name="Google Shape;422;p19"/>
              <p:cNvSpPr/>
              <p:nvPr/>
            </p:nvSpPr>
            <p:spPr>
              <a:xfrm rot="5400000">
                <a:off x="176181" y="-176182"/>
                <a:ext cx="783005"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pic>
            <p:nvPicPr>
              <p:cNvPr id="514" name="Google Shape;423;p19" descr="Google Shape;423;p19"/>
              <p:cNvPicPr>
                <a:picLocks noChangeAspect="1"/>
              </p:cNvPicPr>
              <p:nvPr/>
            </p:nvPicPr>
            <p:blipFill>
              <a:blip r:embed="rId5"/>
              <a:stretch>
                <a:fillRect/>
              </a:stretch>
            </p:blipFill>
            <p:spPr>
              <a:xfrm>
                <a:off x="347637" y="138928"/>
                <a:ext cx="610126" cy="514249"/>
              </a:xfrm>
              <a:prstGeom prst="rect">
                <a:avLst/>
              </a:prstGeom>
              <a:ln w="12700" cap="flat">
                <a:noFill/>
                <a:miter lim="400000"/>
              </a:ln>
              <a:effectLst/>
            </p:spPr>
          </p:pic>
        </p:grpSp>
        <p:grpSp>
          <p:nvGrpSpPr>
            <p:cNvPr id="518" name="Google Shape;424;p19"/>
            <p:cNvGrpSpPr/>
            <p:nvPr/>
          </p:nvGrpSpPr>
          <p:grpSpPr>
            <a:xfrm>
              <a:off x="-1" y="5171469"/>
              <a:ext cx="1135369" cy="783005"/>
              <a:chOff x="0" y="0"/>
              <a:chExt cx="1135367" cy="783004"/>
            </a:xfrm>
          </p:grpSpPr>
          <p:sp>
            <p:nvSpPr>
              <p:cNvPr id="516" name="Google Shape;425;p19"/>
              <p:cNvSpPr/>
              <p:nvPr/>
            </p:nvSpPr>
            <p:spPr>
              <a:xfrm rot="5400000">
                <a:off x="176181" y="-176182"/>
                <a:ext cx="783005"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pic>
            <p:nvPicPr>
              <p:cNvPr id="517" name="Google Shape;426;p19" descr="Google Shape;426;p19"/>
              <p:cNvPicPr>
                <a:picLocks noChangeAspect="1"/>
              </p:cNvPicPr>
              <p:nvPr/>
            </p:nvPicPr>
            <p:blipFill>
              <a:blip r:embed="rId6"/>
              <a:stretch>
                <a:fillRect/>
              </a:stretch>
            </p:blipFill>
            <p:spPr>
              <a:xfrm>
                <a:off x="323583" y="127374"/>
                <a:ext cx="666002" cy="561344"/>
              </a:xfrm>
              <a:prstGeom prst="rect">
                <a:avLst/>
              </a:prstGeom>
              <a:ln w="12700" cap="flat">
                <a:noFill/>
                <a:miter lim="400000"/>
              </a:ln>
              <a:effectLst/>
            </p:spPr>
          </p:pic>
        </p:grpSp>
        <p:grpSp>
          <p:nvGrpSpPr>
            <p:cNvPr id="521" name="Google Shape;427;p19"/>
            <p:cNvGrpSpPr/>
            <p:nvPr/>
          </p:nvGrpSpPr>
          <p:grpSpPr>
            <a:xfrm>
              <a:off x="-1" y="4120653"/>
              <a:ext cx="1193248" cy="1156254"/>
              <a:chOff x="0" y="0"/>
              <a:chExt cx="1193246" cy="1156253"/>
            </a:xfrm>
          </p:grpSpPr>
          <p:sp>
            <p:nvSpPr>
              <p:cNvPr id="519" name="Google Shape;428;p19"/>
              <p:cNvSpPr/>
              <p:nvPr/>
            </p:nvSpPr>
            <p:spPr>
              <a:xfrm rot="5400000">
                <a:off x="176181" y="-13207"/>
                <a:ext cx="783005"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pic>
            <p:nvPicPr>
              <p:cNvPr id="520" name="Google Shape;429;p19" descr="Google Shape;429;p19"/>
              <p:cNvPicPr>
                <a:picLocks noChangeAspect="1"/>
              </p:cNvPicPr>
              <p:nvPr/>
            </p:nvPicPr>
            <p:blipFill>
              <a:blip r:embed="rId7"/>
              <a:stretch>
                <a:fillRect/>
              </a:stretch>
            </p:blipFill>
            <p:spPr>
              <a:xfrm rot="19406135">
                <a:off x="146058" y="195256"/>
                <a:ext cx="908506" cy="765741"/>
              </a:xfrm>
              <a:prstGeom prst="rect">
                <a:avLst/>
              </a:prstGeom>
              <a:ln w="12700" cap="flat">
                <a:noFill/>
                <a:miter lim="400000"/>
              </a:ln>
              <a:effectLst/>
            </p:spPr>
          </p:pic>
        </p:grpSp>
        <p:pic>
          <p:nvPicPr>
            <p:cNvPr id="522" name="Google Shape;433;p19" descr="Google Shape;433;p19"/>
            <p:cNvPicPr>
              <a:picLocks noChangeAspect="1"/>
            </p:cNvPicPr>
            <p:nvPr/>
          </p:nvPicPr>
          <p:blipFill>
            <a:blip r:embed="rId8"/>
            <a:srcRect b="19848"/>
            <a:stretch>
              <a:fillRect/>
            </a:stretch>
          </p:blipFill>
          <p:spPr>
            <a:xfrm>
              <a:off x="5176432" y="3872867"/>
              <a:ext cx="4327510" cy="2688146"/>
            </a:xfrm>
            <a:prstGeom prst="rect">
              <a:avLst/>
            </a:prstGeom>
            <a:ln w="12700" cap="flat">
              <a:noFill/>
              <a:miter lim="400000"/>
            </a:ln>
            <a:effectLst/>
          </p:spPr>
        </p:pic>
      </p:grpSp>
      <p:sp>
        <p:nvSpPr>
          <p:cNvPr id="2" name="Marcador de número de diapositiva 1"/>
          <p:cNvSpPr>
            <a:spLocks noGrp="1"/>
          </p:cNvSpPr>
          <p:nvPr>
            <p:ph type="sldNum" sz="quarter" idx="2"/>
          </p:nvPr>
        </p:nvSpPr>
        <p:spPr/>
        <p:txBody>
          <a:bodyPr/>
          <a:lstStyle/>
          <a:p>
            <a:fld id="{86CB4B4D-7CA3-9044-876B-883B54F8677D}" type="slidenum">
              <a:rPr lang="es-CL" smtClean="0"/>
              <a:t>29</a:t>
            </a:fld>
            <a:endParaRPr lang="es-CL"/>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Google Shape;25;p27"/>
          <p:cNvSpPr txBox="1">
            <a:spLocks noGrp="1"/>
          </p:cNvSpPr>
          <p:nvPr>
            <p:ph type="sldNum" sz="quarter" idx="4294967295"/>
          </p:nvPr>
        </p:nvSpPr>
        <p:spPr>
          <a:xfrm>
            <a:off x="442489" y="6881800"/>
            <a:ext cx="266354"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3</a:t>
            </a:fld>
            <a:endParaRPr/>
          </a:p>
        </p:txBody>
      </p:sp>
      <p:sp>
        <p:nvSpPr>
          <p:cNvPr id="175" name="Google Shape;35;p28"/>
          <p:cNvSpPr/>
          <p:nvPr/>
        </p:nvSpPr>
        <p:spPr>
          <a:xfrm rot="10800000" flipH="1">
            <a:off x="181648" y="822023"/>
            <a:ext cx="9356703" cy="65313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0" tIns="0" rIns="0" bIns="0" anchor="ctr"/>
          <a:lstStyle/>
          <a:p>
            <a:pPr>
              <a:defRPr>
                <a:latin typeface="+mn-lt"/>
                <a:ea typeface="+mn-ea"/>
                <a:cs typeface="+mn-cs"/>
                <a:sym typeface="Arial"/>
              </a:defRPr>
            </a:pPr>
            <a:endParaRPr/>
          </a:p>
        </p:txBody>
      </p:sp>
      <p:grpSp>
        <p:nvGrpSpPr>
          <p:cNvPr id="178" name="Google Shape;101;p3"/>
          <p:cNvGrpSpPr/>
          <p:nvPr/>
        </p:nvGrpSpPr>
        <p:grpSpPr>
          <a:xfrm>
            <a:off x="481781" y="1887794"/>
            <a:ext cx="4090220" cy="3116828"/>
            <a:chOff x="0" y="0"/>
            <a:chExt cx="4090219" cy="3116826"/>
          </a:xfrm>
        </p:grpSpPr>
        <p:sp>
          <p:nvSpPr>
            <p:cNvPr id="176" name="Rectángulo redondeado"/>
            <p:cNvSpPr/>
            <p:nvPr/>
          </p:nvSpPr>
          <p:spPr>
            <a:xfrm>
              <a:off x="0" y="-1"/>
              <a:ext cx="4090220" cy="3116828"/>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177" name="Texto"/>
            <p:cNvSpPr txBox="1"/>
            <p:nvPr/>
          </p:nvSpPr>
          <p:spPr>
            <a:xfrm>
              <a:off x="76864" y="1368295"/>
              <a:ext cx="3936492" cy="380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pic>
        <p:nvPicPr>
          <p:cNvPr id="180" name="Imagen 21" descr="Imagen 21"/>
          <p:cNvPicPr>
            <a:picLocks noChangeAspect="1"/>
          </p:cNvPicPr>
          <p:nvPr/>
        </p:nvPicPr>
        <p:blipFill>
          <a:blip r:embed="rId2"/>
          <a:stretch>
            <a:fillRect/>
          </a:stretch>
        </p:blipFill>
        <p:spPr>
          <a:xfrm>
            <a:off x="375973" y="1796208"/>
            <a:ext cx="719664" cy="686191"/>
          </a:xfrm>
          <a:prstGeom prst="rect">
            <a:avLst/>
          </a:prstGeom>
          <a:ln w="12700">
            <a:miter lim="400000"/>
          </a:ln>
        </p:spPr>
      </p:pic>
      <p:sp>
        <p:nvSpPr>
          <p:cNvPr id="181" name="Google Shape;95;p3"/>
          <p:cNvSpPr txBox="1"/>
          <p:nvPr/>
        </p:nvSpPr>
        <p:spPr>
          <a:xfrm>
            <a:off x="375975" y="1265366"/>
            <a:ext cx="4864619" cy="536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182"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11" name="Google Shape;99;p3"/>
          <p:cNvSpPr txBox="1"/>
          <p:nvPr/>
        </p:nvSpPr>
        <p:spPr>
          <a:xfrm>
            <a:off x="1172501" y="2439788"/>
            <a:ext cx="2793101" cy="215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a:defRPr sz="1600">
                <a:latin typeface="Calibri"/>
                <a:ea typeface="Calibri"/>
                <a:cs typeface="Calibri"/>
                <a:sym typeface="Calibri"/>
              </a:defRPr>
            </a:lvl1pPr>
          </a:lstStyle>
          <a:p>
            <a:r>
              <a:rPr lang="es-CL" dirty="0"/>
              <a:t>Realizar mantenimiento básico de diversos sistemas de vehículos automotrices livianos, semipesados y pesados, de acuerdo a las pautas de mantenimiento del fabricante, de inspección y diagnóstico de fallas.</a:t>
            </a: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Google Shape;52;p28"/>
          <p:cNvSpPr txBox="1">
            <a:spLocks noGrp="1"/>
          </p:cNvSpPr>
          <p:nvPr>
            <p:ph type="sldNum" sz="quarter" idx="4294967295"/>
          </p:nvPr>
        </p:nvSpPr>
        <p:spPr>
          <a:xfrm>
            <a:off x="371684" y="6881800"/>
            <a:ext cx="337159"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30</a:t>
            </a:fld>
            <a:endParaRPr/>
          </a:p>
        </p:txBody>
      </p:sp>
      <p:grpSp>
        <p:nvGrpSpPr>
          <p:cNvPr id="528" name="Google Shape;310;p41"/>
          <p:cNvGrpSpPr/>
          <p:nvPr/>
        </p:nvGrpSpPr>
        <p:grpSpPr>
          <a:xfrm>
            <a:off x="375973" y="2370245"/>
            <a:ext cx="8839205" cy="3238197"/>
            <a:chOff x="0" y="0"/>
            <a:chExt cx="8839203" cy="3238195"/>
          </a:xfrm>
        </p:grpSpPr>
        <p:sp>
          <p:nvSpPr>
            <p:cNvPr id="526" name="Rectángulo redondeado"/>
            <p:cNvSpPr/>
            <p:nvPr/>
          </p:nvSpPr>
          <p:spPr>
            <a:xfrm>
              <a:off x="-1" y="-1"/>
              <a:ext cx="8839205" cy="3238197"/>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527" name="Texto"/>
            <p:cNvSpPr txBox="1"/>
            <p:nvPr/>
          </p:nvSpPr>
          <p:spPr>
            <a:xfrm>
              <a:off x="158075" y="1428979"/>
              <a:ext cx="852305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sp>
        <p:nvSpPr>
          <p:cNvPr id="529" name="Google Shape;311;p41"/>
          <p:cNvSpPr/>
          <p:nvPr/>
        </p:nvSpPr>
        <p:spPr>
          <a:xfrm>
            <a:off x="5279923" y="7354529"/>
            <a:ext cx="2723537" cy="205148"/>
          </a:xfrm>
          <a:prstGeom prst="rect">
            <a:avLst/>
          </a:prstGeom>
          <a:solidFill>
            <a:srgbClr val="FFFFFF"/>
          </a:solidFill>
          <a:ln w="12700">
            <a:miter lim="400000"/>
          </a:ln>
        </p:spPr>
        <p:txBody>
          <a:bodyPr lIns="0" tIns="0" rIns="0" bIns="0" anchor="ctr"/>
          <a:lstStyle/>
          <a:p>
            <a:pPr algn="ctr">
              <a:defRPr>
                <a:solidFill>
                  <a:srgbClr val="FFFFFF"/>
                </a:solidFill>
                <a:latin typeface="+mn-lt"/>
                <a:ea typeface="+mn-ea"/>
                <a:cs typeface="+mn-cs"/>
                <a:sym typeface="Arial"/>
              </a:defRPr>
            </a:pPr>
            <a:endParaRPr/>
          </a:p>
        </p:txBody>
      </p:sp>
      <p:pic>
        <p:nvPicPr>
          <p:cNvPr id="530" name="Google Shape;313;p41" descr="Google Shape;313;p41"/>
          <p:cNvPicPr>
            <a:picLocks noChangeAspect="1"/>
          </p:cNvPicPr>
          <p:nvPr/>
        </p:nvPicPr>
        <p:blipFill>
          <a:blip r:embed="rId2"/>
          <a:stretch>
            <a:fillRect/>
          </a:stretch>
        </p:blipFill>
        <p:spPr>
          <a:xfrm>
            <a:off x="5188463" y="2370246"/>
            <a:ext cx="4539999" cy="5336914"/>
          </a:xfrm>
          <a:prstGeom prst="rect">
            <a:avLst/>
          </a:prstGeom>
          <a:ln w="12700">
            <a:miter lim="400000"/>
          </a:ln>
        </p:spPr>
      </p:pic>
      <p:sp>
        <p:nvSpPr>
          <p:cNvPr id="531" name="Google Shape;445;p20"/>
          <p:cNvSpPr txBox="1"/>
          <p:nvPr/>
        </p:nvSpPr>
        <p:spPr>
          <a:xfrm>
            <a:off x="1018689" y="3788874"/>
            <a:ext cx="4229818" cy="962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p>
            <a:pPr>
              <a:lnSpc>
                <a:spcPct val="115000"/>
              </a:lnSpc>
              <a:defRPr sz="1600">
                <a:latin typeface="Calibri"/>
                <a:ea typeface="Calibri"/>
                <a:cs typeface="Calibri"/>
                <a:sym typeface="Calibri"/>
              </a:defRPr>
            </a:pPr>
            <a:r>
              <a:t>Ahora realizaremos una actividad práctica.</a:t>
            </a:r>
            <a:endParaRPr>
              <a:latin typeface="+mn-lt"/>
              <a:ea typeface="+mn-ea"/>
              <a:cs typeface="+mn-cs"/>
              <a:sym typeface="Arial"/>
            </a:endParaRPr>
          </a:p>
          <a:p>
            <a:pPr>
              <a:lnSpc>
                <a:spcPct val="115000"/>
              </a:lnSpc>
              <a:defRPr sz="1600">
                <a:latin typeface="Calibri"/>
                <a:ea typeface="Calibri"/>
                <a:cs typeface="Calibri"/>
                <a:sym typeface="Calibri"/>
              </a:defRPr>
            </a:pPr>
            <a:r>
              <a:t>Te sugerimos </a:t>
            </a:r>
            <a:r>
              <a:rPr b="1">
                <a:solidFill>
                  <a:srgbClr val="76384D"/>
                </a:solidFill>
              </a:rPr>
              <a:t>seguir las instrucciones </a:t>
            </a:r>
            <a:r>
              <a:t>que van</a:t>
            </a:r>
            <a:endParaRPr>
              <a:latin typeface="+mn-lt"/>
              <a:ea typeface="+mn-ea"/>
              <a:cs typeface="+mn-cs"/>
              <a:sym typeface="Arial"/>
            </a:endParaRPr>
          </a:p>
          <a:p>
            <a:pPr>
              <a:lnSpc>
                <a:spcPct val="115000"/>
              </a:lnSpc>
              <a:defRPr sz="1600">
                <a:latin typeface="Calibri"/>
                <a:ea typeface="Calibri"/>
                <a:cs typeface="Calibri"/>
                <a:sym typeface="Calibri"/>
              </a:defRPr>
            </a:pPr>
            <a:r>
              <a:t>Adjuntas en la guía que el profesor te entregará.</a:t>
            </a:r>
          </a:p>
        </p:txBody>
      </p:sp>
      <p:grpSp>
        <p:nvGrpSpPr>
          <p:cNvPr id="535" name="Grupo 18"/>
          <p:cNvGrpSpPr/>
          <p:nvPr/>
        </p:nvGrpSpPr>
        <p:grpSpPr>
          <a:xfrm>
            <a:off x="366450" y="945429"/>
            <a:ext cx="8960026" cy="941776"/>
            <a:chOff x="0" y="0"/>
            <a:chExt cx="8960024" cy="941774"/>
          </a:xfrm>
        </p:grpSpPr>
        <p:sp>
          <p:nvSpPr>
            <p:cNvPr id="532" name="Google Shape;438;p20"/>
            <p:cNvSpPr txBox="1"/>
            <p:nvPr/>
          </p:nvSpPr>
          <p:spPr>
            <a:xfrm>
              <a:off x="9524" y="322085"/>
              <a:ext cx="8950501" cy="5361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sp>
          <p:nvSpPr>
            <p:cNvPr id="533" name="Google Shape;443;p20"/>
            <p:cNvSpPr txBox="1"/>
            <p:nvPr/>
          </p:nvSpPr>
          <p:spPr>
            <a:xfrm>
              <a:off x="0" y="51065"/>
              <a:ext cx="4700400" cy="600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defRPr b="1">
                  <a:latin typeface="Calibri"/>
                  <a:ea typeface="Calibri"/>
                  <a:cs typeface="Calibri"/>
                  <a:sym typeface="Calibri"/>
                </a:defRPr>
              </a:lvl1pPr>
            </a:lstStyle>
            <a:p>
              <a:r>
                <a:t>¡PRACTIQUEMOS!</a:t>
              </a:r>
            </a:p>
          </p:txBody>
        </p:sp>
        <p:sp>
          <p:nvSpPr>
            <p:cNvPr id="534" name="Google Shape;168;p5"/>
            <p:cNvSpPr txBox="1"/>
            <p:nvPr/>
          </p:nvSpPr>
          <p:spPr>
            <a:xfrm>
              <a:off x="3304109" y="-1"/>
              <a:ext cx="559357" cy="9417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lgn="r">
                <a:lnSpc>
                  <a:spcPct val="90000"/>
                </a:lnSpc>
                <a:defRPr sz="6000">
                  <a:solidFill>
                    <a:srgbClr val="BA9BA5"/>
                  </a:solidFill>
                  <a:latin typeface="Calibri"/>
                  <a:ea typeface="Calibri"/>
                  <a:cs typeface="Calibri"/>
                  <a:sym typeface="Calibri"/>
                </a:defRPr>
              </a:lvl1pPr>
            </a:lstStyle>
            <a:p>
              <a:r>
                <a:t>6</a:t>
              </a:r>
            </a:p>
          </p:txBody>
        </p:sp>
      </p:grpSp>
      <p:sp>
        <p:nvSpPr>
          <p:cNvPr id="536" name="Google Shape;445;p20"/>
          <p:cNvSpPr txBox="1"/>
          <p:nvPr/>
        </p:nvSpPr>
        <p:spPr>
          <a:xfrm>
            <a:off x="962189" y="2975069"/>
            <a:ext cx="5566431" cy="431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115000"/>
              </a:lnSpc>
              <a:defRPr sz="2000" b="1">
                <a:solidFill>
                  <a:srgbClr val="741B47"/>
                </a:solidFill>
                <a:latin typeface="Calibri"/>
                <a:ea typeface="Calibri"/>
                <a:cs typeface="Calibri"/>
                <a:sym typeface="Calibri"/>
              </a:defRPr>
            </a:lvl1pPr>
          </a:lstStyle>
          <a:p>
            <a:r>
              <a:t>FRENO DE ESTACIONAMIENTO</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Google Shape;52;p28"/>
          <p:cNvSpPr txBox="1">
            <a:spLocks noGrp="1"/>
          </p:cNvSpPr>
          <p:nvPr>
            <p:ph type="sldNum" sz="quarter" idx="4294967295"/>
          </p:nvPr>
        </p:nvSpPr>
        <p:spPr>
          <a:xfrm>
            <a:off x="371684" y="6881800"/>
            <a:ext cx="337159"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31</a:t>
            </a:fld>
            <a:endParaRPr/>
          </a:p>
        </p:txBody>
      </p:sp>
      <p:grpSp>
        <p:nvGrpSpPr>
          <p:cNvPr id="541" name="Google Shape;320;p21"/>
          <p:cNvGrpSpPr/>
          <p:nvPr/>
        </p:nvGrpSpPr>
        <p:grpSpPr>
          <a:xfrm>
            <a:off x="383455" y="2370245"/>
            <a:ext cx="8839204" cy="3238197"/>
            <a:chOff x="0" y="0"/>
            <a:chExt cx="8839202" cy="3238195"/>
          </a:xfrm>
        </p:grpSpPr>
        <p:sp>
          <p:nvSpPr>
            <p:cNvPr id="539" name="Rectángulo redondeado"/>
            <p:cNvSpPr/>
            <p:nvPr/>
          </p:nvSpPr>
          <p:spPr>
            <a:xfrm>
              <a:off x="-1" y="-1"/>
              <a:ext cx="8839204" cy="3238197"/>
            </a:xfrm>
            <a:prstGeom prst="roundRect">
              <a:avLst>
                <a:gd name="adj" fmla="val 16667"/>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540" name="Texto"/>
            <p:cNvSpPr txBox="1"/>
            <p:nvPr/>
          </p:nvSpPr>
          <p:spPr>
            <a:xfrm>
              <a:off x="158076" y="1428979"/>
              <a:ext cx="8523050"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sp>
        <p:nvSpPr>
          <p:cNvPr id="542" name="Google Shape;321;p21"/>
          <p:cNvSpPr/>
          <p:nvPr/>
        </p:nvSpPr>
        <p:spPr>
          <a:xfrm>
            <a:off x="5279923" y="7354529"/>
            <a:ext cx="2723537" cy="205148"/>
          </a:xfrm>
          <a:prstGeom prst="rect">
            <a:avLst/>
          </a:prstGeom>
          <a:solidFill>
            <a:srgbClr val="FFFFFF"/>
          </a:solidFill>
          <a:ln w="12700">
            <a:miter lim="400000"/>
          </a:ln>
        </p:spPr>
        <p:txBody>
          <a:bodyPr lIns="0" tIns="0" rIns="0" bIns="0" anchor="ctr"/>
          <a:lstStyle/>
          <a:p>
            <a:pPr algn="ctr">
              <a:defRPr>
                <a:solidFill>
                  <a:srgbClr val="FFFFFF"/>
                </a:solidFill>
                <a:latin typeface="+mn-lt"/>
                <a:ea typeface="+mn-ea"/>
                <a:cs typeface="+mn-cs"/>
                <a:sym typeface="Arial"/>
              </a:defRPr>
            </a:pPr>
            <a:endParaRPr/>
          </a:p>
        </p:txBody>
      </p:sp>
      <p:pic>
        <p:nvPicPr>
          <p:cNvPr id="543" name="Google Shape;322;p21" descr="Google Shape;322;p21"/>
          <p:cNvPicPr>
            <a:picLocks noChangeAspect="1"/>
          </p:cNvPicPr>
          <p:nvPr/>
        </p:nvPicPr>
        <p:blipFill>
          <a:blip r:embed="rId2"/>
          <a:stretch>
            <a:fillRect/>
          </a:stretch>
        </p:blipFill>
        <p:spPr>
          <a:xfrm>
            <a:off x="5102940" y="2710743"/>
            <a:ext cx="5190655" cy="4917758"/>
          </a:xfrm>
          <a:prstGeom prst="rect">
            <a:avLst/>
          </a:prstGeom>
          <a:ln w="12700">
            <a:miter lim="400000"/>
          </a:ln>
        </p:spPr>
      </p:pic>
      <p:sp>
        <p:nvSpPr>
          <p:cNvPr id="544" name="Google Shape;455;p21"/>
          <p:cNvSpPr txBox="1"/>
          <p:nvPr/>
        </p:nvSpPr>
        <p:spPr>
          <a:xfrm>
            <a:off x="375974" y="1265366"/>
            <a:ext cx="8950502" cy="536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545" name="Google Shape;456;p21"/>
          <p:cNvSpPr txBox="1"/>
          <p:nvPr/>
        </p:nvSpPr>
        <p:spPr>
          <a:xfrm>
            <a:off x="366450" y="996495"/>
            <a:ext cx="4700400" cy="600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TERMINAR:</a:t>
            </a:r>
          </a:p>
        </p:txBody>
      </p:sp>
      <p:grpSp>
        <p:nvGrpSpPr>
          <p:cNvPr id="548" name="Grupo 13"/>
          <p:cNvGrpSpPr/>
          <p:nvPr/>
        </p:nvGrpSpPr>
        <p:grpSpPr>
          <a:xfrm>
            <a:off x="972821" y="3675168"/>
            <a:ext cx="4567083" cy="1987265"/>
            <a:chOff x="0" y="0"/>
            <a:chExt cx="4567082" cy="1987264"/>
          </a:xfrm>
        </p:grpSpPr>
        <p:sp>
          <p:nvSpPr>
            <p:cNvPr id="546" name="Google Shape;445;p20"/>
            <p:cNvSpPr txBox="1"/>
            <p:nvPr/>
          </p:nvSpPr>
          <p:spPr>
            <a:xfrm>
              <a:off x="0" y="0"/>
              <a:ext cx="4567083" cy="19872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nSpc>
                  <a:spcPct val="115000"/>
                </a:lnSpc>
                <a:defRPr sz="1600">
                  <a:latin typeface="Calibri"/>
                  <a:ea typeface="Calibri"/>
                  <a:cs typeface="Calibri"/>
                  <a:sym typeface="Calibri"/>
                </a:defRPr>
              </a:pPr>
              <a:r>
                <a:t>¡No olvides contestar la Autoevaluación y entregar el Ticket de Salida!</a:t>
              </a:r>
              <a:endParaRPr>
                <a:latin typeface="+mn-lt"/>
                <a:ea typeface="+mn-ea"/>
                <a:cs typeface="+mn-cs"/>
                <a:sym typeface="Arial"/>
              </a:endParaRPr>
            </a:p>
            <a:p>
              <a:pPr>
                <a:lnSpc>
                  <a:spcPct val="115000"/>
                </a:lnSpc>
                <a:defRPr sz="1600">
                  <a:latin typeface="+mn-lt"/>
                  <a:ea typeface="+mn-ea"/>
                  <a:cs typeface="+mn-cs"/>
                  <a:sym typeface="Arial"/>
                </a:defRPr>
              </a:pPr>
              <a:endParaRPr>
                <a:latin typeface="+mn-lt"/>
                <a:ea typeface="+mn-ea"/>
                <a:cs typeface="+mn-cs"/>
                <a:sym typeface="Arial"/>
              </a:endParaRPr>
            </a:p>
            <a:p>
              <a:pPr>
                <a:lnSpc>
                  <a:spcPct val="115000"/>
                </a:lnSpc>
                <a:defRPr sz="2100" b="1">
                  <a:solidFill>
                    <a:srgbClr val="741B47"/>
                  </a:solidFill>
                  <a:latin typeface="Calibri"/>
                  <a:ea typeface="Calibri"/>
                  <a:cs typeface="Calibri"/>
                  <a:sym typeface="Calibri"/>
                </a:defRPr>
              </a:pPr>
              <a:r>
                <a:t>¡Hasta la próxima! </a:t>
              </a:r>
              <a:endParaRPr>
                <a:latin typeface="+mn-lt"/>
                <a:ea typeface="+mn-ea"/>
                <a:cs typeface="+mn-cs"/>
                <a:sym typeface="Arial"/>
              </a:endParaRPr>
            </a:p>
            <a:p>
              <a:pPr>
                <a:defRPr sz="1600" u="sng">
                  <a:latin typeface="+mn-lt"/>
                  <a:ea typeface="+mn-ea"/>
                  <a:cs typeface="+mn-cs"/>
                  <a:sym typeface="Arial"/>
                </a:defRPr>
              </a:pPr>
              <a:r>
                <a:rPr sz="2100" b="1">
                  <a:solidFill>
                    <a:srgbClr val="741B47"/>
                  </a:solidFill>
                </a:rPr>
                <a:t/>
              </a:r>
              <a:br>
                <a:rPr sz="2100" b="1">
                  <a:solidFill>
                    <a:srgbClr val="741B47"/>
                  </a:solidFill>
                </a:rPr>
              </a:br>
              <a:endParaRPr sz="2100" b="1">
                <a:solidFill>
                  <a:srgbClr val="741B47"/>
                </a:solidFill>
              </a:endParaRPr>
            </a:p>
          </p:txBody>
        </p:sp>
        <p:pic>
          <p:nvPicPr>
            <p:cNvPr id="547" name="Imagen 15" descr="Imagen 15"/>
            <p:cNvPicPr>
              <a:picLocks noChangeAspect="1"/>
            </p:cNvPicPr>
            <p:nvPr/>
          </p:nvPicPr>
          <p:blipFill>
            <a:blip r:embed="rId3"/>
            <a:stretch>
              <a:fillRect/>
            </a:stretch>
          </p:blipFill>
          <p:spPr>
            <a:xfrm>
              <a:off x="2269367" y="697155"/>
              <a:ext cx="673177" cy="603723"/>
            </a:xfrm>
            <a:prstGeom prst="rect">
              <a:avLst/>
            </a:prstGeom>
            <a:ln w="12700" cap="flat">
              <a:noFill/>
              <a:miter lim="400000"/>
            </a:ln>
            <a:effectLst/>
          </p:spPr>
        </p:pic>
      </p:grpSp>
      <p:sp>
        <p:nvSpPr>
          <p:cNvPr id="549" name="Google Shape;445;p20"/>
          <p:cNvSpPr txBox="1"/>
          <p:nvPr/>
        </p:nvSpPr>
        <p:spPr>
          <a:xfrm>
            <a:off x="962189" y="2975069"/>
            <a:ext cx="5566431" cy="431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lnSpc>
                <a:spcPct val="115000"/>
              </a:lnSpc>
              <a:defRPr sz="2000" b="1">
                <a:solidFill>
                  <a:srgbClr val="741B47"/>
                </a:solidFill>
                <a:latin typeface="Calibri"/>
                <a:ea typeface="Calibri"/>
                <a:cs typeface="Calibri"/>
                <a:sym typeface="Calibri"/>
              </a:defRPr>
            </a:lvl1pPr>
          </a:lstStyle>
          <a:p>
            <a:r>
              <a:t>FRENO DE ESTACIONAMIENTO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Google Shape;43;p26"/>
          <p:cNvSpPr txBox="1">
            <a:spLocks noGrp="1"/>
          </p:cNvSpPr>
          <p:nvPr>
            <p:ph type="sldNum" sz="quarter" idx="4294967295"/>
          </p:nvPr>
        </p:nvSpPr>
        <p:spPr>
          <a:xfrm>
            <a:off x="442493" y="6881800"/>
            <a:ext cx="266353"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4</a:t>
            </a:fld>
            <a:endParaRPr/>
          </a:p>
        </p:txBody>
      </p:sp>
      <p:grpSp>
        <p:nvGrpSpPr>
          <p:cNvPr id="201" name="Grupo 55"/>
          <p:cNvGrpSpPr/>
          <p:nvPr/>
        </p:nvGrpSpPr>
        <p:grpSpPr>
          <a:xfrm>
            <a:off x="279323" y="992481"/>
            <a:ext cx="9429356" cy="6116531"/>
            <a:chOff x="0" y="-2"/>
            <a:chExt cx="9429355" cy="6116529"/>
          </a:xfrm>
        </p:grpSpPr>
        <p:grpSp>
          <p:nvGrpSpPr>
            <p:cNvPr id="199" name="Grupo 56"/>
            <p:cNvGrpSpPr/>
            <p:nvPr/>
          </p:nvGrpSpPr>
          <p:grpSpPr>
            <a:xfrm>
              <a:off x="0" y="-2"/>
              <a:ext cx="9037630" cy="5034145"/>
              <a:chOff x="0" y="-1"/>
              <a:chExt cx="9037629" cy="5034143"/>
            </a:xfrm>
          </p:grpSpPr>
          <p:grpSp>
            <p:nvGrpSpPr>
              <p:cNvPr id="187" name="Google Shape;105;p3"/>
              <p:cNvGrpSpPr/>
              <p:nvPr/>
            </p:nvGrpSpPr>
            <p:grpSpPr>
              <a:xfrm>
                <a:off x="197188" y="2214450"/>
                <a:ext cx="4657802" cy="1139773"/>
                <a:chOff x="0" y="0"/>
                <a:chExt cx="4657801" cy="1139771"/>
              </a:xfrm>
            </p:grpSpPr>
            <p:sp>
              <p:nvSpPr>
                <p:cNvPr id="185" name="Rectángulo redondeado"/>
                <p:cNvSpPr/>
                <p:nvPr/>
              </p:nvSpPr>
              <p:spPr>
                <a:xfrm>
                  <a:off x="0" y="0"/>
                  <a:ext cx="4657802" cy="1139773"/>
                </a:xfrm>
                <a:prstGeom prst="roundRect">
                  <a:avLst>
                    <a:gd name="adj" fmla="val 16667"/>
                  </a:avLst>
                </a:prstGeom>
                <a:no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186" name="Texto"/>
                <p:cNvSpPr txBox="1"/>
                <p:nvPr/>
              </p:nvSpPr>
              <p:spPr>
                <a:xfrm>
                  <a:off x="55638" y="379768"/>
                  <a:ext cx="4546525" cy="380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sp>
            <p:nvSpPr>
              <p:cNvPr id="188" name="Rectángulo redondeado"/>
              <p:cNvSpPr/>
              <p:nvPr/>
            </p:nvSpPr>
            <p:spPr>
              <a:xfrm>
                <a:off x="197187" y="3495515"/>
                <a:ext cx="4657803" cy="1538627"/>
              </a:xfrm>
              <a:prstGeom prst="roundRect">
                <a:avLst>
                  <a:gd name="adj" fmla="val 12346"/>
                </a:avLst>
              </a:prstGeom>
              <a:no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189" name="Texto"/>
              <p:cNvSpPr txBox="1"/>
              <p:nvPr/>
            </p:nvSpPr>
            <p:spPr>
              <a:xfrm>
                <a:off x="252827" y="4092418"/>
                <a:ext cx="4546523" cy="380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sp>
            <p:nvSpPr>
              <p:cNvPr id="190" name="Google Shape;110;p3"/>
              <p:cNvSpPr/>
              <p:nvPr/>
            </p:nvSpPr>
            <p:spPr>
              <a:xfrm>
                <a:off x="4747292" y="2637675"/>
                <a:ext cx="696537" cy="696537"/>
              </a:xfrm>
              <a:prstGeom prst="ellipse">
                <a:avLst/>
              </a:prstGeom>
              <a:solidFill>
                <a:srgbClr val="FFFFFF"/>
              </a:solidFill>
              <a:ln w="12700" cap="flat">
                <a:noFill/>
                <a:miter lim="400000"/>
              </a:ln>
              <a:effectLst/>
            </p:spPr>
            <p:txBody>
              <a:bodyPr wrap="square" lIns="0" tIns="0" rIns="0" bIns="0" numCol="1" anchor="ctr">
                <a:noAutofit/>
              </a:bodyPr>
              <a:lstStyle/>
              <a:p>
                <a:pPr algn="ctr">
                  <a:defRPr>
                    <a:solidFill>
                      <a:srgbClr val="FFFFFF"/>
                    </a:solidFill>
                    <a:latin typeface="+mn-lt"/>
                    <a:ea typeface="+mn-ea"/>
                    <a:cs typeface="+mn-cs"/>
                    <a:sym typeface="Arial"/>
                  </a:defRPr>
                </a:pPr>
                <a:endParaRPr/>
              </a:p>
            </p:txBody>
          </p:sp>
          <p:grpSp>
            <p:nvGrpSpPr>
              <p:cNvPr id="193" name="Google Shape;112;p3"/>
              <p:cNvGrpSpPr/>
              <p:nvPr/>
            </p:nvGrpSpPr>
            <p:grpSpPr>
              <a:xfrm>
                <a:off x="0" y="4009689"/>
                <a:ext cx="391112" cy="536167"/>
                <a:chOff x="0" y="0"/>
                <a:chExt cx="391111" cy="536165"/>
              </a:xfrm>
            </p:grpSpPr>
            <p:sp>
              <p:nvSpPr>
                <p:cNvPr id="191" name="Google Shape;113;p3"/>
                <p:cNvSpPr/>
                <p:nvPr/>
              </p:nvSpPr>
              <p:spPr>
                <a:xfrm>
                  <a:off x="0" y="84708"/>
                  <a:ext cx="391112" cy="385803"/>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192" name="Google Shape;114;p3"/>
                <p:cNvSpPr txBox="1"/>
                <p:nvPr/>
              </p:nvSpPr>
              <p:spPr>
                <a:xfrm>
                  <a:off x="9903" y="0"/>
                  <a:ext cx="312204" cy="536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sz="2800" b="1">
                      <a:solidFill>
                        <a:srgbClr val="FFFFFF"/>
                      </a:solidFill>
                      <a:latin typeface="Calibri"/>
                      <a:ea typeface="Calibri"/>
                      <a:cs typeface="Calibri"/>
                      <a:sym typeface="Calibri"/>
                    </a:defRPr>
                  </a:lvl1pPr>
                </a:lstStyle>
                <a:p>
                  <a:r>
                    <a:t>2</a:t>
                  </a:r>
                </a:p>
              </p:txBody>
            </p:sp>
          </p:grpSp>
          <p:grpSp>
            <p:nvGrpSpPr>
              <p:cNvPr id="196" name="Google Shape;115;p3"/>
              <p:cNvGrpSpPr/>
              <p:nvPr/>
            </p:nvGrpSpPr>
            <p:grpSpPr>
              <a:xfrm>
                <a:off x="8162" y="2511490"/>
                <a:ext cx="376203" cy="536167"/>
                <a:chOff x="0" y="0"/>
                <a:chExt cx="376201" cy="536165"/>
              </a:xfrm>
            </p:grpSpPr>
            <p:sp>
              <p:nvSpPr>
                <p:cNvPr id="194" name="Google Shape;116;p3"/>
                <p:cNvSpPr/>
                <p:nvPr/>
              </p:nvSpPr>
              <p:spPr>
                <a:xfrm>
                  <a:off x="-1" y="84708"/>
                  <a:ext cx="376203" cy="385802"/>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195" name="Google Shape;117;p3"/>
                <p:cNvSpPr txBox="1"/>
                <p:nvPr/>
              </p:nvSpPr>
              <p:spPr>
                <a:xfrm>
                  <a:off x="9524" y="0"/>
                  <a:ext cx="300303" cy="5361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sz="2800" b="1">
                      <a:solidFill>
                        <a:srgbClr val="FFFFFF"/>
                      </a:solidFill>
                      <a:latin typeface="Calibri"/>
                      <a:ea typeface="Calibri"/>
                      <a:cs typeface="Calibri"/>
                      <a:sym typeface="Calibri"/>
                    </a:defRPr>
                  </a:lvl1pPr>
                </a:lstStyle>
                <a:p>
                  <a:r>
                    <a:t>1</a:t>
                  </a:r>
                </a:p>
              </p:txBody>
            </p:sp>
          </p:grpSp>
          <p:sp>
            <p:nvSpPr>
              <p:cNvPr id="197" name="Google Shape;392;p18"/>
              <p:cNvSpPr txBox="1"/>
              <p:nvPr/>
            </p:nvSpPr>
            <p:spPr>
              <a:xfrm>
                <a:off x="87126" y="-1"/>
                <a:ext cx="4700401" cy="6088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lvl1pPr>
                  <a:defRPr b="1">
                    <a:latin typeface="Calibri"/>
                    <a:ea typeface="Calibri"/>
                    <a:cs typeface="Calibri"/>
                    <a:sym typeface="Calibri"/>
                  </a:defRPr>
                </a:lvl1pPr>
              </a:lstStyle>
              <a:p>
                <a:r>
                  <a:t>RECORDEMOS</a:t>
                </a:r>
                <a:endParaRPr>
                  <a:latin typeface="+mn-lt"/>
                  <a:ea typeface="+mn-ea"/>
                  <a:cs typeface="+mn-cs"/>
                  <a:sym typeface="Arial"/>
                </a:endParaRPr>
              </a:p>
            </p:txBody>
          </p:sp>
          <p:sp>
            <p:nvSpPr>
              <p:cNvPr id="198" name="Google Shape;109;p3"/>
              <p:cNvSpPr txBox="1"/>
              <p:nvPr/>
            </p:nvSpPr>
            <p:spPr>
              <a:xfrm>
                <a:off x="87127" y="393452"/>
                <a:ext cx="8950502" cy="5361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lnSpc>
                    <a:spcPct val="80000"/>
                  </a:lnSpc>
                  <a:defRPr sz="2800" b="1">
                    <a:solidFill>
                      <a:srgbClr val="741B47"/>
                    </a:solidFill>
                    <a:latin typeface="Calibri"/>
                    <a:ea typeface="Calibri"/>
                    <a:cs typeface="Calibri"/>
                    <a:sym typeface="Calibri"/>
                  </a:defRPr>
                </a:lvl1pPr>
              </a:lstStyle>
              <a:p>
                <a:r>
                  <a:rPr dirty="0"/>
                  <a:t>¿QUÉ APRENDIMOS LA ACTIVIDAD ANTERIOR?</a:t>
                </a:r>
              </a:p>
            </p:txBody>
          </p:sp>
        </p:grpSp>
        <p:pic>
          <p:nvPicPr>
            <p:cNvPr id="200" name="Google Shape;124;p3" descr="Google Shape;124;p3"/>
            <p:cNvPicPr>
              <a:picLocks noChangeAspect="1"/>
            </p:cNvPicPr>
            <p:nvPr/>
          </p:nvPicPr>
          <p:blipFill>
            <a:blip r:embed="rId2"/>
            <a:stretch>
              <a:fillRect/>
            </a:stretch>
          </p:blipFill>
          <p:spPr>
            <a:xfrm>
              <a:off x="4565436" y="1508328"/>
              <a:ext cx="4863919" cy="4608199"/>
            </a:xfrm>
            <a:prstGeom prst="rect">
              <a:avLst/>
            </a:prstGeom>
            <a:ln w="12700" cap="flat">
              <a:noFill/>
              <a:miter lim="400000"/>
            </a:ln>
            <a:effectLst/>
          </p:spPr>
        </p:pic>
      </p:grpSp>
      <p:sp>
        <p:nvSpPr>
          <p:cNvPr id="202" name="Google Shape;121;p3"/>
          <p:cNvSpPr txBox="1"/>
          <p:nvPr/>
        </p:nvSpPr>
        <p:spPr>
          <a:xfrm>
            <a:off x="829773" y="3292252"/>
            <a:ext cx="4373900" cy="96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115000"/>
              </a:lnSpc>
              <a:defRPr sz="1600">
                <a:latin typeface="Calibri"/>
                <a:ea typeface="Calibri"/>
                <a:cs typeface="Calibri"/>
                <a:sym typeface="Calibri"/>
              </a:defRPr>
            </a:lvl1pPr>
          </a:lstStyle>
          <a:p>
            <a:r>
              <a:t>Reconociste diferentes partes del Sistema de frenos a tambor, considerando sus funciones y lo propuesto en el manual de servicio. </a:t>
            </a:r>
          </a:p>
        </p:txBody>
      </p:sp>
      <p:sp>
        <p:nvSpPr>
          <p:cNvPr id="203" name="Google Shape;122;p3"/>
          <p:cNvSpPr txBox="1"/>
          <p:nvPr/>
        </p:nvSpPr>
        <p:spPr>
          <a:xfrm>
            <a:off x="829773" y="4642909"/>
            <a:ext cx="3599698" cy="1248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115000"/>
              </a:lnSpc>
              <a:defRPr sz="1600">
                <a:latin typeface="Calibri"/>
                <a:ea typeface="Calibri"/>
                <a:cs typeface="Calibri"/>
                <a:sym typeface="Calibri"/>
              </a:defRPr>
            </a:lvl1pPr>
          </a:lstStyle>
          <a:p>
            <a:r>
              <a:t>Practicaste armando y desarmando diferentes partes del Sistema de frenos a tambor considerando lo propuesto en el manual de servicio.</a:t>
            </a:r>
          </a:p>
        </p:txBody>
      </p:sp>
      <p:sp>
        <p:nvSpPr>
          <p:cNvPr id="204" name="Google Shape;111;p3"/>
          <p:cNvSpPr txBox="1"/>
          <p:nvPr/>
        </p:nvSpPr>
        <p:spPr>
          <a:xfrm>
            <a:off x="405126" y="2246501"/>
            <a:ext cx="5782098" cy="424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90000"/>
              </a:lnSpc>
              <a:defRPr sz="1800" b="1">
                <a:solidFill>
                  <a:srgbClr val="741B47"/>
                </a:solidFill>
                <a:latin typeface="Calibri"/>
                <a:ea typeface="Calibri"/>
                <a:cs typeface="Calibri"/>
                <a:sym typeface="Calibri"/>
              </a:defRPr>
            </a:lvl1pPr>
          </a:lstStyle>
          <a:p>
            <a:r>
              <a:t>FRENOS DE TAMBOR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Google Shape;138;p4"/>
          <p:cNvSpPr txBox="1"/>
          <p:nvPr/>
        </p:nvSpPr>
        <p:spPr>
          <a:xfrm>
            <a:off x="401914" y="2238035"/>
            <a:ext cx="2778712" cy="424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90000"/>
              </a:lnSpc>
              <a:defRPr sz="1800" b="1">
                <a:solidFill>
                  <a:srgbClr val="741B47"/>
                </a:solidFill>
                <a:latin typeface="Calibri"/>
                <a:ea typeface="Calibri"/>
                <a:cs typeface="Calibri"/>
                <a:sym typeface="Calibri"/>
              </a:defRPr>
            </a:lvl1pPr>
          </a:lstStyle>
          <a:p>
            <a:r>
              <a:t>FRENOS Y MAS !</a:t>
            </a:r>
          </a:p>
        </p:txBody>
      </p:sp>
      <p:sp>
        <p:nvSpPr>
          <p:cNvPr id="207" name="Google Shape;43;p26"/>
          <p:cNvSpPr txBox="1">
            <a:spLocks noGrp="1"/>
          </p:cNvSpPr>
          <p:nvPr>
            <p:ph type="sldNum" sz="quarter" idx="4294967295"/>
          </p:nvPr>
        </p:nvSpPr>
        <p:spPr>
          <a:xfrm>
            <a:off x="442493" y="6881800"/>
            <a:ext cx="266353"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5</a:t>
            </a:fld>
            <a:endParaRPr/>
          </a:p>
        </p:txBody>
      </p:sp>
      <p:sp>
        <p:nvSpPr>
          <p:cNvPr id="208" name="Google Shape;160;p5"/>
          <p:cNvSpPr txBox="1"/>
          <p:nvPr/>
        </p:nvSpPr>
        <p:spPr>
          <a:xfrm>
            <a:off x="366450" y="1367498"/>
            <a:ext cx="8950504" cy="536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209" name="Google Shape;165;p5"/>
          <p:cNvSpPr txBox="1"/>
          <p:nvPr/>
        </p:nvSpPr>
        <p:spPr>
          <a:xfrm>
            <a:off x="313634" y="6319256"/>
            <a:ext cx="5388804" cy="454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9" tIns="91399" rIns="91399" bIns="91399" anchor="ctr">
            <a:spAutoFit/>
          </a:bodyPr>
          <a:lstStyle/>
          <a:p>
            <a:pPr>
              <a:lnSpc>
                <a:spcPct val="80000"/>
              </a:lnSpc>
              <a:defRPr sz="2100" b="1">
                <a:solidFill>
                  <a:srgbClr val="76384D"/>
                </a:solidFill>
                <a:latin typeface="Calibri"/>
                <a:ea typeface="Calibri"/>
                <a:cs typeface="Calibri"/>
                <a:sym typeface="Calibri"/>
              </a:defRPr>
            </a:pPr>
            <a:r>
              <a:t>¡Compartan experiencias </a:t>
            </a:r>
            <a:r>
              <a:rPr b="0"/>
              <a:t>con sus compañeros! </a:t>
            </a:r>
          </a:p>
        </p:txBody>
      </p:sp>
      <p:sp>
        <p:nvSpPr>
          <p:cNvPr id="210" name="Google Shape;168;p5"/>
          <p:cNvSpPr/>
          <p:nvPr/>
        </p:nvSpPr>
        <p:spPr>
          <a:xfrm>
            <a:off x="375767" y="2976453"/>
            <a:ext cx="5650728" cy="1303067"/>
          </a:xfrm>
          <a:prstGeom prst="roundRect">
            <a:avLst>
              <a:gd name="adj" fmla="val 12267"/>
            </a:avLst>
          </a:prstGeom>
          <a:ln>
            <a:solidFill>
              <a:srgbClr val="585858"/>
            </a:solidFill>
          </a:ln>
        </p:spPr>
        <p:txBody>
          <a:bodyPr lIns="0" tIns="0" rIns="0" bIns="0" anchor="ctr"/>
          <a:lstStyle/>
          <a:p>
            <a:pPr>
              <a:defRPr>
                <a:latin typeface="+mn-lt"/>
                <a:ea typeface="+mn-ea"/>
                <a:cs typeface="+mn-cs"/>
                <a:sym typeface="Arial"/>
              </a:defRPr>
            </a:pPr>
            <a:endParaRPr/>
          </a:p>
        </p:txBody>
      </p:sp>
      <p:pic>
        <p:nvPicPr>
          <p:cNvPr id="211" name="Google Shape;175;p5" descr="Google Shape;175;p5"/>
          <p:cNvPicPr>
            <a:picLocks noChangeAspect="1"/>
          </p:cNvPicPr>
          <p:nvPr/>
        </p:nvPicPr>
        <p:blipFill>
          <a:blip r:embed="rId2"/>
          <a:stretch>
            <a:fillRect/>
          </a:stretch>
        </p:blipFill>
        <p:spPr>
          <a:xfrm>
            <a:off x="5805511" y="2674154"/>
            <a:ext cx="441962" cy="438914"/>
          </a:xfrm>
          <a:prstGeom prst="rect">
            <a:avLst/>
          </a:prstGeom>
          <a:ln w="12700">
            <a:miter lim="400000"/>
          </a:ln>
        </p:spPr>
      </p:pic>
      <p:pic>
        <p:nvPicPr>
          <p:cNvPr id="212" name="Google Shape;178;p5" descr="Google Shape;178;p5"/>
          <p:cNvPicPr>
            <a:picLocks noChangeAspect="1"/>
          </p:cNvPicPr>
          <p:nvPr/>
        </p:nvPicPr>
        <p:blipFill>
          <a:blip r:embed="rId3"/>
          <a:stretch>
            <a:fillRect/>
          </a:stretch>
        </p:blipFill>
        <p:spPr>
          <a:xfrm>
            <a:off x="6549425" y="1315762"/>
            <a:ext cx="2670050" cy="5675377"/>
          </a:xfrm>
          <a:prstGeom prst="rect">
            <a:avLst/>
          </a:prstGeom>
          <a:ln w="12700">
            <a:miter lim="400000"/>
          </a:ln>
        </p:spPr>
      </p:pic>
      <p:sp>
        <p:nvSpPr>
          <p:cNvPr id="213" name="Google Shape;392;p18"/>
          <p:cNvSpPr txBox="1"/>
          <p:nvPr/>
        </p:nvSpPr>
        <p:spPr>
          <a:xfrm>
            <a:off x="366450" y="992483"/>
            <a:ext cx="4700400" cy="608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ALGUNAS PREGUNTAS</a:t>
            </a:r>
            <a:endParaRPr>
              <a:latin typeface="+mn-lt"/>
              <a:ea typeface="+mn-ea"/>
              <a:cs typeface="+mn-cs"/>
              <a:sym typeface="Arial"/>
            </a:endParaRPr>
          </a:p>
        </p:txBody>
      </p:sp>
      <p:sp>
        <p:nvSpPr>
          <p:cNvPr id="214" name="Google Shape;168;p5"/>
          <p:cNvSpPr/>
          <p:nvPr/>
        </p:nvSpPr>
        <p:spPr>
          <a:xfrm>
            <a:off x="343084" y="4715821"/>
            <a:ext cx="5650729" cy="1315642"/>
          </a:xfrm>
          <a:prstGeom prst="roundRect">
            <a:avLst>
              <a:gd name="adj" fmla="val 12267"/>
            </a:avLst>
          </a:prstGeom>
          <a:ln>
            <a:solidFill>
              <a:srgbClr val="585858"/>
            </a:solidFill>
          </a:ln>
        </p:spPr>
        <p:txBody>
          <a:bodyPr lIns="0" tIns="0" rIns="0" bIns="0" anchor="ctr"/>
          <a:lstStyle/>
          <a:p>
            <a:pPr>
              <a:defRPr>
                <a:latin typeface="+mn-lt"/>
                <a:ea typeface="+mn-ea"/>
                <a:cs typeface="+mn-cs"/>
                <a:sym typeface="Arial"/>
              </a:defRPr>
            </a:pPr>
            <a:endParaRPr/>
          </a:p>
        </p:txBody>
      </p:sp>
      <p:pic>
        <p:nvPicPr>
          <p:cNvPr id="215" name="Google Shape;175;p5" descr="Google Shape;175;p5"/>
          <p:cNvPicPr>
            <a:picLocks noChangeAspect="1"/>
          </p:cNvPicPr>
          <p:nvPr/>
        </p:nvPicPr>
        <p:blipFill>
          <a:blip r:embed="rId2"/>
          <a:stretch>
            <a:fillRect/>
          </a:stretch>
        </p:blipFill>
        <p:spPr>
          <a:xfrm>
            <a:off x="5780516" y="4500977"/>
            <a:ext cx="441962" cy="438914"/>
          </a:xfrm>
          <a:prstGeom prst="rect">
            <a:avLst/>
          </a:prstGeom>
          <a:ln w="12700">
            <a:miter lim="400000"/>
          </a:ln>
        </p:spPr>
      </p:pic>
      <p:sp>
        <p:nvSpPr>
          <p:cNvPr id="216" name="Google Shape;132;p4"/>
          <p:cNvSpPr txBox="1"/>
          <p:nvPr/>
        </p:nvSpPr>
        <p:spPr>
          <a:xfrm>
            <a:off x="537263" y="5083061"/>
            <a:ext cx="4358774" cy="700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115000"/>
              </a:lnSpc>
              <a:defRPr sz="1600">
                <a:latin typeface="Calibri"/>
                <a:ea typeface="Calibri"/>
                <a:cs typeface="Calibri"/>
                <a:sym typeface="Calibri"/>
              </a:defRPr>
            </a:pPr>
            <a:r>
              <a:rPr>
                <a:latin typeface="+mn-lt"/>
                <a:ea typeface="+mn-ea"/>
                <a:cs typeface="+mn-cs"/>
                <a:sym typeface="Arial"/>
              </a:rPr>
              <a:t>•</a:t>
            </a:r>
            <a:r>
              <a:t>¿Cuántos tipos existen? ¿En qué lugar del automóvil se encuentran?</a:t>
            </a:r>
          </a:p>
        </p:txBody>
      </p:sp>
      <p:sp>
        <p:nvSpPr>
          <p:cNvPr id="217" name="Google Shape;136;p4"/>
          <p:cNvSpPr txBox="1"/>
          <p:nvPr/>
        </p:nvSpPr>
        <p:spPr>
          <a:xfrm>
            <a:off x="537263" y="3452499"/>
            <a:ext cx="4554612" cy="412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defRPr sz="1600">
                <a:latin typeface="Calibri"/>
                <a:ea typeface="Calibri"/>
                <a:cs typeface="Calibri"/>
                <a:sym typeface="Calibri"/>
              </a:defRPr>
            </a:pPr>
            <a:r>
              <a:rPr>
                <a:latin typeface="+mn-lt"/>
                <a:ea typeface="+mn-ea"/>
                <a:cs typeface="+mn-cs"/>
                <a:sym typeface="Arial"/>
              </a:rPr>
              <a:t>•</a:t>
            </a:r>
            <a:r>
              <a:t>¿Qué es el freno de estacionamiento? </a:t>
            </a:r>
          </a:p>
        </p:txBody>
      </p:sp>
      <p:pic>
        <p:nvPicPr>
          <p:cNvPr id="218" name="Imagen" descr="Imagen"/>
          <p:cNvPicPr>
            <a:picLocks noChangeAspect="1"/>
          </p:cNvPicPr>
          <p:nvPr/>
        </p:nvPicPr>
        <p:blipFill>
          <a:blip r:embed="rId4"/>
          <a:stretch>
            <a:fillRect/>
          </a:stretch>
        </p:blipFill>
        <p:spPr>
          <a:xfrm>
            <a:off x="2197464" y="1877796"/>
            <a:ext cx="418372" cy="82910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 name="Google Shape;151;p5"/>
          <p:cNvGrpSpPr/>
          <p:nvPr/>
        </p:nvGrpSpPr>
        <p:grpSpPr>
          <a:xfrm>
            <a:off x="4063481" y="3088867"/>
            <a:ext cx="5095873" cy="3508581"/>
            <a:chOff x="0" y="0"/>
            <a:chExt cx="5095871" cy="3508580"/>
          </a:xfrm>
        </p:grpSpPr>
        <p:sp>
          <p:nvSpPr>
            <p:cNvPr id="220" name="Rectángulo redondeado"/>
            <p:cNvSpPr/>
            <p:nvPr/>
          </p:nvSpPr>
          <p:spPr>
            <a:xfrm>
              <a:off x="0" y="-1"/>
              <a:ext cx="5095873" cy="3508581"/>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sp>
          <p:nvSpPr>
            <p:cNvPr id="221" name="Texto"/>
            <p:cNvSpPr txBox="1"/>
            <p:nvPr/>
          </p:nvSpPr>
          <p:spPr>
            <a:xfrm>
              <a:off x="53108" y="1564172"/>
              <a:ext cx="4989657" cy="380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numCol="1" anchor="ctr">
              <a:spAutoFit/>
            </a:bodyPr>
            <a:lstStyle>
              <a:lvl1pPr>
                <a:defRPr>
                  <a:latin typeface="+mn-lt"/>
                  <a:ea typeface="+mn-ea"/>
                  <a:cs typeface="+mn-cs"/>
                  <a:sym typeface="Arial"/>
                </a:defRPr>
              </a:lvl1pPr>
            </a:lstStyle>
            <a:p>
              <a:r>
                <a:t>    </a:t>
              </a:r>
            </a:p>
          </p:txBody>
        </p:sp>
      </p:grpSp>
      <p:sp>
        <p:nvSpPr>
          <p:cNvPr id="223" name="Google Shape;43;p26"/>
          <p:cNvSpPr txBox="1">
            <a:spLocks noGrp="1"/>
          </p:cNvSpPr>
          <p:nvPr>
            <p:ph type="sldNum" sz="quarter" idx="4294967295"/>
          </p:nvPr>
        </p:nvSpPr>
        <p:spPr>
          <a:xfrm>
            <a:off x="442489" y="6881800"/>
            <a:ext cx="266354"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6</a:t>
            </a:fld>
            <a:endParaRPr/>
          </a:p>
        </p:txBody>
      </p:sp>
      <p:sp>
        <p:nvSpPr>
          <p:cNvPr id="224" name="Google Shape;152;p5"/>
          <p:cNvSpPr txBox="1"/>
          <p:nvPr/>
        </p:nvSpPr>
        <p:spPr>
          <a:xfrm rot="21594879">
            <a:off x="4510901" y="3503905"/>
            <a:ext cx="4357845" cy="96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115000"/>
              </a:lnSpc>
              <a:defRPr sz="1600">
                <a:latin typeface="Calibri"/>
                <a:ea typeface="Calibri"/>
                <a:cs typeface="Calibri"/>
                <a:sym typeface="Calibri"/>
              </a:defRPr>
            </a:lvl1pPr>
          </a:lstStyle>
          <a:p>
            <a:r>
              <a:t>Reconocerás el funcionamiento del freno de estacionamiento o emergencia, considerando sus partes y lo propuesto en el manual de servicio. </a:t>
            </a:r>
          </a:p>
        </p:txBody>
      </p:sp>
      <p:sp>
        <p:nvSpPr>
          <p:cNvPr id="225" name="Google Shape;167;p5"/>
          <p:cNvSpPr txBox="1"/>
          <p:nvPr/>
        </p:nvSpPr>
        <p:spPr>
          <a:xfrm>
            <a:off x="4017016" y="1043152"/>
            <a:ext cx="466495" cy="877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a:t>6</a:t>
            </a:r>
            <a:endParaRPr dirty="0"/>
          </a:p>
        </p:txBody>
      </p:sp>
      <p:sp>
        <p:nvSpPr>
          <p:cNvPr id="226" name="Google Shape;168;p5"/>
          <p:cNvSpPr txBox="1"/>
          <p:nvPr/>
        </p:nvSpPr>
        <p:spPr>
          <a:xfrm>
            <a:off x="375974" y="1265366"/>
            <a:ext cx="3872884" cy="536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sp>
        <p:nvSpPr>
          <p:cNvPr id="227" name="Google Shape;152;p5"/>
          <p:cNvSpPr txBox="1"/>
          <p:nvPr/>
        </p:nvSpPr>
        <p:spPr>
          <a:xfrm>
            <a:off x="4510132" y="5035631"/>
            <a:ext cx="4486126" cy="962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lvl1pPr>
              <a:lnSpc>
                <a:spcPct val="115000"/>
              </a:lnSpc>
              <a:defRPr sz="1600">
                <a:latin typeface="Calibri"/>
                <a:ea typeface="Calibri"/>
                <a:cs typeface="Calibri"/>
                <a:sym typeface="Calibri"/>
              </a:defRPr>
            </a:lvl1pPr>
          </a:lstStyle>
          <a:p>
            <a:r>
              <a:t>Reconocerás las partes de un sistema de frenos de estacionamiento considerando lo propuesto en el manual de servicio.</a:t>
            </a:r>
          </a:p>
        </p:txBody>
      </p:sp>
      <p:pic>
        <p:nvPicPr>
          <p:cNvPr id="228" name="Google Shape;164;p5" descr="Google Shape;164;p5"/>
          <p:cNvPicPr>
            <a:picLocks noChangeAspect="1"/>
          </p:cNvPicPr>
          <p:nvPr/>
        </p:nvPicPr>
        <p:blipFill>
          <a:blip r:embed="rId2"/>
          <a:stretch>
            <a:fillRect/>
          </a:stretch>
        </p:blipFill>
        <p:spPr>
          <a:xfrm>
            <a:off x="663221" y="2367775"/>
            <a:ext cx="2965719" cy="4328993"/>
          </a:xfrm>
          <a:prstGeom prst="rect">
            <a:avLst/>
          </a:prstGeom>
          <a:ln w="12700">
            <a:miter lim="400000"/>
          </a:ln>
        </p:spPr>
      </p:pic>
      <p:sp>
        <p:nvSpPr>
          <p:cNvPr id="229" name="Google Shape;196;p6"/>
          <p:cNvSpPr txBox="1"/>
          <p:nvPr/>
        </p:nvSpPr>
        <p:spPr>
          <a:xfrm>
            <a:off x="4063851" y="2576445"/>
            <a:ext cx="4932408" cy="300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75" tIns="45675" rIns="45675" bIns="45675">
            <a:spAutoFit/>
          </a:bodyPr>
          <a:lstStyle>
            <a:lvl1pPr>
              <a:defRPr sz="1600" b="1">
                <a:solidFill>
                  <a:srgbClr val="741B47"/>
                </a:solidFill>
                <a:latin typeface="Calibri"/>
                <a:ea typeface="Calibri"/>
                <a:cs typeface="Calibri"/>
                <a:sym typeface="Calibri"/>
              </a:defRPr>
            </a:lvl1pPr>
          </a:lstStyle>
          <a:p>
            <a:r>
              <a:t>Al término de la actividad estarás en condiciones de:</a:t>
            </a:r>
          </a:p>
        </p:txBody>
      </p:sp>
      <p:grpSp>
        <p:nvGrpSpPr>
          <p:cNvPr id="232" name="Google Shape;189;p6"/>
          <p:cNvGrpSpPr/>
          <p:nvPr/>
        </p:nvGrpSpPr>
        <p:grpSpPr>
          <a:xfrm>
            <a:off x="3880053" y="3669207"/>
            <a:ext cx="376203" cy="536119"/>
            <a:chOff x="0" y="0"/>
            <a:chExt cx="376201" cy="536117"/>
          </a:xfrm>
        </p:grpSpPr>
        <p:sp>
          <p:nvSpPr>
            <p:cNvPr id="230" name="Google Shape;190;p6"/>
            <p:cNvSpPr/>
            <p:nvPr/>
          </p:nvSpPr>
          <p:spPr>
            <a:xfrm>
              <a:off x="0" y="75183"/>
              <a:ext cx="376202" cy="385803"/>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231" name="Google Shape;191;p6"/>
            <p:cNvSpPr txBox="1"/>
            <p:nvPr/>
          </p:nvSpPr>
          <p:spPr>
            <a:xfrm>
              <a:off x="9524" y="0"/>
              <a:ext cx="300303" cy="5361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9" tIns="91399" rIns="91399" bIns="91399" numCol="1" anchor="ctr">
              <a:spAutoFit/>
            </a:bodyPr>
            <a:lstStyle>
              <a:lvl1pPr>
                <a:defRPr sz="2800" b="1">
                  <a:solidFill>
                    <a:srgbClr val="FFFFFF"/>
                  </a:solidFill>
                  <a:latin typeface="Calibri"/>
                  <a:ea typeface="Calibri"/>
                  <a:cs typeface="Calibri"/>
                  <a:sym typeface="Calibri"/>
                </a:defRPr>
              </a:lvl1pPr>
            </a:lstStyle>
            <a:p>
              <a:r>
                <a:t>1</a:t>
              </a:r>
            </a:p>
          </p:txBody>
        </p:sp>
      </p:grpSp>
      <p:grpSp>
        <p:nvGrpSpPr>
          <p:cNvPr id="235" name="Google Shape;192;p6"/>
          <p:cNvGrpSpPr/>
          <p:nvPr/>
        </p:nvGrpSpPr>
        <p:grpSpPr>
          <a:xfrm>
            <a:off x="3879824" y="5233379"/>
            <a:ext cx="376203" cy="536118"/>
            <a:chOff x="0" y="0"/>
            <a:chExt cx="376201" cy="536117"/>
          </a:xfrm>
        </p:grpSpPr>
        <p:sp>
          <p:nvSpPr>
            <p:cNvPr id="233" name="Google Shape;193;p6"/>
            <p:cNvSpPr/>
            <p:nvPr/>
          </p:nvSpPr>
          <p:spPr>
            <a:xfrm>
              <a:off x="0" y="75183"/>
              <a:ext cx="376202" cy="385803"/>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234" name="Google Shape;194;p6"/>
            <p:cNvSpPr txBox="1"/>
            <p:nvPr/>
          </p:nvSpPr>
          <p:spPr>
            <a:xfrm>
              <a:off x="9524" y="0"/>
              <a:ext cx="300303" cy="5361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9" tIns="91399" rIns="91399" bIns="91399" numCol="1" anchor="ctr">
              <a:spAutoFit/>
            </a:bodyPr>
            <a:lstStyle>
              <a:lvl1pPr>
                <a:defRPr sz="2800" b="1">
                  <a:solidFill>
                    <a:srgbClr val="FFFFFF"/>
                  </a:solidFill>
                  <a:latin typeface="Calibri"/>
                  <a:ea typeface="Calibri"/>
                  <a:cs typeface="Calibri"/>
                  <a:sym typeface="Calibri"/>
                </a:defRPr>
              </a:lvl1pPr>
            </a:lstStyle>
            <a:p>
              <a:r>
                <a:t>2</a:t>
              </a:r>
            </a:p>
          </p:txBody>
        </p:sp>
      </p:grpSp>
      <p:sp>
        <p:nvSpPr>
          <p:cNvPr id="236" name="Google Shape;166;p5"/>
          <p:cNvSpPr txBox="1"/>
          <p:nvPr/>
        </p:nvSpPr>
        <p:spPr>
          <a:xfrm>
            <a:off x="4483510" y="1262079"/>
            <a:ext cx="4675846" cy="461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p>
            <a:pPr>
              <a:lnSpc>
                <a:spcPct val="90000"/>
              </a:lnSpc>
              <a:defRPr sz="2000">
                <a:solidFill>
                  <a:srgbClr val="FF0000"/>
                </a:solidFill>
                <a:latin typeface="Calibri"/>
                <a:ea typeface="Calibri"/>
                <a:cs typeface="Calibri"/>
                <a:sym typeface="Calibri"/>
              </a:defRPr>
            </a:pPr>
            <a:r>
              <a:rPr dirty="0"/>
              <a:t>COMPONENTES DEL </a:t>
            </a:r>
            <a:r>
              <a:rPr b="1" dirty="0">
                <a:solidFill>
                  <a:srgbClr val="741B47"/>
                </a:solidFill>
              </a:rPr>
              <a:t>SISTEMA DE FRENOS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ángulo redondeado"/>
          <p:cNvSpPr/>
          <p:nvPr/>
        </p:nvSpPr>
        <p:spPr>
          <a:xfrm>
            <a:off x="1120055" y="3516369"/>
            <a:ext cx="3955622" cy="2430506"/>
          </a:xfrm>
          <a:prstGeom prst="roundRect">
            <a:avLst>
              <a:gd name="adj" fmla="val 7941"/>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39" name="Google Shape;173;p6"/>
          <p:cNvSpPr txBox="1"/>
          <p:nvPr/>
        </p:nvSpPr>
        <p:spPr>
          <a:xfrm>
            <a:off x="382498" y="1261272"/>
            <a:ext cx="4642580" cy="536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cap="all">
                <a:solidFill>
                  <a:srgbClr val="741B47"/>
                </a:solidFill>
                <a:latin typeface="Calibri"/>
                <a:ea typeface="Calibri"/>
                <a:cs typeface="Calibri"/>
                <a:sym typeface="Calibri"/>
              </a:defRPr>
            </a:pPr>
            <a:r>
              <a:t>FRENO DE </a:t>
            </a:r>
            <a:r>
              <a:rPr b="0">
                <a:solidFill>
                  <a:srgbClr val="FF0000"/>
                </a:solidFill>
              </a:rPr>
              <a:t>ESTACIONAMIENTO</a:t>
            </a:r>
          </a:p>
        </p:txBody>
      </p:sp>
      <p:sp>
        <p:nvSpPr>
          <p:cNvPr id="240" name="Google Shape;43;p26"/>
          <p:cNvSpPr txBox="1">
            <a:spLocks noGrp="1"/>
          </p:cNvSpPr>
          <p:nvPr>
            <p:ph type="sldNum" sz="quarter" idx="4294967295"/>
          </p:nvPr>
        </p:nvSpPr>
        <p:spPr>
          <a:xfrm>
            <a:off x="442493" y="6881800"/>
            <a:ext cx="266353" cy="3171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t"/>
          <a:lstStyle>
            <a:lvl1pPr>
              <a:defRPr sz="1100">
                <a:latin typeface="Calibri"/>
                <a:ea typeface="Calibri"/>
                <a:cs typeface="Calibri"/>
                <a:sym typeface="Calibri"/>
              </a:defRPr>
            </a:lvl1pPr>
          </a:lstStyle>
          <a:p>
            <a:fld id="{86CB4B4D-7CA3-9044-876B-883B54F8677D}" type="slidenum">
              <a:t>7</a:t>
            </a:fld>
            <a:endParaRPr dirty="0"/>
          </a:p>
        </p:txBody>
      </p:sp>
      <p:sp>
        <p:nvSpPr>
          <p:cNvPr id="241" name="El freno de estacionamiento está formado por un dispositivo complementario al sistema de freno principal o de servicio, siendo caracterizado básicamente y convencionalmente para accionar una de las zapatas de los patines del freno trasero por medio de palancas y piolas o cables de acero."/>
          <p:cNvSpPr txBox="1"/>
          <p:nvPr/>
        </p:nvSpPr>
        <p:spPr>
          <a:xfrm>
            <a:off x="502283" y="2336178"/>
            <a:ext cx="8276302" cy="717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600">
                <a:solidFill>
                  <a:srgbClr val="741B47"/>
                </a:solidFill>
                <a:latin typeface="Calibri"/>
                <a:ea typeface="Calibri"/>
                <a:cs typeface="Calibri"/>
                <a:sym typeface="Calibri"/>
              </a:defRPr>
            </a:lvl1pPr>
          </a:lstStyle>
          <a:p>
            <a:r>
              <a:t>El freno de estacionamiento está formado por un dispositivo complementario al sistema de freno principal o de servicio, siendo caracterizado básicamente y convencionalmente para accionar una de las zapatas de los patines del freno trasero por medio de palancas y piolas o cables de acero.</a:t>
            </a:r>
          </a:p>
        </p:txBody>
      </p:sp>
      <p:sp>
        <p:nvSpPr>
          <p:cNvPr id="242" name="1.- Palanca del freno de mano.…"/>
          <p:cNvSpPr txBox="1"/>
          <p:nvPr/>
        </p:nvSpPr>
        <p:spPr>
          <a:xfrm>
            <a:off x="2127904" y="3778250"/>
            <a:ext cx="2940534" cy="1987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600">
                <a:solidFill>
                  <a:srgbClr val="741B47"/>
                </a:solidFill>
                <a:latin typeface="Calibri"/>
                <a:ea typeface="Calibri"/>
                <a:cs typeface="Calibri"/>
                <a:sym typeface="Calibri"/>
              </a:defRPr>
            </a:pPr>
            <a:r>
              <a:rPr dirty="0"/>
              <a:t>1.- </a:t>
            </a:r>
            <a:r>
              <a:rPr dirty="0" err="1"/>
              <a:t>Palanca</a:t>
            </a:r>
            <a:r>
              <a:rPr dirty="0"/>
              <a:t> del </a:t>
            </a:r>
            <a:r>
              <a:rPr dirty="0" err="1"/>
              <a:t>freno</a:t>
            </a:r>
            <a:r>
              <a:rPr dirty="0"/>
              <a:t> de mano.</a:t>
            </a:r>
          </a:p>
          <a:p>
            <a:pPr>
              <a:defRPr sz="1600">
                <a:solidFill>
                  <a:srgbClr val="741B47"/>
                </a:solidFill>
                <a:latin typeface="Calibri"/>
                <a:ea typeface="Calibri"/>
                <a:cs typeface="Calibri"/>
                <a:sym typeface="Calibri"/>
              </a:defRPr>
            </a:pPr>
            <a:r>
              <a:rPr dirty="0"/>
              <a:t>2.- </a:t>
            </a:r>
            <a:r>
              <a:rPr dirty="0" err="1"/>
              <a:t>Tuerca</a:t>
            </a:r>
            <a:r>
              <a:rPr dirty="0"/>
              <a:t> de </a:t>
            </a:r>
            <a:r>
              <a:rPr dirty="0" err="1"/>
              <a:t>regulación</a:t>
            </a:r>
            <a:r>
              <a:rPr dirty="0"/>
              <a:t>.</a:t>
            </a:r>
          </a:p>
          <a:p>
            <a:pPr>
              <a:defRPr sz="1600">
                <a:solidFill>
                  <a:srgbClr val="741B47"/>
                </a:solidFill>
                <a:latin typeface="Calibri"/>
                <a:ea typeface="Calibri"/>
                <a:cs typeface="Calibri"/>
                <a:sym typeface="Calibri"/>
              </a:defRPr>
            </a:pPr>
            <a:r>
              <a:rPr dirty="0"/>
              <a:t>3.- </a:t>
            </a:r>
            <a:r>
              <a:rPr dirty="0" err="1"/>
              <a:t>Piola</a:t>
            </a:r>
            <a:r>
              <a:rPr dirty="0"/>
              <a:t> de </a:t>
            </a:r>
            <a:r>
              <a:rPr dirty="0" err="1"/>
              <a:t>acero</a:t>
            </a:r>
            <a:r>
              <a:rPr dirty="0"/>
              <a:t>.</a:t>
            </a:r>
          </a:p>
          <a:p>
            <a:pPr>
              <a:defRPr sz="1600">
                <a:solidFill>
                  <a:srgbClr val="741B47"/>
                </a:solidFill>
                <a:latin typeface="Calibri"/>
                <a:ea typeface="Calibri"/>
                <a:cs typeface="Calibri"/>
                <a:sym typeface="Calibri"/>
              </a:defRPr>
            </a:pPr>
            <a:r>
              <a:rPr dirty="0"/>
              <a:t>4.- </a:t>
            </a:r>
            <a:r>
              <a:rPr dirty="0" err="1"/>
              <a:t>Anclaje</a:t>
            </a:r>
            <a:r>
              <a:rPr dirty="0"/>
              <a:t>.</a:t>
            </a:r>
          </a:p>
          <a:p>
            <a:pPr>
              <a:defRPr sz="1600">
                <a:solidFill>
                  <a:srgbClr val="741B47"/>
                </a:solidFill>
                <a:latin typeface="Calibri"/>
                <a:ea typeface="Calibri"/>
                <a:cs typeface="Calibri"/>
                <a:sym typeface="Calibri"/>
              </a:defRPr>
            </a:pPr>
            <a:r>
              <a:rPr dirty="0"/>
              <a:t>5.- Cables de </a:t>
            </a:r>
            <a:r>
              <a:rPr dirty="0" err="1"/>
              <a:t>accionamiento</a:t>
            </a:r>
            <a:r>
              <a:rPr dirty="0"/>
              <a:t>.</a:t>
            </a:r>
          </a:p>
          <a:p>
            <a:pPr>
              <a:defRPr sz="1600">
                <a:solidFill>
                  <a:srgbClr val="741B47"/>
                </a:solidFill>
                <a:latin typeface="Calibri"/>
                <a:ea typeface="Calibri"/>
                <a:cs typeface="Calibri"/>
                <a:sym typeface="Calibri"/>
              </a:defRPr>
            </a:pPr>
            <a:r>
              <a:rPr dirty="0"/>
              <a:t>6.- </a:t>
            </a:r>
            <a:r>
              <a:rPr dirty="0" err="1"/>
              <a:t>Freno</a:t>
            </a:r>
            <a:r>
              <a:rPr dirty="0"/>
              <a:t> </a:t>
            </a:r>
            <a:r>
              <a:rPr dirty="0" err="1"/>
              <a:t>trasero</a:t>
            </a:r>
            <a:r>
              <a:rPr dirty="0"/>
              <a:t>.</a:t>
            </a:r>
          </a:p>
          <a:p>
            <a:pPr>
              <a:defRPr sz="1600">
                <a:solidFill>
                  <a:srgbClr val="741B47"/>
                </a:solidFill>
                <a:latin typeface="Calibri"/>
                <a:ea typeface="Calibri"/>
                <a:cs typeface="Calibri"/>
                <a:sym typeface="Calibri"/>
              </a:defRPr>
            </a:pPr>
            <a:r>
              <a:rPr dirty="0"/>
              <a:t>7.- </a:t>
            </a:r>
            <a:r>
              <a:rPr dirty="0" err="1"/>
              <a:t>Interruptor</a:t>
            </a:r>
            <a:r>
              <a:rPr dirty="0"/>
              <a:t> del </a:t>
            </a:r>
            <a:r>
              <a:rPr dirty="0" err="1"/>
              <a:t>freno</a:t>
            </a:r>
            <a:r>
              <a:rPr dirty="0"/>
              <a:t> de mano.</a:t>
            </a:r>
          </a:p>
          <a:p>
            <a:pPr>
              <a:defRPr sz="1600">
                <a:solidFill>
                  <a:srgbClr val="741B47"/>
                </a:solidFill>
                <a:latin typeface="Calibri"/>
                <a:ea typeface="Calibri"/>
                <a:cs typeface="Calibri"/>
                <a:sym typeface="Calibri"/>
              </a:defRPr>
            </a:pPr>
            <a:r>
              <a:rPr dirty="0"/>
              <a:t>8.- </a:t>
            </a:r>
            <a:r>
              <a:rPr dirty="0" err="1"/>
              <a:t>Botón</a:t>
            </a:r>
            <a:r>
              <a:rPr dirty="0"/>
              <a:t> de </a:t>
            </a:r>
            <a:r>
              <a:rPr dirty="0" err="1"/>
              <a:t>desenganche</a:t>
            </a:r>
            <a:r>
              <a:rPr dirty="0"/>
              <a:t>.</a:t>
            </a:r>
          </a:p>
        </p:txBody>
      </p:sp>
      <p:pic>
        <p:nvPicPr>
          <p:cNvPr id="243" name="Imagen" descr="Imagen"/>
          <p:cNvPicPr>
            <a:picLocks noChangeAspect="1"/>
          </p:cNvPicPr>
          <p:nvPr/>
        </p:nvPicPr>
        <p:blipFill>
          <a:blip r:embed="rId3"/>
          <a:stretch>
            <a:fillRect/>
          </a:stretch>
        </p:blipFill>
        <p:spPr>
          <a:xfrm>
            <a:off x="5372420" y="3954135"/>
            <a:ext cx="3955622" cy="2657547"/>
          </a:xfrm>
          <a:prstGeom prst="rect">
            <a:avLst/>
          </a:prstGeom>
          <a:ln w="12700">
            <a:miter lim="400000"/>
          </a:ln>
        </p:spPr>
      </p:pic>
      <p:pic>
        <p:nvPicPr>
          <p:cNvPr id="244" name="Imagen" descr="Imagen"/>
          <p:cNvPicPr>
            <a:picLocks noChangeAspect="1"/>
          </p:cNvPicPr>
          <p:nvPr/>
        </p:nvPicPr>
        <p:blipFill>
          <a:blip r:embed="rId4"/>
          <a:stretch>
            <a:fillRect/>
          </a:stretch>
        </p:blipFill>
        <p:spPr>
          <a:xfrm>
            <a:off x="217048" y="3459180"/>
            <a:ext cx="1910856" cy="340283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ángulo redondeado"/>
          <p:cNvSpPr/>
          <p:nvPr/>
        </p:nvSpPr>
        <p:spPr>
          <a:xfrm>
            <a:off x="552602" y="2619885"/>
            <a:ext cx="7441802" cy="1803191"/>
          </a:xfrm>
          <a:prstGeom prst="roundRect">
            <a:avLst>
              <a:gd name="adj" fmla="val 9475"/>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47" name="Círculo"/>
          <p:cNvSpPr/>
          <p:nvPr/>
        </p:nvSpPr>
        <p:spPr>
          <a:xfrm>
            <a:off x="284743" y="2197266"/>
            <a:ext cx="2881302" cy="2881303"/>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pic>
        <p:nvPicPr>
          <p:cNvPr id="248" name="Imagen" descr="Imagen"/>
          <p:cNvPicPr>
            <a:picLocks noChangeAspect="1"/>
          </p:cNvPicPr>
          <p:nvPr/>
        </p:nvPicPr>
        <p:blipFill>
          <a:blip r:embed="rId2"/>
          <a:stretch>
            <a:fillRect/>
          </a:stretch>
        </p:blipFill>
        <p:spPr>
          <a:xfrm>
            <a:off x="76749" y="1825509"/>
            <a:ext cx="3752150" cy="3391943"/>
          </a:xfrm>
          <a:prstGeom prst="rect">
            <a:avLst/>
          </a:prstGeom>
          <a:ln w="12700">
            <a:miter lim="400000"/>
          </a:ln>
        </p:spPr>
      </p:pic>
      <p:sp>
        <p:nvSpPr>
          <p:cNvPr id="249" name="Rectángulo redondeado"/>
          <p:cNvSpPr/>
          <p:nvPr/>
        </p:nvSpPr>
        <p:spPr>
          <a:xfrm>
            <a:off x="2346920" y="5336746"/>
            <a:ext cx="6725672" cy="1086483"/>
          </a:xfrm>
          <a:prstGeom prst="roundRect">
            <a:avLst>
              <a:gd name="adj" fmla="val 15725"/>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50" name="Círculo"/>
          <p:cNvSpPr/>
          <p:nvPr/>
        </p:nvSpPr>
        <p:spPr>
          <a:xfrm>
            <a:off x="6798281" y="4649758"/>
            <a:ext cx="2460458" cy="2460459"/>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251" name="Probar las baterías para determinar si son reutilizables.…"/>
          <p:cNvSpPr txBox="1"/>
          <p:nvPr/>
        </p:nvSpPr>
        <p:spPr>
          <a:xfrm>
            <a:off x="3430266" y="2968415"/>
            <a:ext cx="4339995" cy="135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b="1">
                <a:solidFill>
                  <a:srgbClr val="741B47"/>
                </a:solidFill>
                <a:latin typeface="Calibri"/>
                <a:ea typeface="Calibri"/>
                <a:cs typeface="Calibri"/>
                <a:sym typeface="Calibri"/>
              </a:defRPr>
            </a:lvl1pPr>
          </a:lstStyle>
          <a:p>
            <a:r>
              <a:t>En la actualidad el freno de estacionamiento ha tenido una evolución muy importante, ya que se ha dejado de utilizar la palanca del freno de mano, la cual ha sido reemplazada por un interruptor.</a:t>
            </a:r>
          </a:p>
        </p:txBody>
      </p:sp>
      <p:sp>
        <p:nvSpPr>
          <p:cNvPr id="252" name="Probar las baterías para determinar si son reutilizables.…"/>
          <p:cNvSpPr txBox="1"/>
          <p:nvPr/>
        </p:nvSpPr>
        <p:spPr>
          <a:xfrm>
            <a:off x="2870647" y="5490038"/>
            <a:ext cx="3974206" cy="779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115000"/>
              </a:lnSpc>
              <a:defRPr sz="1600">
                <a:solidFill>
                  <a:srgbClr val="741B47"/>
                </a:solidFill>
                <a:latin typeface="Calibri"/>
                <a:ea typeface="Calibri"/>
                <a:cs typeface="Calibri"/>
                <a:sym typeface="Calibri"/>
              </a:defRPr>
            </a:lvl1pPr>
          </a:lstStyle>
          <a:p>
            <a:r>
              <a:t>Por lo tanto, hoy en día se hace común encontrar vehículos con accionamiento diferentes del freno de estacionamiento.</a:t>
            </a:r>
          </a:p>
        </p:txBody>
      </p:sp>
      <p:pic>
        <p:nvPicPr>
          <p:cNvPr id="253" name="Imagen" descr="Imagen"/>
          <p:cNvPicPr>
            <a:picLocks noChangeAspect="1"/>
          </p:cNvPicPr>
          <p:nvPr/>
        </p:nvPicPr>
        <p:blipFill>
          <a:blip r:embed="rId3"/>
          <a:stretch>
            <a:fillRect/>
          </a:stretch>
        </p:blipFill>
        <p:spPr>
          <a:xfrm>
            <a:off x="6654809" y="4546221"/>
            <a:ext cx="2985232" cy="2881302"/>
          </a:xfrm>
          <a:prstGeom prst="rect">
            <a:avLst/>
          </a:prstGeom>
          <a:ln w="12700">
            <a:miter lim="400000"/>
          </a:ln>
        </p:spPr>
      </p:pic>
      <p:sp>
        <p:nvSpPr>
          <p:cNvPr id="254" name="Google Shape;173;p6"/>
          <p:cNvSpPr txBox="1"/>
          <p:nvPr/>
        </p:nvSpPr>
        <p:spPr>
          <a:xfrm>
            <a:off x="382498" y="1261272"/>
            <a:ext cx="4642580" cy="536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cap="all">
                <a:solidFill>
                  <a:srgbClr val="741B47"/>
                </a:solidFill>
                <a:latin typeface="Calibri"/>
                <a:ea typeface="Calibri"/>
                <a:cs typeface="Calibri"/>
                <a:sym typeface="Calibri"/>
              </a:defRPr>
            </a:pPr>
            <a:r>
              <a:t>FRENO DE </a:t>
            </a:r>
            <a:r>
              <a:rPr b="0">
                <a:solidFill>
                  <a:srgbClr val="FF0000"/>
                </a:solidFill>
              </a:rPr>
              <a:t>ESTACIONAMIENTO</a:t>
            </a:r>
          </a:p>
        </p:txBody>
      </p:sp>
      <p:sp>
        <p:nvSpPr>
          <p:cNvPr id="2" name="Marcador de número de diapositiva 1"/>
          <p:cNvSpPr>
            <a:spLocks noGrp="1"/>
          </p:cNvSpPr>
          <p:nvPr>
            <p:ph type="sldNum" sz="quarter" idx="2"/>
          </p:nvPr>
        </p:nvSpPr>
        <p:spPr/>
        <p:txBody>
          <a:bodyPr/>
          <a:lstStyle/>
          <a:p>
            <a:fld id="{86CB4B4D-7CA3-9044-876B-883B54F8677D}" type="slidenum">
              <a:rPr lang="es-CL" smtClean="0"/>
              <a:t>8</a:t>
            </a:fld>
            <a:endParaRPr lang="es-CL"/>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ángulo redondeado"/>
          <p:cNvSpPr/>
          <p:nvPr/>
        </p:nvSpPr>
        <p:spPr>
          <a:xfrm>
            <a:off x="561122" y="2336181"/>
            <a:ext cx="8593256" cy="1846555"/>
          </a:xfrm>
          <a:prstGeom prst="roundRect">
            <a:avLst>
              <a:gd name="adj" fmla="val 12344"/>
            </a:avLst>
          </a:prstGeom>
          <a:solidFill>
            <a:srgbClr val="E9E1E4"/>
          </a:solidFill>
          <a:ln w="12700">
            <a:miter lim="400000"/>
          </a:ln>
        </p:spPr>
        <p:txBody>
          <a:bodyPr lIns="0" tIns="0" rIns="0" bIns="0" anchor="ctr"/>
          <a:lstStyle/>
          <a:p>
            <a:pPr>
              <a:defRPr>
                <a:latin typeface="+mn-lt"/>
                <a:ea typeface="+mn-ea"/>
                <a:cs typeface="+mn-cs"/>
                <a:sym typeface="Arial"/>
              </a:defRPr>
            </a:pPr>
            <a:endParaRPr/>
          </a:p>
        </p:txBody>
      </p:sp>
      <p:sp>
        <p:nvSpPr>
          <p:cNvPr id="257" name="Círculo"/>
          <p:cNvSpPr/>
          <p:nvPr/>
        </p:nvSpPr>
        <p:spPr>
          <a:xfrm>
            <a:off x="4678962" y="3309842"/>
            <a:ext cx="3264462" cy="3264462"/>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pic>
        <p:nvPicPr>
          <p:cNvPr id="258" name="Imagen" descr="Imagen"/>
          <p:cNvPicPr>
            <a:picLocks noChangeAspect="1"/>
          </p:cNvPicPr>
          <p:nvPr/>
        </p:nvPicPr>
        <p:blipFill>
          <a:blip r:embed="rId2"/>
          <a:stretch>
            <a:fillRect/>
          </a:stretch>
        </p:blipFill>
        <p:spPr>
          <a:xfrm>
            <a:off x="4787192" y="3413537"/>
            <a:ext cx="3048001" cy="3057072"/>
          </a:xfrm>
          <a:prstGeom prst="rect">
            <a:avLst/>
          </a:prstGeom>
          <a:ln w="12700">
            <a:miter lim="400000"/>
          </a:ln>
        </p:spPr>
      </p:pic>
      <p:sp>
        <p:nvSpPr>
          <p:cNvPr id="259" name="Círculo"/>
          <p:cNvSpPr/>
          <p:nvPr/>
        </p:nvSpPr>
        <p:spPr>
          <a:xfrm>
            <a:off x="1125342" y="3309842"/>
            <a:ext cx="3264461" cy="3264462"/>
          </a:xfrm>
          <a:prstGeom prst="ellipse">
            <a:avLst/>
          </a:prstGeom>
          <a:solidFill>
            <a:srgbClr val="FFFFFF"/>
          </a:solidFill>
          <a:ln w="12700">
            <a:miter lim="400000"/>
          </a:ln>
        </p:spPr>
        <p:txBody>
          <a:bodyPr lIns="0" tIns="0" rIns="0" bIns="0"/>
          <a:lstStyle/>
          <a:p>
            <a:pPr algn="ctr">
              <a:defRPr>
                <a:solidFill>
                  <a:srgbClr val="FFFFFF"/>
                </a:solidFill>
                <a:latin typeface="+mn-lt"/>
                <a:ea typeface="+mn-ea"/>
                <a:cs typeface="+mn-cs"/>
                <a:sym typeface="Arial"/>
              </a:defRPr>
            </a:pPr>
            <a:endParaRPr/>
          </a:p>
        </p:txBody>
      </p:sp>
      <p:sp>
        <p:nvSpPr>
          <p:cNvPr id="260" name="Probar las baterías para determinar si son reutilizables.…"/>
          <p:cNvSpPr txBox="1"/>
          <p:nvPr/>
        </p:nvSpPr>
        <p:spPr>
          <a:xfrm>
            <a:off x="1819784" y="2846278"/>
            <a:ext cx="1875577" cy="476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ctr">
              <a:lnSpc>
                <a:spcPct val="80000"/>
              </a:lnSpc>
              <a:defRPr sz="2200" b="1" cap="all">
                <a:solidFill>
                  <a:srgbClr val="741B47"/>
                </a:solidFill>
                <a:latin typeface="Calibri"/>
                <a:ea typeface="Calibri"/>
                <a:cs typeface="Calibri"/>
                <a:sym typeface="Calibri"/>
              </a:defRPr>
            </a:pPr>
            <a:r>
              <a:t>Electrónico</a:t>
            </a:r>
            <a:r>
              <a:rPr sz="1200">
                <a:solidFill>
                  <a:srgbClr val="000000"/>
                </a:solidFill>
                <a:latin typeface="Times"/>
                <a:ea typeface="Times"/>
                <a:cs typeface="Times"/>
                <a:sym typeface="Times"/>
              </a:rPr>
              <a:t> </a:t>
            </a:r>
          </a:p>
        </p:txBody>
      </p:sp>
      <p:sp>
        <p:nvSpPr>
          <p:cNvPr id="261" name="Google Shape;173;p6"/>
          <p:cNvSpPr txBox="1"/>
          <p:nvPr/>
        </p:nvSpPr>
        <p:spPr>
          <a:xfrm>
            <a:off x="382498" y="1261273"/>
            <a:ext cx="9064440" cy="536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nchor="ctr">
            <a:spAutoFit/>
          </a:bodyPr>
          <a:lstStyle/>
          <a:p>
            <a:pPr>
              <a:lnSpc>
                <a:spcPct val="80000"/>
              </a:lnSpc>
              <a:defRPr sz="2800" b="1">
                <a:solidFill>
                  <a:srgbClr val="741B47"/>
                </a:solidFill>
                <a:latin typeface="Calibri"/>
                <a:ea typeface="Calibri"/>
                <a:cs typeface="Calibri"/>
                <a:sym typeface="Calibri"/>
              </a:defRPr>
            </a:pPr>
            <a:r>
              <a:t>TIPO DE ACCIONAMIENTO DE </a:t>
            </a:r>
            <a:r>
              <a:rPr b="0">
                <a:solidFill>
                  <a:srgbClr val="FF0000"/>
                </a:solidFill>
              </a:rPr>
              <a:t>FRENO DE ESTACIONAMIENTO</a:t>
            </a:r>
          </a:p>
        </p:txBody>
      </p:sp>
      <p:pic>
        <p:nvPicPr>
          <p:cNvPr id="262" name="Imagen" descr="Imagen"/>
          <p:cNvPicPr>
            <a:picLocks noChangeAspect="1"/>
          </p:cNvPicPr>
          <p:nvPr/>
        </p:nvPicPr>
        <p:blipFill>
          <a:blip r:embed="rId3"/>
          <a:stretch>
            <a:fillRect/>
          </a:stretch>
        </p:blipFill>
        <p:spPr>
          <a:xfrm>
            <a:off x="1226598" y="3416625"/>
            <a:ext cx="3050896" cy="3050896"/>
          </a:xfrm>
          <a:prstGeom prst="rect">
            <a:avLst/>
          </a:prstGeom>
          <a:ln w="12700">
            <a:miter lim="400000"/>
          </a:ln>
        </p:spPr>
      </p:pic>
      <p:sp>
        <p:nvSpPr>
          <p:cNvPr id="263" name="Probar las baterías para determinar si son reutilizables.…"/>
          <p:cNvSpPr txBox="1"/>
          <p:nvPr/>
        </p:nvSpPr>
        <p:spPr>
          <a:xfrm>
            <a:off x="5417939" y="2846278"/>
            <a:ext cx="1691498" cy="476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3" tIns="91423" rIns="91423" bIns="91423">
            <a:spAutoFit/>
          </a:bodyPr>
          <a:lstStyle/>
          <a:p>
            <a:pPr algn="ctr">
              <a:lnSpc>
                <a:spcPct val="80000"/>
              </a:lnSpc>
              <a:defRPr sz="2200" b="1" cap="all">
                <a:solidFill>
                  <a:srgbClr val="741B47"/>
                </a:solidFill>
                <a:latin typeface="Calibri"/>
                <a:ea typeface="Calibri"/>
                <a:cs typeface="Calibri"/>
                <a:sym typeface="Calibri"/>
              </a:defRPr>
            </a:pPr>
            <a:r>
              <a:t>Mecánico</a:t>
            </a:r>
            <a:r>
              <a:rPr sz="1200">
                <a:solidFill>
                  <a:srgbClr val="000000"/>
                </a:solidFill>
                <a:latin typeface="Times"/>
                <a:ea typeface="Times"/>
                <a:cs typeface="Times"/>
                <a:sym typeface="Times"/>
              </a:rPr>
              <a:t> </a:t>
            </a:r>
          </a:p>
        </p:txBody>
      </p:sp>
      <p:pic>
        <p:nvPicPr>
          <p:cNvPr id="264" name="Imagen" descr="Imagen"/>
          <p:cNvPicPr>
            <a:picLocks noChangeAspect="1"/>
          </p:cNvPicPr>
          <p:nvPr/>
        </p:nvPicPr>
        <p:blipFill>
          <a:blip r:embed="rId4"/>
          <a:stretch>
            <a:fillRect/>
          </a:stretch>
        </p:blipFill>
        <p:spPr>
          <a:xfrm>
            <a:off x="8173677" y="2336181"/>
            <a:ext cx="1946047" cy="6487910"/>
          </a:xfrm>
          <a:prstGeom prst="rect">
            <a:avLst/>
          </a:prstGeom>
          <a:ln w="12700">
            <a:miter lim="400000"/>
          </a:ln>
        </p:spPr>
      </p:pic>
      <p:sp>
        <p:nvSpPr>
          <p:cNvPr id="2" name="Marcador de número de diapositiva 1"/>
          <p:cNvSpPr>
            <a:spLocks noGrp="1"/>
          </p:cNvSpPr>
          <p:nvPr>
            <p:ph type="sldNum" sz="quarter" idx="2"/>
          </p:nvPr>
        </p:nvSpPr>
        <p:spPr/>
        <p:txBody>
          <a:bodyPr/>
          <a:lstStyle/>
          <a:p>
            <a:fld id="{86CB4B4D-7CA3-9044-876B-883B54F8677D}" type="slidenum">
              <a:rPr lang="es-CL" smtClean="0"/>
              <a:t>9</a:t>
            </a:fld>
            <a:endParaRPr lang="es-CL"/>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TotalTime>
  <Words>1292</Words>
  <Application>Microsoft Office PowerPoint</Application>
  <PresentationFormat>Personalizado</PresentationFormat>
  <Paragraphs>181</Paragraphs>
  <Slides>31</Slides>
  <Notes>1</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Arial</vt:lpstr>
      <vt:lpstr>Calibri</vt:lpstr>
      <vt:lpstr>Helvetica</vt:lpstr>
      <vt:lpstr>Roboto</vt:lpstr>
      <vt:lpstr>Roboto Medium</vt:lpstr>
      <vt:lpstr>Times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Toledo</cp:lastModifiedBy>
  <cp:revision>5</cp:revision>
  <dcterms:modified xsi:type="dcterms:W3CDTF">2021-02-08T02:27:39Z</dcterms:modified>
</cp:coreProperties>
</file>