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257" r:id="rId3"/>
    <p:sldId id="292"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 id="289" r:id="rId37"/>
    <p:sldId id="291" r:id="rId38"/>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 xmlns:p15="http://schemas.microsoft.com/office/powerpoint/2012/main" xmlns:go="http://customooxmlschemas.google.com/" roundtripDataSignature="AMtx7mi7NlowiiRkr+iWXNI6FHOI8IUsag==" r:id="rId44"/>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BA5"/>
    <a:srgbClr val="76384D"/>
    <a:srgbClr val="D5C7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746" y="84"/>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362392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40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13537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4909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3431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8118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12372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61390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3697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3060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51532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3422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19154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78857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7760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8219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3480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00371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49115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90305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22808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1199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5178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33872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1165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53638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52195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9060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3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551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8" name="Google Shape;648;p3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504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8" name="Google Shape;698;p3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47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014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7983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972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069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35715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09292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
        <p:cNvGrpSpPr/>
        <p:nvPr/>
      </p:nvGrpSpPr>
      <p:grpSpPr>
        <a:xfrm>
          <a:off x="0" y="0"/>
          <a:ext cx="0" cy="0"/>
          <a:chOff x="0" y="0"/>
          <a:chExt cx="0" cy="0"/>
        </a:xfrm>
      </p:grpSpPr>
      <p:sp>
        <p:nvSpPr>
          <p:cNvPr id="23" name="Google Shape;9;p23"/>
          <p:cNvSpPr/>
          <p:nvPr userDrawn="1"/>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4" name="Google Shape;11;p23"/>
          <p:cNvPicPr preferRelativeResize="0"/>
          <p:nvPr userDrawn="1"/>
        </p:nvPicPr>
        <p:blipFill rotWithShape="1">
          <a:blip r:embed="rId2">
            <a:alphaModFix/>
          </a:blip>
          <a:srcRect/>
          <a:stretch/>
        </p:blipFill>
        <p:spPr>
          <a:xfrm>
            <a:off x="436350" y="419800"/>
            <a:ext cx="3659450" cy="680475"/>
          </a:xfrm>
          <a:prstGeom prst="rect">
            <a:avLst/>
          </a:prstGeom>
          <a:noFill/>
          <a:ln>
            <a:noFill/>
          </a:ln>
        </p:spPr>
      </p:pic>
      <p:sp>
        <p:nvSpPr>
          <p:cNvPr id="25" name="Google Shape;13;p23"/>
          <p:cNvSpPr/>
          <p:nvPr userDrawn="1"/>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 name="Google Shape;14;p23"/>
          <p:cNvPicPr preferRelativeResize="0"/>
          <p:nvPr userDrawn="1"/>
        </p:nvPicPr>
        <p:blipFill rotWithShape="1">
          <a:blip r:embed="rId3">
            <a:alphaModFix/>
          </a:blip>
          <a:srcRect/>
          <a:stretch/>
        </p:blipFill>
        <p:spPr>
          <a:xfrm>
            <a:off x="433441" y="6464000"/>
            <a:ext cx="690482" cy="680475"/>
          </a:xfrm>
          <a:prstGeom prst="rect">
            <a:avLst/>
          </a:prstGeom>
          <a:noFill/>
          <a:ln>
            <a:noFill/>
          </a:ln>
        </p:spPr>
      </p:pic>
      <p:pic>
        <p:nvPicPr>
          <p:cNvPr id="27" name="Imagen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8" name="Imagen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29"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
        <p:nvSpPr>
          <p:cNvPr id="30" name="Google Shape;62;p13"/>
          <p:cNvSpPr txBox="1"/>
          <p:nvPr userDrawn="1"/>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smtClean="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NIVEL 3°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ecánica Automotriz" type="title">
  <p:cSld name="TITLE">
    <p:spTree>
      <p:nvGrpSpPr>
        <p:cNvPr id="1" name="Shape 16"/>
        <p:cNvGrpSpPr/>
        <p:nvPr/>
      </p:nvGrpSpPr>
      <p:grpSpPr>
        <a:xfrm>
          <a:off x="0" y="0"/>
          <a:ext cx="0" cy="0"/>
          <a:chOff x="0" y="0"/>
          <a:chExt cx="0" cy="0"/>
        </a:xfrm>
      </p:grpSpPr>
      <p:sp>
        <p:nvSpPr>
          <p:cNvPr id="12" name="Google Shape;8;p2"/>
          <p:cNvSpPr/>
          <p:nvPr userDrawn="1"/>
        </p:nvSpPr>
        <p:spPr>
          <a:xfrm>
            <a:off x="212950" y="1756550"/>
            <a:ext cx="9346500" cy="5602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1;p2"/>
          <p:cNvPicPr preferRelativeResize="0"/>
          <p:nvPr userDrawn="1"/>
        </p:nvPicPr>
        <p:blipFill>
          <a:blip r:embed="rId2">
            <a:alphaModFix/>
          </a:blip>
          <a:stretch>
            <a:fillRect/>
          </a:stretch>
        </p:blipFill>
        <p:spPr>
          <a:xfrm>
            <a:off x="436350" y="419800"/>
            <a:ext cx="3659450" cy="680475"/>
          </a:xfrm>
          <a:prstGeom prst="rect">
            <a:avLst/>
          </a:prstGeom>
          <a:noFill/>
          <a:ln>
            <a:noFill/>
          </a:ln>
        </p:spPr>
      </p:pic>
      <p:pic>
        <p:nvPicPr>
          <p:cNvPr id="15" name="Google Shape;12;p2"/>
          <p:cNvPicPr preferRelativeResize="0"/>
          <p:nvPr userDrawn="1"/>
        </p:nvPicPr>
        <p:blipFill>
          <a:blip r:embed="rId3">
            <a:alphaModFix/>
          </a:blip>
          <a:stretch>
            <a:fillRect/>
          </a:stretch>
        </p:blipFill>
        <p:spPr>
          <a:xfrm>
            <a:off x="8527725" y="6464000"/>
            <a:ext cx="747675" cy="680475"/>
          </a:xfrm>
          <a:prstGeom prst="rect">
            <a:avLst/>
          </a:prstGeom>
          <a:noFill/>
          <a:ln>
            <a:noFill/>
          </a:ln>
        </p:spPr>
      </p:pic>
      <p:sp>
        <p:nvSpPr>
          <p:cNvPr id="16" name="Google Shape;62;p13"/>
          <p:cNvSpPr txBox="1"/>
          <p:nvPr userDrawn="1"/>
        </p:nvSpPr>
        <p:spPr>
          <a:xfrm>
            <a:off x="1139100" y="834800"/>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MÓDULO </a:t>
            </a:r>
            <a:r>
              <a:rPr lang="es-ES" sz="1200" b="1" dirty="0" smtClean="0">
                <a:solidFill>
                  <a:srgbClr val="741B47"/>
                </a:solidFill>
                <a:latin typeface="Calibri" panose="020F0502020204030204" pitchFamily="34" charset="0"/>
                <a:ea typeface="Roboto"/>
                <a:cs typeface="Calibri" panose="020F0502020204030204" pitchFamily="34" charset="0"/>
                <a:sym typeface="Roboto"/>
              </a:rPr>
              <a:t>1</a:t>
            </a:r>
            <a:r>
              <a:rPr lang="x-none" sz="1200" b="1" dirty="0" smtClean="0">
                <a:solidFill>
                  <a:srgbClr val="741B47"/>
                </a:solidFill>
                <a:latin typeface="Calibri" panose="020F0502020204030204" pitchFamily="34" charset="0"/>
                <a:ea typeface="Roboto"/>
                <a:cs typeface="Calibri" panose="020F0502020204030204" pitchFamily="34" charset="0"/>
                <a:sym typeface="Roboto"/>
              </a:rPr>
              <a:t>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a:t>
            </a:r>
            <a:r>
              <a:rPr lang="es-ES" sz="1200" dirty="0">
                <a:solidFill>
                  <a:srgbClr val="741B47"/>
                </a:solidFill>
                <a:latin typeface="Calibri" panose="020F0502020204030204" pitchFamily="34" charset="0"/>
                <a:ea typeface="Roboto Medium"/>
                <a:cs typeface="Calibri" panose="020F0502020204030204" pitchFamily="34" charset="0"/>
                <a:sym typeface="Roboto Medium"/>
              </a:rPr>
              <a:t>AJUSTES DE </a:t>
            </a:r>
            <a:r>
              <a:rPr lang="es-ES" sz="1200" dirty="0" smtClean="0">
                <a:solidFill>
                  <a:srgbClr val="741B47"/>
                </a:solidFill>
                <a:latin typeface="Calibri" panose="020F0502020204030204" pitchFamily="34" charset="0"/>
                <a:ea typeface="Roboto Medium"/>
                <a:cs typeface="Calibri" panose="020F0502020204030204" pitchFamily="34" charset="0"/>
                <a:sym typeface="Roboto Medium"/>
              </a:rPr>
              <a:t>MOTORES</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pic>
        <p:nvPicPr>
          <p:cNvPr id="22" name="Imagen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3" name="Imagen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0"/>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40"/>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40"/>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 name="Google Shape;26;p40"/>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 name="Google Shape;27;p40"/>
          <p:cNvSpPr txBox="1"/>
          <p:nvPr/>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CL" sz="1200" b="0" i="0" u="none" strike="noStrike" cap="none">
                <a:solidFill>
                  <a:srgbClr val="000000"/>
                </a:solidFill>
                <a:latin typeface="Calibri"/>
                <a:ea typeface="Calibri"/>
                <a:cs typeface="Calibri"/>
                <a:sym typeface="Calibri"/>
              </a:rPr>
              <a:t>Actividad 7|</a:t>
            </a:r>
            <a:r>
              <a:rPr lang="es-CL" sz="1600" b="0" i="0" u="none" strike="noStrike" cap="none">
                <a:solidFill>
                  <a:srgbClr val="741B47"/>
                </a:solidFill>
                <a:latin typeface="Calibri"/>
                <a:ea typeface="Calibri"/>
                <a:cs typeface="Calibri"/>
                <a:sym typeface="Calibri"/>
              </a:rPr>
              <a:t>2</a:t>
            </a:r>
            <a:endParaRPr sz="1600" b="0" i="0" u="none" strike="noStrike" cap="none">
              <a:solidFill>
                <a:srgbClr val="741B47"/>
              </a:solidFill>
              <a:latin typeface="Calibri"/>
              <a:ea typeface="Calibri"/>
              <a:cs typeface="Calibri"/>
              <a:sym typeface="Calibri"/>
            </a:endParaRPr>
          </a:p>
        </p:txBody>
      </p:sp>
      <p:sp>
        <p:nvSpPr>
          <p:cNvPr id="28" name="Google Shape;28;p40"/>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1" i="0" u="none" strike="noStrike" cap="none" dirty="0">
                <a:solidFill>
                  <a:srgbClr val="FFFFFF"/>
                </a:solidFill>
                <a:latin typeface="Calibri"/>
                <a:ea typeface="Calibri"/>
                <a:cs typeface="Calibri"/>
                <a:sym typeface="Calibri"/>
              </a:rPr>
              <a:t>MÓDULO</a:t>
            </a:r>
            <a:r>
              <a:rPr lang="es-CL" sz="1400" b="0" i="0" u="none" strike="noStrike" cap="none" dirty="0">
                <a:solidFill>
                  <a:srgbClr val="FFFFFF"/>
                </a:solidFill>
                <a:latin typeface="Calibri"/>
                <a:ea typeface="Calibri"/>
                <a:cs typeface="Calibri"/>
                <a:sym typeface="Calibri"/>
              </a:rPr>
              <a:t> </a:t>
            </a:r>
            <a:r>
              <a:rPr lang="es-CL" sz="1400" b="0" i="0" u="none" strike="noStrike" cap="none" dirty="0" smtClean="0">
                <a:solidFill>
                  <a:srgbClr val="FFFFFF"/>
                </a:solidFill>
                <a:latin typeface="Calibri"/>
                <a:ea typeface="Calibri"/>
                <a:cs typeface="Calibri"/>
                <a:sym typeface="Calibri"/>
              </a:rPr>
              <a:t>Ajuste</a:t>
            </a:r>
            <a:r>
              <a:rPr lang="es-CL" sz="1400" b="0" i="0" u="none" strike="noStrike" cap="none" baseline="0" dirty="0" smtClean="0">
                <a:solidFill>
                  <a:srgbClr val="FFFFFF"/>
                </a:solidFill>
                <a:latin typeface="Calibri"/>
                <a:ea typeface="Calibri"/>
                <a:cs typeface="Calibri"/>
                <a:sym typeface="Calibri"/>
              </a:rPr>
              <a:t> de Motores</a:t>
            </a:r>
            <a:endParaRPr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41"/>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41"/>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41"/>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 name="Google Shape;33;p41"/>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 name="Google Shape;34;p41"/>
          <p:cNvSpPr txBox="1"/>
          <p:nvPr/>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CL" sz="1200" b="0" i="0" u="none" strike="noStrike" cap="none">
                <a:solidFill>
                  <a:srgbClr val="000000"/>
                </a:solidFill>
                <a:latin typeface="Calibri"/>
                <a:ea typeface="Calibri"/>
                <a:cs typeface="Calibri"/>
                <a:sym typeface="Calibri"/>
              </a:rPr>
              <a:t>Actividad 7|</a:t>
            </a:r>
            <a:r>
              <a:rPr lang="es-CL" sz="1600" b="0" i="0" u="none" strike="noStrike" cap="none">
                <a:solidFill>
                  <a:srgbClr val="741B47"/>
                </a:solidFill>
                <a:latin typeface="Calibri"/>
                <a:ea typeface="Calibri"/>
                <a:cs typeface="Calibri"/>
                <a:sym typeface="Calibri"/>
              </a:rPr>
              <a:t>2</a:t>
            </a:r>
            <a:endParaRPr sz="1600" b="0" i="0" u="none" strike="noStrike" cap="none">
              <a:solidFill>
                <a:srgbClr val="741B47"/>
              </a:solidFill>
              <a:latin typeface="Calibri"/>
              <a:ea typeface="Calibri"/>
              <a:cs typeface="Calibri"/>
              <a:sym typeface="Calibri"/>
            </a:endParaRPr>
          </a:p>
        </p:txBody>
      </p:sp>
      <p:sp>
        <p:nvSpPr>
          <p:cNvPr id="8" name="Google Shape;28;p40"/>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1" i="0" u="none" strike="noStrike" cap="none" dirty="0">
                <a:solidFill>
                  <a:srgbClr val="FFFFFF"/>
                </a:solidFill>
                <a:latin typeface="Calibri"/>
                <a:ea typeface="Calibri"/>
                <a:cs typeface="Calibri"/>
                <a:sym typeface="Calibri"/>
              </a:rPr>
              <a:t>MÓDULO</a:t>
            </a:r>
            <a:r>
              <a:rPr lang="es-CL" sz="1400" b="0" i="0" u="none" strike="noStrike" cap="none" dirty="0">
                <a:solidFill>
                  <a:srgbClr val="FFFFFF"/>
                </a:solidFill>
                <a:latin typeface="Calibri"/>
                <a:ea typeface="Calibri"/>
                <a:cs typeface="Calibri"/>
                <a:sym typeface="Calibri"/>
              </a:rPr>
              <a:t> </a:t>
            </a:r>
            <a:r>
              <a:rPr lang="es-CL" sz="1400" b="0" i="0" u="none" strike="noStrike" cap="none" dirty="0" smtClean="0">
                <a:solidFill>
                  <a:srgbClr val="FFFFFF"/>
                </a:solidFill>
                <a:latin typeface="Calibri"/>
                <a:ea typeface="Calibri"/>
                <a:cs typeface="Calibri"/>
                <a:sym typeface="Calibri"/>
              </a:rPr>
              <a:t>Ajuste</a:t>
            </a:r>
            <a:r>
              <a:rPr lang="es-CL" sz="1400" b="0" i="0" u="none" strike="noStrike" cap="none" baseline="0" dirty="0" smtClean="0">
                <a:solidFill>
                  <a:srgbClr val="FFFFFF"/>
                </a:solidFill>
                <a:latin typeface="Calibri"/>
                <a:ea typeface="Calibri"/>
                <a:cs typeface="Calibri"/>
                <a:sym typeface="Calibri"/>
              </a:rPr>
              <a:t> de Motores</a:t>
            </a:r>
            <a:endParaRPr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2"/>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2"/>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 name="Google Shape;39;p42"/>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0" name="Google Shape;40;p42"/>
          <p:cNvSpPr txBox="1"/>
          <p:nvPr/>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CL" sz="1200" b="0" i="0" u="none" strike="noStrike" cap="none">
                <a:solidFill>
                  <a:srgbClr val="000000"/>
                </a:solidFill>
                <a:latin typeface="Calibri"/>
                <a:ea typeface="Calibri"/>
                <a:cs typeface="Calibri"/>
                <a:sym typeface="Calibri"/>
              </a:rPr>
              <a:t>Actividad 7|</a:t>
            </a:r>
            <a:r>
              <a:rPr lang="es-CL" sz="1600" b="0" i="0" u="none" strike="noStrike" cap="none">
                <a:solidFill>
                  <a:srgbClr val="741B47"/>
                </a:solidFill>
                <a:latin typeface="Calibri"/>
                <a:ea typeface="Calibri"/>
                <a:cs typeface="Calibri"/>
                <a:sym typeface="Calibri"/>
              </a:rPr>
              <a:t>2</a:t>
            </a:r>
            <a:endParaRPr sz="1600" b="0" i="0" u="none" strike="noStrike" cap="none">
              <a:solidFill>
                <a:srgbClr val="741B47"/>
              </a:solidFill>
              <a:latin typeface="Calibri"/>
              <a:ea typeface="Calibri"/>
              <a:cs typeface="Calibri"/>
              <a:sym typeface="Calibri"/>
            </a:endParaRPr>
          </a:p>
        </p:txBody>
      </p:sp>
      <p:sp>
        <p:nvSpPr>
          <p:cNvPr id="7" name="Google Shape;28;p40"/>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1" i="0" u="none" strike="noStrike" cap="none" dirty="0">
                <a:solidFill>
                  <a:srgbClr val="FFFFFF"/>
                </a:solidFill>
                <a:latin typeface="Calibri"/>
                <a:ea typeface="Calibri"/>
                <a:cs typeface="Calibri"/>
                <a:sym typeface="Calibri"/>
              </a:rPr>
              <a:t>MÓDULO</a:t>
            </a:r>
            <a:r>
              <a:rPr lang="es-CL" sz="1400" b="0" i="0" u="none" strike="noStrike" cap="none" dirty="0">
                <a:solidFill>
                  <a:srgbClr val="FFFFFF"/>
                </a:solidFill>
                <a:latin typeface="Calibri"/>
                <a:ea typeface="Calibri"/>
                <a:cs typeface="Calibri"/>
                <a:sym typeface="Calibri"/>
              </a:rPr>
              <a:t> </a:t>
            </a:r>
            <a:r>
              <a:rPr lang="es-CL" sz="1400" b="0" i="0" u="none" strike="noStrike" cap="none" dirty="0" smtClean="0">
                <a:solidFill>
                  <a:srgbClr val="FFFFFF"/>
                </a:solidFill>
                <a:latin typeface="Calibri"/>
                <a:ea typeface="Calibri"/>
                <a:cs typeface="Calibri"/>
                <a:sym typeface="Calibri"/>
              </a:rPr>
              <a:t>Ajuste</a:t>
            </a:r>
            <a:r>
              <a:rPr lang="es-CL" sz="1400" b="0" i="0" u="none" strike="noStrike" cap="none" baseline="0" dirty="0" smtClean="0">
                <a:solidFill>
                  <a:srgbClr val="FFFFFF"/>
                </a:solidFill>
                <a:latin typeface="Calibri"/>
                <a:ea typeface="Calibri"/>
                <a:cs typeface="Calibri"/>
                <a:sym typeface="Calibri"/>
              </a:rPr>
              <a:t> de Motores</a:t>
            </a:r>
            <a:endParaRPr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43"/>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3"/>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43"/>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 name="Google Shape;46;p43"/>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 name="Google Shape;47;p43"/>
          <p:cNvSpPr txBox="1"/>
          <p:nvPr/>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CL" sz="1200" b="0" i="0" u="none" strike="noStrike" cap="none">
                <a:solidFill>
                  <a:srgbClr val="000000"/>
                </a:solidFill>
                <a:latin typeface="Calibri"/>
                <a:ea typeface="Calibri"/>
                <a:cs typeface="Calibri"/>
                <a:sym typeface="Calibri"/>
              </a:rPr>
              <a:t>Actividad 7|</a:t>
            </a:r>
            <a:r>
              <a:rPr lang="es-CL" sz="1600" b="0" i="0" u="none" strike="noStrike" cap="none">
                <a:solidFill>
                  <a:srgbClr val="741B47"/>
                </a:solidFill>
                <a:latin typeface="Calibri"/>
                <a:ea typeface="Calibri"/>
                <a:cs typeface="Calibri"/>
                <a:sym typeface="Calibri"/>
              </a:rPr>
              <a:t>2</a:t>
            </a:r>
            <a:endParaRPr sz="1600" b="0" i="0" u="none" strike="noStrike" cap="none">
              <a:solidFill>
                <a:srgbClr val="741B47"/>
              </a:solidFill>
              <a:latin typeface="Calibri"/>
              <a:ea typeface="Calibri"/>
              <a:cs typeface="Calibri"/>
              <a:sym typeface="Calibri"/>
            </a:endParaRPr>
          </a:p>
        </p:txBody>
      </p:sp>
      <p:sp>
        <p:nvSpPr>
          <p:cNvPr id="8" name="Google Shape;28;p40"/>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1" i="0" u="none" strike="noStrike" cap="none" dirty="0">
                <a:solidFill>
                  <a:srgbClr val="FFFFFF"/>
                </a:solidFill>
                <a:latin typeface="Calibri"/>
                <a:ea typeface="Calibri"/>
                <a:cs typeface="Calibri"/>
                <a:sym typeface="Calibri"/>
              </a:rPr>
              <a:t>MÓDULO</a:t>
            </a:r>
            <a:r>
              <a:rPr lang="es-CL" sz="1400" b="0" i="0" u="none" strike="noStrike" cap="none" dirty="0">
                <a:solidFill>
                  <a:srgbClr val="FFFFFF"/>
                </a:solidFill>
                <a:latin typeface="Calibri"/>
                <a:ea typeface="Calibri"/>
                <a:cs typeface="Calibri"/>
                <a:sym typeface="Calibri"/>
              </a:rPr>
              <a:t> </a:t>
            </a:r>
            <a:r>
              <a:rPr lang="es-CL" sz="1400" b="0" i="0" u="none" strike="noStrike" cap="none" dirty="0" smtClean="0">
                <a:solidFill>
                  <a:srgbClr val="FFFFFF"/>
                </a:solidFill>
                <a:latin typeface="Calibri"/>
                <a:ea typeface="Calibri"/>
                <a:cs typeface="Calibri"/>
                <a:sym typeface="Calibri"/>
              </a:rPr>
              <a:t>Ajuste</a:t>
            </a:r>
            <a:r>
              <a:rPr lang="es-CL" sz="1400" b="0" i="0" u="none" strike="noStrike" cap="none" baseline="0" dirty="0" smtClean="0">
                <a:solidFill>
                  <a:srgbClr val="FFFFFF"/>
                </a:solidFill>
                <a:latin typeface="Calibri"/>
                <a:ea typeface="Calibri"/>
                <a:cs typeface="Calibri"/>
                <a:sym typeface="Calibri"/>
              </a:rPr>
              <a:t> de Motores</a:t>
            </a:r>
            <a:endParaRPr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solidFill>
          <a:schemeClr val="lt1"/>
        </a:solidFill>
        <a:effectLst/>
      </p:bgPr>
    </p:bg>
    <p:spTree>
      <p:nvGrpSpPr>
        <p:cNvPr id="1" name="Shape 49"/>
        <p:cNvGrpSpPr/>
        <p:nvPr/>
      </p:nvGrpSpPr>
      <p:grpSpPr>
        <a:xfrm>
          <a:off x="0" y="0"/>
          <a:ext cx="0" cy="0"/>
          <a:chOff x="0" y="0"/>
          <a:chExt cx="0" cy="0"/>
        </a:xfrm>
      </p:grpSpPr>
      <p:sp>
        <p:nvSpPr>
          <p:cNvPr id="51" name="Google Shape;51;p45"/>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3" name="Google Shape;53;p4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sldNum" idx="12"/>
          </p:nvPr>
        </p:nvSpPr>
        <p:spPr>
          <a:xfrm>
            <a:off x="9006156" y="6854072"/>
            <a:ext cx="583200" cy="578400"/>
          </a:xfrm>
          <a:prstGeom prst="rect">
            <a:avLst/>
          </a:prstGeom>
          <a:noFill/>
          <a:ln>
            <a:noFill/>
          </a:ln>
        </p:spPr>
        <p:txBody>
          <a:bodyPr spcFirstLastPara="1" wrap="square" lIns="109575" tIns="109575" rIns="109575" bIns="1095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hyperlink" Target="https://www.youtube.com/watch?v=2CsVvU3b8po&amp;feature=emb_logo&amp;ab_channel=EMEB-EscueladeMec%C3%A1nicadeBicicleta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hyperlink" Target="https://www.youtube.com/watch?v=wTBAbsyFgzU&amp;feature=emb_logo&amp;ab_channel=DavidMoren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 name="Google Shape;48;p10"/>
          <p:cNvSpPr txBox="1">
            <a:spLocks/>
          </p:cNvSpPr>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Calibri" panose="020F0502020204030204" pitchFamily="34" charset="0"/>
                <a:ea typeface="Arial"/>
                <a:cs typeface="Calibri" panose="020F0502020204030204" pitchFamily="34" charset="0"/>
                <a:sym typeface="Arial"/>
              </a:defRPr>
            </a:lvl1pPr>
            <a:lvl2pPr marR="0" lvl="1" algn="just" rtl="0">
              <a:lnSpc>
                <a:spcPct val="100000"/>
              </a:lnSpc>
              <a:spcBef>
                <a:spcPts val="0"/>
              </a:spcBef>
              <a:spcAft>
                <a:spcPts val="0"/>
              </a:spcAft>
              <a:buClr>
                <a:srgbClr val="000000"/>
              </a:buClr>
              <a:buFont typeface="Arial"/>
              <a:defRPr sz="1100" b="0" i="0" u="none" strike="noStrike" cap="none">
                <a:solidFill>
                  <a:schemeClr val="bg1"/>
                </a:solidFill>
                <a:latin typeface="Calibri" panose="020F0502020204030204" pitchFamily="34" charset="0"/>
                <a:ea typeface="Arial"/>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s-CL"/>
              <a:t>En estos documentos se utilizarán de manera inclusiva términos como: el estudiante, el docente, el compañero u otras palabras equivalentes y sus respectivos plurales, es decir, con ellas, se hace referencia tanto a hombres como a mujeres.</a:t>
            </a:r>
            <a:endParaRPr lang="es-CL" dirty="0"/>
          </a:p>
        </p:txBody>
      </p:sp>
      <p:sp>
        <p:nvSpPr>
          <p:cNvPr id="7" name="Google Shape;60;p13"/>
          <p:cNvSpPr txBox="1">
            <a:spLocks/>
          </p:cNvSpPr>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sz="1500" b="1" dirty="0">
                <a:latin typeface="Calibri" panose="020F0502020204030204" pitchFamily="34" charset="0"/>
                <a:ea typeface="Roboto"/>
                <a:cs typeface="Calibri" panose="020F0502020204030204" pitchFamily="34" charset="0"/>
                <a:sym typeface="Roboto"/>
              </a:rPr>
              <a:t>MÓDULO </a:t>
            </a:r>
            <a:r>
              <a:rPr lang="es-CL" sz="1500" b="1" dirty="0" smtClean="0">
                <a:latin typeface="Calibri" panose="020F0502020204030204" pitchFamily="34" charset="0"/>
                <a:ea typeface="Roboto"/>
                <a:cs typeface="Calibri" panose="020F0502020204030204" pitchFamily="34" charset="0"/>
                <a:sym typeface="Roboto"/>
              </a:rPr>
              <a:t>1</a:t>
            </a:r>
            <a:endParaRPr lang="es-CL" sz="1500" b="1" dirty="0">
              <a:latin typeface="Calibri" panose="020F0502020204030204" pitchFamily="34" charset="0"/>
              <a:ea typeface="Roboto"/>
              <a:cs typeface="Calibri" panose="020F0502020204030204" pitchFamily="34" charset="0"/>
              <a:sym typeface="Roboto"/>
            </a:endParaRPr>
          </a:p>
          <a:p>
            <a:endParaRPr lang="es-CL" sz="1500" b="1" dirty="0">
              <a:latin typeface="Calibri" panose="020F0502020204030204" pitchFamily="34" charset="0"/>
              <a:ea typeface="Roboto"/>
              <a:cs typeface="Calibri" panose="020F0502020204030204" pitchFamily="34" charset="0"/>
              <a:sym typeface="Roboto"/>
            </a:endParaRPr>
          </a:p>
        </p:txBody>
      </p:sp>
      <p:sp>
        <p:nvSpPr>
          <p:cNvPr id="8" name="Google Shape;61;p13"/>
          <p:cNvSpPr txBox="1">
            <a:spLocks/>
          </p:cNvSpPr>
          <p:nvPr/>
        </p:nvSpPr>
        <p:spPr>
          <a:xfrm>
            <a:off x="365424" y="2395842"/>
            <a:ext cx="4749501" cy="3027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AJUSTES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24" y="2025948"/>
            <a:ext cx="7722524" cy="4840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232" name="Google Shape;232;p9"/>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7</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233" name="Google Shape;233;p9"/>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HERRAMIENTAS DE MEDICIÓN DE </a:t>
            </a:r>
            <a:r>
              <a:rPr lang="es-CL" sz="2800" b="0" i="0" u="none" strike="noStrike" cap="none">
                <a:solidFill>
                  <a:srgbClr val="ED423D"/>
                </a:solidFill>
                <a:latin typeface="Calibri"/>
                <a:ea typeface="Calibri"/>
                <a:cs typeface="Calibri"/>
                <a:sym typeface="Calibri"/>
              </a:rPr>
              <a:t>TORQUE</a:t>
            </a:r>
            <a:endParaRPr sz="3100" b="0" i="0" u="none" strike="noStrike" cap="none">
              <a:solidFill>
                <a:srgbClr val="ED423D"/>
              </a:solidFill>
              <a:latin typeface="Calibri"/>
              <a:ea typeface="Calibri"/>
              <a:cs typeface="Calibri"/>
              <a:sym typeface="Calibri"/>
            </a:endParaRPr>
          </a:p>
        </p:txBody>
      </p:sp>
      <p:sp>
        <p:nvSpPr>
          <p:cNvPr id="234" name="Google Shape;234;p9"/>
          <p:cNvSpPr/>
          <p:nvPr/>
        </p:nvSpPr>
        <p:spPr>
          <a:xfrm>
            <a:off x="466023" y="3143039"/>
            <a:ext cx="8669663" cy="579710"/>
          </a:xfrm>
          <a:prstGeom prst="roundRect">
            <a:avLst>
              <a:gd name="adj" fmla="val 11129"/>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5" name="Google Shape;235;p9"/>
          <p:cNvSpPr/>
          <p:nvPr/>
        </p:nvSpPr>
        <p:spPr>
          <a:xfrm>
            <a:off x="828799" y="3263653"/>
            <a:ext cx="7997901"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chemeClr val="dk1"/>
                </a:solidFill>
                <a:latin typeface="Avenir"/>
                <a:ea typeface="Avenir"/>
                <a:cs typeface="Avenir"/>
                <a:sym typeface="Avenir"/>
              </a:rPr>
              <a:t>El torque a realizar se selecciona en la misma llave girando el mango.</a:t>
            </a:r>
            <a:endParaRPr/>
          </a:p>
        </p:txBody>
      </p:sp>
      <p:sp>
        <p:nvSpPr>
          <p:cNvPr id="236" name="Google Shape;236;p9"/>
          <p:cNvSpPr/>
          <p:nvPr/>
        </p:nvSpPr>
        <p:spPr>
          <a:xfrm>
            <a:off x="466025" y="3913214"/>
            <a:ext cx="3623838" cy="1389060"/>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7" name="Google Shape;237;p9"/>
          <p:cNvSpPr/>
          <p:nvPr/>
        </p:nvSpPr>
        <p:spPr>
          <a:xfrm>
            <a:off x="828799" y="4054747"/>
            <a:ext cx="2828973"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Posee una escala que permite seleccionar el torque deseado.</a:t>
            </a:r>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También funciona como una llave de chicharra.</a:t>
            </a:r>
            <a:endParaRPr sz="1600" b="0" i="0" u="none" strike="noStrike" cap="none">
              <a:solidFill>
                <a:srgbClr val="000000"/>
              </a:solidFill>
              <a:latin typeface="Calibri"/>
              <a:ea typeface="Calibri"/>
              <a:cs typeface="Calibri"/>
              <a:sym typeface="Calibri"/>
            </a:endParaRPr>
          </a:p>
        </p:txBody>
      </p:sp>
      <p:sp>
        <p:nvSpPr>
          <p:cNvPr id="238" name="Google Shape;238;p9"/>
          <p:cNvSpPr/>
          <p:nvPr/>
        </p:nvSpPr>
        <p:spPr>
          <a:xfrm>
            <a:off x="448191" y="2250192"/>
            <a:ext cx="8687495" cy="711692"/>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9" name="Google Shape;239;p9"/>
          <p:cNvSpPr/>
          <p:nvPr/>
        </p:nvSpPr>
        <p:spPr>
          <a:xfrm>
            <a:off x="783325" y="2429289"/>
            <a:ext cx="8043375"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Esta llave de Torque posee una alarma tipo “clic” cuando se llega al torque seleccionado.</a:t>
            </a:r>
            <a:endParaRPr/>
          </a:p>
        </p:txBody>
      </p:sp>
      <p:pic>
        <p:nvPicPr>
          <p:cNvPr id="240" name="Google Shape;240;p9"/>
          <p:cNvPicPr preferRelativeResize="0"/>
          <p:nvPr/>
        </p:nvPicPr>
        <p:blipFill rotWithShape="1">
          <a:blip r:embed="rId3">
            <a:alphaModFix/>
          </a:blip>
          <a:srcRect/>
          <a:stretch/>
        </p:blipFill>
        <p:spPr>
          <a:xfrm>
            <a:off x="4345712" y="3773257"/>
            <a:ext cx="5129652" cy="3004457"/>
          </a:xfrm>
          <a:prstGeom prst="rect">
            <a:avLst/>
          </a:prstGeom>
          <a:noFill/>
          <a:ln>
            <a:noFill/>
          </a:ln>
        </p:spPr>
      </p:pic>
      <p:grpSp>
        <p:nvGrpSpPr>
          <p:cNvPr id="241" name="Google Shape;241;p9"/>
          <p:cNvGrpSpPr/>
          <p:nvPr/>
        </p:nvGrpSpPr>
        <p:grpSpPr>
          <a:xfrm>
            <a:off x="5013960" y="3911119"/>
            <a:ext cx="3547811" cy="405369"/>
            <a:chOff x="5013960" y="3911119"/>
            <a:chExt cx="3547811" cy="405369"/>
          </a:xfrm>
        </p:grpSpPr>
        <p:sp>
          <p:nvSpPr>
            <p:cNvPr id="242" name="Google Shape;242;p9"/>
            <p:cNvSpPr/>
            <p:nvPr/>
          </p:nvSpPr>
          <p:spPr>
            <a:xfrm>
              <a:off x="6057253" y="3911119"/>
              <a:ext cx="2504518"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3" name="Google Shape;243;p9"/>
            <p:cNvSpPr/>
            <p:nvPr/>
          </p:nvSpPr>
          <p:spPr>
            <a:xfrm>
              <a:off x="6320299" y="3930651"/>
              <a:ext cx="1978427"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SEGURO DE CHICHARRA</a:t>
              </a:r>
              <a:endParaRPr sz="1400" b="1" i="0" u="none" strike="noStrike" cap="none">
                <a:solidFill>
                  <a:schemeClr val="lt1"/>
                </a:solidFill>
                <a:latin typeface="Calibri"/>
                <a:ea typeface="Calibri"/>
                <a:cs typeface="Calibri"/>
                <a:sym typeface="Calibri"/>
              </a:endParaRPr>
            </a:p>
          </p:txBody>
        </p:sp>
        <p:cxnSp>
          <p:nvCxnSpPr>
            <p:cNvPr id="244" name="Google Shape;244;p9"/>
            <p:cNvCxnSpPr>
              <a:stCxn id="242" idx="2"/>
            </p:cNvCxnSpPr>
            <p:nvPr/>
          </p:nvCxnSpPr>
          <p:spPr>
            <a:xfrm rot="5400000" flipH="1">
              <a:off x="6156162" y="3163138"/>
              <a:ext cx="63900" cy="2242800"/>
            </a:xfrm>
            <a:prstGeom prst="bentConnector4">
              <a:avLst>
                <a:gd name="adj1" fmla="val -357154"/>
                <a:gd name="adj2" fmla="val 59538"/>
              </a:avLst>
            </a:prstGeom>
            <a:noFill/>
            <a:ln w="38100" cap="flat" cmpd="sng">
              <a:solidFill>
                <a:srgbClr val="ED423D"/>
              </a:solidFill>
              <a:prstDash val="solid"/>
              <a:round/>
              <a:headEnd type="none" w="sm" len="sm"/>
              <a:tailEnd type="none" w="sm" len="sm"/>
            </a:ln>
          </p:spPr>
        </p:cxnSp>
        <p:sp>
          <p:nvSpPr>
            <p:cNvPr id="245" name="Google Shape;245;p9"/>
            <p:cNvSpPr/>
            <p:nvPr/>
          </p:nvSpPr>
          <p:spPr>
            <a:xfrm>
              <a:off x="5013960" y="4173637"/>
              <a:ext cx="142851" cy="142851"/>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46" name="Google Shape;246;p9"/>
          <p:cNvGrpSpPr/>
          <p:nvPr/>
        </p:nvGrpSpPr>
        <p:grpSpPr>
          <a:xfrm>
            <a:off x="4948154" y="5540798"/>
            <a:ext cx="2617207" cy="647845"/>
            <a:chOff x="4948154" y="5540798"/>
            <a:chExt cx="2617207" cy="647845"/>
          </a:xfrm>
        </p:grpSpPr>
        <p:sp>
          <p:nvSpPr>
            <p:cNvPr id="247" name="Google Shape;247;p9"/>
            <p:cNvSpPr/>
            <p:nvPr/>
          </p:nvSpPr>
          <p:spPr>
            <a:xfrm>
              <a:off x="4948154" y="5783274"/>
              <a:ext cx="1109099"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8" name="Google Shape;248;p9"/>
            <p:cNvSpPr/>
            <p:nvPr/>
          </p:nvSpPr>
          <p:spPr>
            <a:xfrm>
              <a:off x="5106418" y="5802806"/>
              <a:ext cx="745717"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ESCALA</a:t>
              </a:r>
              <a:endParaRPr sz="1400" b="1" i="0" u="none" strike="noStrike" cap="none">
                <a:solidFill>
                  <a:schemeClr val="lt1"/>
                </a:solidFill>
                <a:latin typeface="Calibri"/>
                <a:ea typeface="Calibri"/>
                <a:cs typeface="Calibri"/>
                <a:sym typeface="Calibri"/>
              </a:endParaRPr>
            </a:p>
          </p:txBody>
        </p:sp>
        <p:cxnSp>
          <p:nvCxnSpPr>
            <p:cNvPr id="249" name="Google Shape;249;p9"/>
            <p:cNvCxnSpPr>
              <a:stCxn id="247" idx="3"/>
            </p:cNvCxnSpPr>
            <p:nvPr/>
          </p:nvCxnSpPr>
          <p:spPr>
            <a:xfrm rot="10800000" flipH="1">
              <a:off x="6057253" y="5621458"/>
              <a:ext cx="1415400" cy="364500"/>
            </a:xfrm>
            <a:prstGeom prst="bentConnector3">
              <a:avLst>
                <a:gd name="adj1" fmla="val 50000"/>
              </a:avLst>
            </a:prstGeom>
            <a:noFill/>
            <a:ln w="38100" cap="flat" cmpd="sng">
              <a:solidFill>
                <a:srgbClr val="ED423D"/>
              </a:solidFill>
              <a:prstDash val="solid"/>
              <a:round/>
              <a:headEnd type="none" w="sm" len="sm"/>
              <a:tailEnd type="none" w="sm" len="sm"/>
            </a:ln>
          </p:spPr>
        </p:cxnSp>
        <p:sp>
          <p:nvSpPr>
            <p:cNvPr id="250" name="Google Shape;250;p9"/>
            <p:cNvSpPr/>
            <p:nvPr/>
          </p:nvSpPr>
          <p:spPr>
            <a:xfrm>
              <a:off x="7422510" y="5540798"/>
              <a:ext cx="142851" cy="142851"/>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51" name="Google Shape;251;p9"/>
          <p:cNvGrpSpPr/>
          <p:nvPr/>
        </p:nvGrpSpPr>
        <p:grpSpPr>
          <a:xfrm>
            <a:off x="5656933" y="5825341"/>
            <a:ext cx="3305158" cy="1339677"/>
            <a:chOff x="5656933" y="5825341"/>
            <a:chExt cx="3305158" cy="1339677"/>
          </a:xfrm>
        </p:grpSpPr>
        <p:sp>
          <p:nvSpPr>
            <p:cNvPr id="252" name="Google Shape;252;p9"/>
            <p:cNvSpPr/>
            <p:nvPr/>
          </p:nvSpPr>
          <p:spPr>
            <a:xfrm>
              <a:off x="5656933" y="6429474"/>
              <a:ext cx="3305158" cy="73554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3" name="Google Shape;253;p9"/>
            <p:cNvSpPr/>
            <p:nvPr/>
          </p:nvSpPr>
          <p:spPr>
            <a:xfrm>
              <a:off x="5933975" y="6449006"/>
              <a:ext cx="2751074" cy="656590"/>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GIRANDO EL MANGO SE </a:t>
              </a:r>
              <a:endParaRPr/>
            </a:p>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SELECCIONA EL TORQUE DESEADO</a:t>
              </a:r>
              <a:endParaRPr sz="1400" b="1" i="0" u="none" strike="noStrike" cap="none">
                <a:solidFill>
                  <a:schemeClr val="lt1"/>
                </a:solidFill>
                <a:latin typeface="Calibri"/>
                <a:ea typeface="Calibri"/>
                <a:cs typeface="Calibri"/>
                <a:sym typeface="Calibri"/>
              </a:endParaRPr>
            </a:p>
          </p:txBody>
        </p:sp>
        <p:cxnSp>
          <p:nvCxnSpPr>
            <p:cNvPr id="254" name="Google Shape;254;p9"/>
            <p:cNvCxnSpPr/>
            <p:nvPr/>
          </p:nvCxnSpPr>
          <p:spPr>
            <a:xfrm rot="10800000" flipH="1">
              <a:off x="6730584" y="5896014"/>
              <a:ext cx="1344455" cy="624708"/>
            </a:xfrm>
            <a:prstGeom prst="bentConnector3">
              <a:avLst>
                <a:gd name="adj1" fmla="val 50000"/>
              </a:avLst>
            </a:prstGeom>
            <a:noFill/>
            <a:ln w="38100" cap="flat" cmpd="sng">
              <a:solidFill>
                <a:srgbClr val="ED423D"/>
              </a:solidFill>
              <a:prstDash val="solid"/>
              <a:round/>
              <a:headEnd type="none" w="sm" len="sm"/>
              <a:tailEnd type="none" w="sm" len="sm"/>
            </a:ln>
          </p:spPr>
        </p:cxnSp>
        <p:sp>
          <p:nvSpPr>
            <p:cNvPr id="255" name="Google Shape;255;p9"/>
            <p:cNvSpPr/>
            <p:nvPr/>
          </p:nvSpPr>
          <p:spPr>
            <a:xfrm>
              <a:off x="8003613" y="5825341"/>
              <a:ext cx="142851" cy="142851"/>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261" name="Google Shape;261;p10"/>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8</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262" name="Google Shape;262;p1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HERRAMIENTAS DE MEDICIÓN DE </a:t>
            </a:r>
            <a:r>
              <a:rPr lang="es-CL" sz="2800" b="0" i="0" u="none" strike="noStrike" cap="none">
                <a:solidFill>
                  <a:srgbClr val="ED423D"/>
                </a:solidFill>
                <a:latin typeface="Calibri"/>
                <a:ea typeface="Calibri"/>
                <a:cs typeface="Calibri"/>
                <a:sym typeface="Calibri"/>
              </a:rPr>
              <a:t>TORQUE</a:t>
            </a:r>
            <a:endParaRPr sz="3100" b="0" i="0" u="none" strike="noStrike" cap="none">
              <a:solidFill>
                <a:srgbClr val="ED423D"/>
              </a:solidFill>
              <a:latin typeface="Calibri"/>
              <a:ea typeface="Calibri"/>
              <a:cs typeface="Calibri"/>
              <a:sym typeface="Calibri"/>
            </a:endParaRPr>
          </a:p>
        </p:txBody>
      </p:sp>
      <p:sp>
        <p:nvSpPr>
          <p:cNvPr id="263" name="Google Shape;263;p10"/>
          <p:cNvSpPr/>
          <p:nvPr/>
        </p:nvSpPr>
        <p:spPr>
          <a:xfrm>
            <a:off x="448191" y="2250192"/>
            <a:ext cx="8687495" cy="711692"/>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4" name="Google Shape;264;p10"/>
          <p:cNvSpPr/>
          <p:nvPr/>
        </p:nvSpPr>
        <p:spPr>
          <a:xfrm>
            <a:off x="783325" y="2429289"/>
            <a:ext cx="8043375"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Llave de Torque Digital: </a:t>
            </a:r>
            <a:r>
              <a:rPr lang="es-CL" sz="1600" b="0" i="0" u="none" strike="noStrike" cap="none">
                <a:solidFill>
                  <a:srgbClr val="000000"/>
                </a:solidFill>
                <a:latin typeface="Calibri"/>
                <a:ea typeface="Calibri"/>
                <a:cs typeface="Calibri"/>
                <a:sym typeface="Calibri"/>
              </a:rPr>
              <a:t>Es la más moderna que se utiliza en estos días. Sus partes son:</a:t>
            </a:r>
            <a:endParaRPr/>
          </a:p>
        </p:txBody>
      </p:sp>
      <p:pic>
        <p:nvPicPr>
          <p:cNvPr id="265" name="Google Shape;265;p10"/>
          <p:cNvPicPr preferRelativeResize="0"/>
          <p:nvPr/>
        </p:nvPicPr>
        <p:blipFill rotWithShape="1">
          <a:blip r:embed="rId3">
            <a:alphaModFix/>
          </a:blip>
          <a:srcRect/>
          <a:stretch/>
        </p:blipFill>
        <p:spPr>
          <a:xfrm>
            <a:off x="527086" y="4316639"/>
            <a:ext cx="8026400" cy="1092200"/>
          </a:xfrm>
          <a:prstGeom prst="rect">
            <a:avLst/>
          </a:prstGeom>
          <a:noFill/>
          <a:ln>
            <a:noFill/>
          </a:ln>
        </p:spPr>
      </p:pic>
      <p:sp>
        <p:nvSpPr>
          <p:cNvPr id="266" name="Google Shape;266;p10"/>
          <p:cNvSpPr/>
          <p:nvPr/>
        </p:nvSpPr>
        <p:spPr>
          <a:xfrm>
            <a:off x="320637" y="3880538"/>
            <a:ext cx="292418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7" name="Google Shape;267;p10"/>
          <p:cNvSpPr/>
          <p:nvPr/>
        </p:nvSpPr>
        <p:spPr>
          <a:xfrm>
            <a:off x="2344893" y="3116388"/>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8" name="Google Shape;268;p10"/>
          <p:cNvSpPr/>
          <p:nvPr/>
        </p:nvSpPr>
        <p:spPr>
          <a:xfrm>
            <a:off x="4655970" y="3105012"/>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69" name="Google Shape;269;p10"/>
          <p:cNvSpPr/>
          <p:nvPr/>
        </p:nvSpPr>
        <p:spPr>
          <a:xfrm>
            <a:off x="6988465" y="3105012"/>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0" name="Google Shape;270;p10"/>
          <p:cNvSpPr/>
          <p:nvPr/>
        </p:nvSpPr>
        <p:spPr>
          <a:xfrm>
            <a:off x="7089738" y="3124544"/>
            <a:ext cx="1919115"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SUBIR O BAJAR ESCALA</a:t>
            </a:r>
            <a:endParaRPr sz="1400" b="1" i="0" u="none" strike="noStrike" cap="none">
              <a:solidFill>
                <a:schemeClr val="lt1"/>
              </a:solidFill>
              <a:latin typeface="Calibri"/>
              <a:ea typeface="Calibri"/>
              <a:cs typeface="Calibri"/>
              <a:sym typeface="Calibri"/>
            </a:endParaRPr>
          </a:p>
        </p:txBody>
      </p:sp>
      <p:sp>
        <p:nvSpPr>
          <p:cNvPr id="271" name="Google Shape;271;p10"/>
          <p:cNvSpPr/>
          <p:nvPr/>
        </p:nvSpPr>
        <p:spPr>
          <a:xfrm>
            <a:off x="6310731" y="3880538"/>
            <a:ext cx="292418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272" name="Google Shape;272;p10"/>
          <p:cNvCxnSpPr/>
          <p:nvPr/>
        </p:nvCxnSpPr>
        <p:spPr>
          <a:xfrm>
            <a:off x="1773583" y="4127499"/>
            <a:ext cx="2882400" cy="751800"/>
          </a:xfrm>
          <a:prstGeom prst="bentConnector3">
            <a:avLst>
              <a:gd name="adj1" fmla="val -4038"/>
            </a:avLst>
          </a:prstGeom>
          <a:noFill/>
          <a:ln w="38100" cap="flat" cmpd="sng">
            <a:solidFill>
              <a:srgbClr val="ED423D"/>
            </a:solidFill>
            <a:prstDash val="solid"/>
            <a:round/>
            <a:headEnd type="none" w="sm" len="sm"/>
            <a:tailEnd type="none" w="sm" len="sm"/>
          </a:ln>
        </p:spPr>
      </p:cxnSp>
      <p:cxnSp>
        <p:nvCxnSpPr>
          <p:cNvPr id="273" name="Google Shape;273;p10"/>
          <p:cNvCxnSpPr/>
          <p:nvPr/>
        </p:nvCxnSpPr>
        <p:spPr>
          <a:xfrm rot="-5400000" flipH="1">
            <a:off x="3416502" y="3352484"/>
            <a:ext cx="1534200" cy="1518900"/>
          </a:xfrm>
          <a:prstGeom prst="bentConnector3">
            <a:avLst>
              <a:gd name="adj1" fmla="val 50000"/>
            </a:avLst>
          </a:prstGeom>
          <a:noFill/>
          <a:ln w="38100" cap="flat" cmpd="sng">
            <a:solidFill>
              <a:srgbClr val="ED423D"/>
            </a:solidFill>
            <a:prstDash val="solid"/>
            <a:round/>
            <a:headEnd type="none" w="sm" len="sm"/>
            <a:tailEnd type="none" w="sm" len="sm"/>
          </a:ln>
        </p:spPr>
      </p:cxnSp>
      <p:cxnSp>
        <p:nvCxnSpPr>
          <p:cNvPr id="274" name="Google Shape;274;p10"/>
          <p:cNvCxnSpPr/>
          <p:nvPr/>
        </p:nvCxnSpPr>
        <p:spPr>
          <a:xfrm rot="5400000">
            <a:off x="4692949" y="3830881"/>
            <a:ext cx="1512900" cy="583500"/>
          </a:xfrm>
          <a:prstGeom prst="bentConnector3">
            <a:avLst>
              <a:gd name="adj1" fmla="val 50000"/>
            </a:avLst>
          </a:prstGeom>
          <a:noFill/>
          <a:ln w="38100" cap="flat" cmpd="sng">
            <a:solidFill>
              <a:srgbClr val="ED423D"/>
            </a:solidFill>
            <a:prstDash val="solid"/>
            <a:round/>
            <a:headEnd type="none" w="sm" len="sm"/>
            <a:tailEnd type="none" w="sm" len="sm"/>
          </a:ln>
        </p:spPr>
      </p:cxnSp>
      <p:cxnSp>
        <p:nvCxnSpPr>
          <p:cNvPr id="275" name="Google Shape;275;p10"/>
          <p:cNvCxnSpPr/>
          <p:nvPr/>
        </p:nvCxnSpPr>
        <p:spPr>
          <a:xfrm flipH="1">
            <a:off x="6392176" y="4091601"/>
            <a:ext cx="1402500" cy="756600"/>
          </a:xfrm>
          <a:prstGeom prst="bentConnector3">
            <a:avLst>
              <a:gd name="adj1" fmla="val -4143"/>
            </a:avLst>
          </a:prstGeom>
          <a:noFill/>
          <a:ln w="38100" cap="flat" cmpd="sng">
            <a:solidFill>
              <a:srgbClr val="ED423D"/>
            </a:solidFill>
            <a:prstDash val="solid"/>
            <a:round/>
            <a:headEnd type="none" w="sm" len="sm"/>
            <a:tailEnd type="none" w="sm" len="sm"/>
          </a:ln>
        </p:spPr>
      </p:cxnSp>
      <p:sp>
        <p:nvSpPr>
          <p:cNvPr id="276" name="Google Shape;276;p10"/>
          <p:cNvSpPr/>
          <p:nvPr/>
        </p:nvSpPr>
        <p:spPr>
          <a:xfrm>
            <a:off x="387957" y="3900070"/>
            <a:ext cx="2789546"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INDICADOR DE CARGA DE BATERÍA</a:t>
            </a:r>
            <a:endParaRPr sz="1400" b="1" i="0" u="none" strike="noStrike" cap="none">
              <a:solidFill>
                <a:schemeClr val="lt1"/>
              </a:solidFill>
              <a:latin typeface="Calibri"/>
              <a:ea typeface="Calibri"/>
              <a:cs typeface="Calibri"/>
              <a:sym typeface="Calibri"/>
            </a:endParaRPr>
          </a:p>
        </p:txBody>
      </p:sp>
      <p:sp>
        <p:nvSpPr>
          <p:cNvPr id="277" name="Google Shape;277;p10"/>
          <p:cNvSpPr/>
          <p:nvPr/>
        </p:nvSpPr>
        <p:spPr>
          <a:xfrm>
            <a:off x="2534323" y="3135920"/>
            <a:ext cx="1742786"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GRÁFICO DE BARRAS</a:t>
            </a:r>
            <a:endParaRPr sz="1400" b="1" i="0" u="none" strike="noStrike" cap="none">
              <a:solidFill>
                <a:schemeClr val="lt1"/>
              </a:solidFill>
              <a:latin typeface="Calibri"/>
              <a:ea typeface="Calibri"/>
              <a:cs typeface="Calibri"/>
              <a:sym typeface="Calibri"/>
            </a:endParaRPr>
          </a:p>
        </p:txBody>
      </p:sp>
      <p:sp>
        <p:nvSpPr>
          <p:cNvPr id="278" name="Google Shape;278;p10"/>
          <p:cNvSpPr/>
          <p:nvPr/>
        </p:nvSpPr>
        <p:spPr>
          <a:xfrm>
            <a:off x="4826971" y="3124544"/>
            <a:ext cx="1779654"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LECTURA DE TORQUE</a:t>
            </a:r>
            <a:endParaRPr sz="1400" b="1" i="0" u="none" strike="noStrike" cap="none">
              <a:solidFill>
                <a:schemeClr val="lt1"/>
              </a:solidFill>
              <a:latin typeface="Calibri"/>
              <a:ea typeface="Calibri"/>
              <a:cs typeface="Calibri"/>
              <a:sym typeface="Calibri"/>
            </a:endParaRPr>
          </a:p>
        </p:txBody>
      </p:sp>
      <p:sp>
        <p:nvSpPr>
          <p:cNvPr id="279" name="Google Shape;279;p10"/>
          <p:cNvSpPr/>
          <p:nvPr/>
        </p:nvSpPr>
        <p:spPr>
          <a:xfrm>
            <a:off x="6361227" y="3900070"/>
            <a:ext cx="2823210"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SELECCIÓN DE UNIDAD DE TORQUE</a:t>
            </a:r>
            <a:endParaRPr sz="1400" b="1" i="0" u="none" strike="noStrike" cap="none">
              <a:solidFill>
                <a:schemeClr val="lt1"/>
              </a:solidFill>
              <a:latin typeface="Calibri"/>
              <a:ea typeface="Calibri"/>
              <a:cs typeface="Calibri"/>
              <a:sym typeface="Calibri"/>
            </a:endParaRPr>
          </a:p>
        </p:txBody>
      </p:sp>
      <p:sp>
        <p:nvSpPr>
          <p:cNvPr id="280" name="Google Shape;280;p10"/>
          <p:cNvSpPr/>
          <p:nvPr/>
        </p:nvSpPr>
        <p:spPr>
          <a:xfrm>
            <a:off x="1709038" y="5793381"/>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81" name="Google Shape;281;p10"/>
          <p:cNvSpPr/>
          <p:nvPr/>
        </p:nvSpPr>
        <p:spPr>
          <a:xfrm>
            <a:off x="2045946" y="5812913"/>
            <a:ext cx="1447833"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ALERTA AUDIBLE</a:t>
            </a:r>
            <a:endParaRPr sz="1400" b="1" i="0" u="none" strike="noStrike" cap="none">
              <a:solidFill>
                <a:schemeClr val="lt1"/>
              </a:solidFill>
              <a:latin typeface="Calibri"/>
              <a:ea typeface="Calibri"/>
              <a:cs typeface="Calibri"/>
              <a:sym typeface="Calibri"/>
            </a:endParaRPr>
          </a:p>
        </p:txBody>
      </p:sp>
      <p:cxnSp>
        <p:nvCxnSpPr>
          <p:cNvPr id="282" name="Google Shape;282;p10"/>
          <p:cNvCxnSpPr/>
          <p:nvPr/>
        </p:nvCxnSpPr>
        <p:spPr>
          <a:xfrm rot="-5400000">
            <a:off x="3451358" y="5115488"/>
            <a:ext cx="1033500" cy="701700"/>
          </a:xfrm>
          <a:prstGeom prst="bentConnector3">
            <a:avLst>
              <a:gd name="adj1" fmla="val 50000"/>
            </a:avLst>
          </a:prstGeom>
          <a:noFill/>
          <a:ln w="38100" cap="flat" cmpd="sng">
            <a:solidFill>
              <a:srgbClr val="ED423D"/>
            </a:solidFill>
            <a:prstDash val="solid"/>
            <a:round/>
            <a:headEnd type="none" w="sm" len="sm"/>
            <a:tailEnd type="none" w="sm" len="sm"/>
          </a:ln>
        </p:spPr>
      </p:cxnSp>
      <p:sp>
        <p:nvSpPr>
          <p:cNvPr id="283" name="Google Shape;283;p10"/>
          <p:cNvSpPr/>
          <p:nvPr/>
        </p:nvSpPr>
        <p:spPr>
          <a:xfrm>
            <a:off x="3980077" y="5793381"/>
            <a:ext cx="2264174"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284" name="Google Shape;284;p10"/>
          <p:cNvCxnSpPr/>
          <p:nvPr/>
        </p:nvCxnSpPr>
        <p:spPr>
          <a:xfrm>
            <a:off x="4826971" y="4949700"/>
            <a:ext cx="0" cy="1033388"/>
          </a:xfrm>
          <a:prstGeom prst="straightConnector1">
            <a:avLst/>
          </a:prstGeom>
          <a:noFill/>
          <a:ln w="38100" cap="flat" cmpd="sng">
            <a:solidFill>
              <a:srgbClr val="ED423D"/>
            </a:solidFill>
            <a:prstDash val="solid"/>
            <a:round/>
            <a:headEnd type="none" w="sm" len="sm"/>
            <a:tailEnd type="none" w="sm" len="sm"/>
          </a:ln>
        </p:spPr>
      </p:cxnSp>
      <p:sp>
        <p:nvSpPr>
          <p:cNvPr id="285" name="Google Shape;285;p10"/>
          <p:cNvSpPr/>
          <p:nvPr/>
        </p:nvSpPr>
        <p:spPr>
          <a:xfrm>
            <a:off x="5157515" y="6399842"/>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86" name="Google Shape;286;p10"/>
          <p:cNvSpPr/>
          <p:nvPr/>
        </p:nvSpPr>
        <p:spPr>
          <a:xfrm>
            <a:off x="5279623" y="6419374"/>
            <a:ext cx="1877437"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UNIDAD DE MEDICIÓN</a:t>
            </a:r>
            <a:endParaRPr sz="1400" b="1" i="0" u="none" strike="noStrike" cap="none">
              <a:solidFill>
                <a:schemeClr val="lt1"/>
              </a:solidFill>
              <a:latin typeface="Calibri"/>
              <a:ea typeface="Calibri"/>
              <a:cs typeface="Calibri"/>
              <a:sym typeface="Calibri"/>
            </a:endParaRPr>
          </a:p>
        </p:txBody>
      </p:sp>
      <p:sp>
        <p:nvSpPr>
          <p:cNvPr id="287" name="Google Shape;287;p10"/>
          <p:cNvSpPr/>
          <p:nvPr/>
        </p:nvSpPr>
        <p:spPr>
          <a:xfrm>
            <a:off x="7424210" y="5666811"/>
            <a:ext cx="2121647" cy="966036"/>
          </a:xfrm>
          <a:prstGeom prst="roundRect">
            <a:avLst>
              <a:gd name="adj" fmla="val 23067"/>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88" name="Google Shape;288;p10"/>
          <p:cNvSpPr/>
          <p:nvPr/>
        </p:nvSpPr>
        <p:spPr>
          <a:xfrm>
            <a:off x="7520672" y="5686343"/>
            <a:ext cx="1928733" cy="938719"/>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LUZ ROJA, AMARILLA</a:t>
            </a:r>
            <a:endParaRPr/>
          </a:p>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O VERDE (DEPENDE DE </a:t>
            </a:r>
            <a:endParaRPr/>
          </a:p>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LA CARGA)</a:t>
            </a:r>
            <a:endParaRPr sz="1400" b="1" i="0" u="none" strike="noStrike" cap="none">
              <a:solidFill>
                <a:schemeClr val="lt1"/>
              </a:solidFill>
              <a:latin typeface="Calibri"/>
              <a:ea typeface="Calibri"/>
              <a:cs typeface="Calibri"/>
              <a:sym typeface="Calibri"/>
            </a:endParaRPr>
          </a:p>
        </p:txBody>
      </p:sp>
      <p:sp>
        <p:nvSpPr>
          <p:cNvPr id="289" name="Google Shape;289;p10"/>
          <p:cNvSpPr/>
          <p:nvPr/>
        </p:nvSpPr>
        <p:spPr>
          <a:xfrm>
            <a:off x="7089738" y="4997798"/>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0" name="Google Shape;290;p10"/>
          <p:cNvSpPr/>
          <p:nvPr/>
        </p:nvSpPr>
        <p:spPr>
          <a:xfrm>
            <a:off x="7086816" y="5017330"/>
            <a:ext cx="2127505"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ENCENDIDO Y VUELTA A 0</a:t>
            </a:r>
            <a:endParaRPr sz="1400" b="1" i="0" u="none" strike="noStrike" cap="none">
              <a:solidFill>
                <a:schemeClr val="lt1"/>
              </a:solidFill>
              <a:latin typeface="Calibri"/>
              <a:ea typeface="Calibri"/>
              <a:cs typeface="Calibri"/>
              <a:sym typeface="Calibri"/>
            </a:endParaRPr>
          </a:p>
        </p:txBody>
      </p:sp>
      <p:cxnSp>
        <p:nvCxnSpPr>
          <p:cNvPr id="291" name="Google Shape;291;p10"/>
          <p:cNvCxnSpPr/>
          <p:nvPr/>
        </p:nvCxnSpPr>
        <p:spPr>
          <a:xfrm rot="5400000" flipH="1">
            <a:off x="5323198" y="5022091"/>
            <a:ext cx="1450200" cy="1305300"/>
          </a:xfrm>
          <a:prstGeom prst="bentConnector3">
            <a:avLst>
              <a:gd name="adj1" fmla="val 60106"/>
            </a:avLst>
          </a:prstGeom>
          <a:noFill/>
          <a:ln w="38100" cap="flat" cmpd="sng">
            <a:solidFill>
              <a:srgbClr val="ED423D"/>
            </a:solidFill>
            <a:prstDash val="solid"/>
            <a:round/>
            <a:headEnd type="none" w="sm" len="sm"/>
            <a:tailEnd type="none" w="sm" len="sm"/>
          </a:ln>
        </p:spPr>
      </p:cxnSp>
      <p:cxnSp>
        <p:nvCxnSpPr>
          <p:cNvPr id="292" name="Google Shape;292;p10"/>
          <p:cNvCxnSpPr>
            <a:stCxn id="289" idx="1"/>
          </p:cNvCxnSpPr>
          <p:nvPr/>
        </p:nvCxnSpPr>
        <p:spPr>
          <a:xfrm rot="10800000">
            <a:off x="6391938" y="5037283"/>
            <a:ext cx="697800" cy="163200"/>
          </a:xfrm>
          <a:prstGeom prst="straightConnector1">
            <a:avLst/>
          </a:prstGeom>
          <a:noFill/>
          <a:ln w="38100" cap="flat" cmpd="sng">
            <a:solidFill>
              <a:srgbClr val="ED423D"/>
            </a:solidFill>
            <a:prstDash val="solid"/>
            <a:round/>
            <a:headEnd type="none" w="sm" len="sm"/>
            <a:tailEnd type="none" w="sm" len="sm"/>
          </a:ln>
        </p:spPr>
      </p:cxnSp>
      <p:cxnSp>
        <p:nvCxnSpPr>
          <p:cNvPr id="293" name="Google Shape;293;p10"/>
          <p:cNvCxnSpPr/>
          <p:nvPr/>
        </p:nvCxnSpPr>
        <p:spPr>
          <a:xfrm rot="10800000">
            <a:off x="5833059" y="4949699"/>
            <a:ext cx="1684246" cy="1033389"/>
          </a:xfrm>
          <a:prstGeom prst="straightConnector1">
            <a:avLst/>
          </a:prstGeom>
          <a:noFill/>
          <a:ln w="38100" cap="flat" cmpd="sng">
            <a:solidFill>
              <a:srgbClr val="ED423D"/>
            </a:solidFill>
            <a:prstDash val="solid"/>
            <a:round/>
            <a:headEnd type="none" w="sm" len="sm"/>
            <a:tailEnd type="none" w="sm" len="sm"/>
          </a:ln>
        </p:spPr>
      </p:cxnSp>
      <p:sp>
        <p:nvSpPr>
          <p:cNvPr id="294" name="Google Shape;294;p10"/>
          <p:cNvSpPr/>
          <p:nvPr/>
        </p:nvSpPr>
        <p:spPr>
          <a:xfrm>
            <a:off x="3963453" y="5812913"/>
            <a:ext cx="2297424"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INDICADOR DE  CORRIENTE</a:t>
            </a:r>
            <a:endParaRPr sz="1400" b="1"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1" name="Google Shape;301;p11"/>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9</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2" y="1815299"/>
            <a:ext cx="7016441" cy="4871642"/>
          </a:xfrm>
          <a:prstGeom prst="rect">
            <a:avLst/>
          </a:prstGeom>
        </p:spPr>
      </p:pic>
      <p:sp>
        <p:nvSpPr>
          <p:cNvPr id="10" name="Botón de acción: Hacia delante o Siguiente 9">
            <a:hlinkClick r:id="rId4" highlightClick="1"/>
          </p:cNvPr>
          <p:cNvSpPr/>
          <p:nvPr/>
        </p:nvSpPr>
        <p:spPr>
          <a:xfrm>
            <a:off x="2079500" y="3655179"/>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a:ln w="0">
                <a:noFill/>
              </a:ln>
              <a:solidFill>
                <a:schemeClr val="tx1"/>
              </a:solidFill>
              <a:effectLst>
                <a:outerShdw blurRad="38100" dist="19050" dir="2700000" algn="tl" rotWithShape="0">
                  <a:schemeClr val="dk1">
                    <a:alpha val="40000"/>
                  </a:schemeClr>
                </a:outerShdw>
              </a:effectLst>
            </a:endParaRPr>
          </a:p>
        </p:txBody>
      </p:sp>
      <p:sp>
        <p:nvSpPr>
          <p:cNvPr id="11" name="Google Shape;80;p14">
            <a:extLst>
              <a:ext uri="{FF2B5EF4-FFF2-40B4-BE49-F238E27FC236}">
                <a16:creationId xmlns="" xmlns:a16="http://schemas.microsoft.com/office/drawing/2014/main" id="{80B05D3B-B6F2-4040-A8A8-0F75AC422395}"/>
              </a:ext>
            </a:extLst>
          </p:cNvPr>
          <p:cNvSpPr txBox="1"/>
          <p:nvPr/>
        </p:nvSpPr>
        <p:spPr>
          <a:xfrm>
            <a:off x="2571351" y="3714121"/>
            <a:ext cx="2602903" cy="373966"/>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b="1" dirty="0">
                <a:solidFill>
                  <a:srgbClr val="76384D"/>
                </a:solidFill>
                <a:latin typeface="Calibri"/>
                <a:ea typeface="Calibri"/>
                <a:cs typeface="Calibri"/>
                <a:sym typeface="Calibri"/>
              </a:rPr>
              <a:t>La llave </a:t>
            </a:r>
            <a:r>
              <a:rPr lang="es-CL" sz="1600" b="1" dirty="0" smtClean="0">
                <a:solidFill>
                  <a:srgbClr val="76384D"/>
                </a:solidFill>
                <a:latin typeface="Calibri"/>
                <a:ea typeface="Calibri"/>
                <a:cs typeface="Calibri"/>
                <a:sym typeface="Calibri"/>
              </a:rPr>
              <a:t>Dinamométrica y cómo utilizarla</a:t>
            </a:r>
            <a:endParaRPr lang="es-CL" sz="1600" b="1"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59846"/>
            <a:ext cx="4636302" cy="3844875"/>
          </a:xfrm>
          <a:prstGeom prst="rect">
            <a:avLst/>
          </a:prstGeom>
        </p:spPr>
      </p:pic>
      <p:grpSp>
        <p:nvGrpSpPr>
          <p:cNvPr id="13" name="Grupo 12"/>
          <p:cNvGrpSpPr/>
          <p:nvPr/>
        </p:nvGrpSpPr>
        <p:grpSpPr>
          <a:xfrm>
            <a:off x="366450" y="1220100"/>
            <a:ext cx="8966551" cy="577341"/>
            <a:chOff x="366450" y="1220100"/>
            <a:chExt cx="8966551" cy="577341"/>
          </a:xfrm>
        </p:grpSpPr>
        <p:sp>
          <p:nvSpPr>
            <p:cNvPr id="14"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smtClean="0">
                  <a:solidFill>
                    <a:srgbClr val="741B47"/>
                  </a:solidFill>
                  <a:latin typeface="Calibri"/>
                  <a:ea typeface="Calibri"/>
                  <a:cs typeface="Calibri"/>
                  <a:sym typeface="Calibri"/>
                </a:rPr>
                <a:t>VIDEO</a:t>
              </a:r>
              <a:endParaRPr lang="en-US" sz="2800" dirty="0"/>
            </a:p>
          </p:txBody>
        </p:sp>
        <p:sp>
          <p:nvSpPr>
            <p:cNvPr id="1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ea typeface="Calibri"/>
                  <a:cs typeface="Calibri"/>
                  <a:sym typeface="Calibri"/>
                </a:rPr>
                <a:t>VEAMOS EL SIGUIENTE</a:t>
              </a:r>
              <a:endParaRPr sz="1400" b="1"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2"/>
          <p:cNvSpPr/>
          <p:nvPr/>
        </p:nvSpPr>
        <p:spPr>
          <a:xfrm>
            <a:off x="466024" y="5743202"/>
            <a:ext cx="8464912" cy="914535"/>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1" name="Google Shape;311;p1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312" name="Google Shape;312;p12"/>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10</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313" name="Google Shape;313;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HERRAMIENTA DE MEDICIÓN DE </a:t>
            </a:r>
            <a:r>
              <a:rPr lang="es-CL" sz="2800" b="0" i="0" u="none" strike="noStrike" cap="none">
                <a:solidFill>
                  <a:srgbClr val="ED423D"/>
                </a:solidFill>
                <a:latin typeface="Calibri"/>
                <a:ea typeface="Calibri"/>
                <a:cs typeface="Calibri"/>
                <a:sym typeface="Calibri"/>
              </a:rPr>
              <a:t>TORQUE</a:t>
            </a:r>
            <a:endParaRPr sz="3100" b="0" i="0" u="none" strike="noStrike" cap="none">
              <a:solidFill>
                <a:srgbClr val="FF0000"/>
              </a:solidFill>
              <a:latin typeface="Calibri"/>
              <a:ea typeface="Calibri"/>
              <a:cs typeface="Calibri"/>
              <a:sym typeface="Calibri"/>
            </a:endParaRPr>
          </a:p>
        </p:txBody>
      </p:sp>
      <p:sp>
        <p:nvSpPr>
          <p:cNvPr id="314" name="Google Shape;314;p12"/>
          <p:cNvSpPr/>
          <p:nvPr/>
        </p:nvSpPr>
        <p:spPr>
          <a:xfrm>
            <a:off x="466023" y="4481363"/>
            <a:ext cx="7239793" cy="1037776"/>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5" name="Google Shape;315;p12"/>
          <p:cNvSpPr/>
          <p:nvPr/>
        </p:nvSpPr>
        <p:spPr>
          <a:xfrm>
            <a:off x="828799" y="4587715"/>
            <a:ext cx="4538962"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Básicamente es un instrumento llamado goniómetro, en el cual se puede seleccionar la cantidad de grados que se desea.</a:t>
            </a:r>
            <a:endParaRPr/>
          </a:p>
        </p:txBody>
      </p:sp>
      <p:sp>
        <p:nvSpPr>
          <p:cNvPr id="316" name="Google Shape;316;p12"/>
          <p:cNvSpPr/>
          <p:nvPr/>
        </p:nvSpPr>
        <p:spPr>
          <a:xfrm>
            <a:off x="466024" y="2250191"/>
            <a:ext cx="7106628" cy="934615"/>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7" name="Google Shape;317;p12"/>
          <p:cNvSpPr/>
          <p:nvPr/>
        </p:nvSpPr>
        <p:spPr>
          <a:xfrm>
            <a:off x="783325" y="2477399"/>
            <a:ext cx="458766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En la actualidad hay pernos que se aprietan con torque y además con cierto ángulo de giro.</a:t>
            </a:r>
            <a:endParaRPr sz="1600" b="0" i="0" u="none" strike="noStrike" cap="none">
              <a:solidFill>
                <a:srgbClr val="000000"/>
              </a:solidFill>
              <a:latin typeface="Calibri"/>
              <a:ea typeface="Calibri"/>
              <a:cs typeface="Calibri"/>
              <a:sym typeface="Calibri"/>
            </a:endParaRPr>
          </a:p>
        </p:txBody>
      </p:sp>
      <p:sp>
        <p:nvSpPr>
          <p:cNvPr id="318" name="Google Shape;318;p12"/>
          <p:cNvSpPr/>
          <p:nvPr/>
        </p:nvSpPr>
        <p:spPr>
          <a:xfrm>
            <a:off x="828799" y="5930914"/>
            <a:ext cx="7542844"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Posee una esfera que se puede girar manualmente hasta llegar a los grados deseados.</a:t>
            </a:r>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Además posee un tope metálico para fijar el goniómetro al</a:t>
            </a:r>
            <a:r>
              <a:rPr lang="es-CL" sz="1600" b="0" i="0" u="none" strike="noStrike" cap="none">
                <a:solidFill>
                  <a:srgbClr val="76384D"/>
                </a:solidFill>
                <a:latin typeface="Calibri"/>
                <a:ea typeface="Calibri"/>
                <a:cs typeface="Calibri"/>
                <a:sym typeface="Calibri"/>
              </a:rPr>
              <a:t> </a:t>
            </a:r>
            <a:r>
              <a:rPr lang="es-CL" sz="1600" b="1" i="0" u="none" strike="noStrike" cap="none">
                <a:solidFill>
                  <a:srgbClr val="76384D"/>
                </a:solidFill>
                <a:latin typeface="Calibri"/>
                <a:ea typeface="Calibri"/>
                <a:cs typeface="Calibri"/>
                <a:sym typeface="Calibri"/>
              </a:rPr>
              <a:t>momento</a:t>
            </a:r>
            <a:r>
              <a:rPr lang="es-CL" sz="1600" b="0" i="0" u="none" strike="noStrike" cap="none">
                <a:solidFill>
                  <a:srgbClr val="76384D"/>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de torquear.</a:t>
            </a:r>
            <a:endParaRPr/>
          </a:p>
          <a:p>
            <a:pPr marL="0" marR="0" lvl="0" indent="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p:txBody>
      </p:sp>
      <p:sp>
        <p:nvSpPr>
          <p:cNvPr id="319" name="Google Shape;319;p12"/>
          <p:cNvSpPr/>
          <p:nvPr/>
        </p:nvSpPr>
        <p:spPr>
          <a:xfrm>
            <a:off x="466024" y="3379116"/>
            <a:ext cx="6192228" cy="914535"/>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20" name="Google Shape;320;p12"/>
          <p:cNvSpPr/>
          <p:nvPr/>
        </p:nvSpPr>
        <p:spPr>
          <a:xfrm>
            <a:off x="828799" y="3566828"/>
            <a:ext cx="4538962"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Es por eso que se necesita una herramienta especial para medir el torque angular (grados de giro).</a:t>
            </a:r>
            <a:endParaRPr/>
          </a:p>
        </p:txBody>
      </p:sp>
      <p:pic>
        <p:nvPicPr>
          <p:cNvPr id="321" name="Google Shape;321;p12"/>
          <p:cNvPicPr preferRelativeResize="0"/>
          <p:nvPr/>
        </p:nvPicPr>
        <p:blipFill rotWithShape="1">
          <a:blip r:embed="rId3">
            <a:alphaModFix/>
          </a:blip>
          <a:srcRect/>
          <a:stretch/>
        </p:blipFill>
        <p:spPr>
          <a:xfrm>
            <a:off x="5032152" y="1493589"/>
            <a:ext cx="4611624" cy="47975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3"/>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327" name="Google Shape;327;p13"/>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11</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328" name="Google Shape;328;p1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HERRAMIENTA DE MEDICIÓN DE </a:t>
            </a:r>
            <a:r>
              <a:rPr lang="es-CL" sz="2800" b="0" i="0" u="none" strike="noStrike" cap="none">
                <a:solidFill>
                  <a:srgbClr val="ED423D"/>
                </a:solidFill>
                <a:latin typeface="Calibri"/>
                <a:ea typeface="Calibri"/>
                <a:cs typeface="Calibri"/>
                <a:sym typeface="Calibri"/>
              </a:rPr>
              <a:t>TORQUE</a:t>
            </a:r>
            <a:endParaRPr sz="3100" b="0" i="0" u="none" strike="noStrike" cap="none">
              <a:solidFill>
                <a:srgbClr val="FF0000"/>
              </a:solidFill>
              <a:latin typeface="Calibri"/>
              <a:ea typeface="Calibri"/>
              <a:cs typeface="Calibri"/>
              <a:sym typeface="Calibri"/>
            </a:endParaRPr>
          </a:p>
        </p:txBody>
      </p:sp>
      <p:sp>
        <p:nvSpPr>
          <p:cNvPr id="329" name="Google Shape;329;p13"/>
          <p:cNvSpPr/>
          <p:nvPr/>
        </p:nvSpPr>
        <p:spPr>
          <a:xfrm>
            <a:off x="466024" y="2250192"/>
            <a:ext cx="4566128" cy="688318"/>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0" name="Google Shape;330;p13"/>
          <p:cNvSpPr/>
          <p:nvPr/>
        </p:nvSpPr>
        <p:spPr>
          <a:xfrm>
            <a:off x="783325" y="2425074"/>
            <a:ext cx="4587665"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Medidor de Torque Angula (Goniómetro):</a:t>
            </a:r>
            <a:endParaRPr sz="1600" b="1" i="0" u="none" strike="noStrike" cap="none">
              <a:solidFill>
                <a:srgbClr val="76384D"/>
              </a:solidFill>
              <a:latin typeface="Calibri"/>
              <a:ea typeface="Calibri"/>
              <a:cs typeface="Calibri"/>
              <a:sym typeface="Calibri"/>
            </a:endParaRPr>
          </a:p>
        </p:txBody>
      </p:sp>
      <p:pic>
        <p:nvPicPr>
          <p:cNvPr id="331" name="Google Shape;331;p13"/>
          <p:cNvPicPr preferRelativeResize="0"/>
          <p:nvPr/>
        </p:nvPicPr>
        <p:blipFill rotWithShape="1">
          <a:blip r:embed="rId3">
            <a:alphaModFix/>
          </a:blip>
          <a:srcRect/>
          <a:stretch/>
        </p:blipFill>
        <p:spPr>
          <a:xfrm>
            <a:off x="3611725" y="2431948"/>
            <a:ext cx="4611624" cy="4797552"/>
          </a:xfrm>
          <a:prstGeom prst="rect">
            <a:avLst/>
          </a:prstGeom>
          <a:noFill/>
          <a:ln>
            <a:noFill/>
          </a:ln>
        </p:spPr>
      </p:pic>
      <p:sp>
        <p:nvSpPr>
          <p:cNvPr id="332" name="Google Shape;332;p13"/>
          <p:cNvSpPr/>
          <p:nvPr/>
        </p:nvSpPr>
        <p:spPr>
          <a:xfrm>
            <a:off x="2655832" y="3320665"/>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3" name="Google Shape;333;p13"/>
          <p:cNvSpPr/>
          <p:nvPr/>
        </p:nvSpPr>
        <p:spPr>
          <a:xfrm>
            <a:off x="2947055" y="3340197"/>
            <a:ext cx="1539204"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TRANSPORTADOR</a:t>
            </a:r>
            <a:endParaRPr sz="1400" b="1" i="0" u="none" strike="noStrike" cap="none">
              <a:solidFill>
                <a:schemeClr val="lt1"/>
              </a:solidFill>
              <a:latin typeface="Calibri"/>
              <a:ea typeface="Calibri"/>
              <a:cs typeface="Calibri"/>
              <a:sym typeface="Calibri"/>
            </a:endParaRPr>
          </a:p>
        </p:txBody>
      </p:sp>
      <p:sp>
        <p:nvSpPr>
          <p:cNvPr id="334" name="Google Shape;334;p13"/>
          <p:cNvSpPr/>
          <p:nvPr/>
        </p:nvSpPr>
        <p:spPr>
          <a:xfrm>
            <a:off x="1886231" y="4545783"/>
            <a:ext cx="2121647" cy="771207"/>
          </a:xfrm>
          <a:prstGeom prst="roundRect">
            <a:avLst>
              <a:gd name="adj" fmla="val 34823"/>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5" name="Google Shape;335;p13"/>
          <p:cNvSpPr/>
          <p:nvPr/>
        </p:nvSpPr>
        <p:spPr>
          <a:xfrm>
            <a:off x="1994716" y="4603091"/>
            <a:ext cx="1904688" cy="656590"/>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CONEXIÓN CON LLAVE </a:t>
            </a:r>
            <a:endParaRPr/>
          </a:p>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DETORQUE</a:t>
            </a:r>
            <a:endParaRPr sz="1400" b="1" i="0" u="none" strike="noStrike" cap="none">
              <a:solidFill>
                <a:schemeClr val="lt1"/>
              </a:solidFill>
              <a:latin typeface="Calibri"/>
              <a:ea typeface="Calibri"/>
              <a:cs typeface="Calibri"/>
              <a:sym typeface="Calibri"/>
            </a:endParaRPr>
          </a:p>
        </p:txBody>
      </p:sp>
      <p:sp>
        <p:nvSpPr>
          <p:cNvPr id="336" name="Google Shape;336;p13"/>
          <p:cNvSpPr/>
          <p:nvPr/>
        </p:nvSpPr>
        <p:spPr>
          <a:xfrm>
            <a:off x="7094667" y="3320665"/>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7" name="Google Shape;337;p13"/>
          <p:cNvSpPr/>
          <p:nvPr/>
        </p:nvSpPr>
        <p:spPr>
          <a:xfrm>
            <a:off x="7231206" y="3340197"/>
            <a:ext cx="1848583"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SELECTOR DE TORQUE</a:t>
            </a:r>
            <a:endParaRPr sz="1400" b="1" i="0" u="none" strike="noStrike" cap="none">
              <a:solidFill>
                <a:schemeClr val="lt1"/>
              </a:solidFill>
              <a:latin typeface="Calibri"/>
              <a:ea typeface="Calibri"/>
              <a:cs typeface="Calibri"/>
              <a:sym typeface="Calibri"/>
            </a:endParaRPr>
          </a:p>
        </p:txBody>
      </p:sp>
      <p:sp>
        <p:nvSpPr>
          <p:cNvPr id="338" name="Google Shape;338;p13"/>
          <p:cNvSpPr/>
          <p:nvPr/>
        </p:nvSpPr>
        <p:spPr>
          <a:xfrm>
            <a:off x="7094667" y="6194245"/>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9" name="Google Shape;339;p13"/>
          <p:cNvSpPr/>
          <p:nvPr/>
        </p:nvSpPr>
        <p:spPr>
          <a:xfrm>
            <a:off x="7206360" y="6213777"/>
            <a:ext cx="1898277"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TORNILLO DE FIJACIÓN</a:t>
            </a:r>
            <a:endParaRPr sz="1400" b="1" i="0" u="none" strike="noStrike" cap="none">
              <a:solidFill>
                <a:schemeClr val="lt1"/>
              </a:solidFill>
              <a:latin typeface="Calibri"/>
              <a:ea typeface="Calibri"/>
              <a:cs typeface="Calibri"/>
              <a:sym typeface="Calibri"/>
            </a:endParaRPr>
          </a:p>
        </p:txBody>
      </p:sp>
      <p:sp>
        <p:nvSpPr>
          <p:cNvPr id="340" name="Google Shape;340;p13"/>
          <p:cNvSpPr/>
          <p:nvPr/>
        </p:nvSpPr>
        <p:spPr>
          <a:xfrm>
            <a:off x="2364612" y="6182738"/>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1" name="Google Shape;341;p13"/>
          <p:cNvSpPr/>
          <p:nvPr/>
        </p:nvSpPr>
        <p:spPr>
          <a:xfrm>
            <a:off x="2724768" y="6202270"/>
            <a:ext cx="1401346"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TOPE METÁLICO</a:t>
            </a:r>
            <a:endParaRPr sz="1400" b="1" i="0" u="none" strike="noStrike" cap="none">
              <a:solidFill>
                <a:schemeClr val="lt1"/>
              </a:solidFill>
              <a:latin typeface="Calibri"/>
              <a:ea typeface="Calibri"/>
              <a:cs typeface="Calibri"/>
              <a:sym typeface="Calibri"/>
            </a:endParaRPr>
          </a:p>
        </p:txBody>
      </p:sp>
      <p:cxnSp>
        <p:nvCxnSpPr>
          <p:cNvPr id="342" name="Google Shape;342;p13"/>
          <p:cNvCxnSpPr>
            <a:stCxn id="333" idx="2"/>
          </p:cNvCxnSpPr>
          <p:nvPr/>
        </p:nvCxnSpPr>
        <p:spPr>
          <a:xfrm>
            <a:off x="3716657" y="3691512"/>
            <a:ext cx="1060800" cy="588300"/>
          </a:xfrm>
          <a:prstGeom prst="straightConnector1">
            <a:avLst/>
          </a:prstGeom>
          <a:noFill/>
          <a:ln w="38100" cap="flat" cmpd="sng">
            <a:solidFill>
              <a:srgbClr val="ED423D"/>
            </a:solidFill>
            <a:prstDash val="solid"/>
            <a:round/>
            <a:headEnd type="none" w="sm" len="sm"/>
            <a:tailEnd type="none" w="sm" len="sm"/>
          </a:ln>
        </p:spPr>
      </p:cxnSp>
      <p:cxnSp>
        <p:nvCxnSpPr>
          <p:cNvPr id="343" name="Google Shape;343;p13"/>
          <p:cNvCxnSpPr/>
          <p:nvPr/>
        </p:nvCxnSpPr>
        <p:spPr>
          <a:xfrm rot="10800000" flipH="1">
            <a:off x="3716657" y="4364610"/>
            <a:ext cx="1524646" cy="622169"/>
          </a:xfrm>
          <a:prstGeom prst="straightConnector1">
            <a:avLst/>
          </a:prstGeom>
          <a:noFill/>
          <a:ln w="38100" cap="flat" cmpd="sng">
            <a:solidFill>
              <a:srgbClr val="ED423D"/>
            </a:solidFill>
            <a:prstDash val="solid"/>
            <a:round/>
            <a:headEnd type="none" w="sm" len="sm"/>
            <a:tailEnd type="none" w="sm" len="sm"/>
          </a:ln>
        </p:spPr>
      </p:cxnSp>
      <p:cxnSp>
        <p:nvCxnSpPr>
          <p:cNvPr id="344" name="Google Shape;344;p13"/>
          <p:cNvCxnSpPr/>
          <p:nvPr/>
        </p:nvCxnSpPr>
        <p:spPr>
          <a:xfrm>
            <a:off x="4279093" y="6412879"/>
            <a:ext cx="787757" cy="0"/>
          </a:xfrm>
          <a:prstGeom prst="straightConnector1">
            <a:avLst/>
          </a:prstGeom>
          <a:noFill/>
          <a:ln w="38100" cap="flat" cmpd="sng">
            <a:solidFill>
              <a:srgbClr val="ED423D"/>
            </a:solidFill>
            <a:prstDash val="solid"/>
            <a:round/>
            <a:headEnd type="none" w="sm" len="sm"/>
            <a:tailEnd type="none" w="sm" len="sm"/>
          </a:ln>
        </p:spPr>
      </p:cxnSp>
      <p:cxnSp>
        <p:nvCxnSpPr>
          <p:cNvPr id="345" name="Google Shape;345;p13"/>
          <p:cNvCxnSpPr/>
          <p:nvPr/>
        </p:nvCxnSpPr>
        <p:spPr>
          <a:xfrm flipH="1">
            <a:off x="6249971" y="3506771"/>
            <a:ext cx="981235" cy="612742"/>
          </a:xfrm>
          <a:prstGeom prst="straightConnector1">
            <a:avLst/>
          </a:prstGeom>
          <a:noFill/>
          <a:ln w="38100" cap="flat" cmpd="sng">
            <a:solidFill>
              <a:srgbClr val="ED423D"/>
            </a:solidFill>
            <a:prstDash val="solid"/>
            <a:round/>
            <a:headEnd type="none" w="sm" len="sm"/>
            <a:tailEnd type="none" w="sm" len="sm"/>
          </a:ln>
        </p:spPr>
      </p:cxnSp>
      <p:cxnSp>
        <p:nvCxnSpPr>
          <p:cNvPr id="346" name="Google Shape;346;p13"/>
          <p:cNvCxnSpPr/>
          <p:nvPr/>
        </p:nvCxnSpPr>
        <p:spPr>
          <a:xfrm rot="10800000">
            <a:off x="6919274" y="6042581"/>
            <a:ext cx="395385" cy="298388"/>
          </a:xfrm>
          <a:prstGeom prst="straightConnector1">
            <a:avLst/>
          </a:prstGeom>
          <a:noFill/>
          <a:ln w="38100" cap="flat" cmpd="sng">
            <a:solidFill>
              <a:srgbClr val="ED423D"/>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352" name="Google Shape;352;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12</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353" name="Google Shape;353;p1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HERRAMIENTAS DE MEDICIÓN DE </a:t>
            </a:r>
            <a:r>
              <a:rPr lang="es-CL" sz="2800" b="0" i="0" u="none" strike="noStrike" cap="none">
                <a:solidFill>
                  <a:srgbClr val="ED423D"/>
                </a:solidFill>
                <a:latin typeface="Calibri"/>
                <a:ea typeface="Calibri"/>
                <a:cs typeface="Calibri"/>
                <a:sym typeface="Calibri"/>
              </a:rPr>
              <a:t>TORQUE</a:t>
            </a:r>
            <a:endParaRPr sz="3100" b="0" i="0" u="none" strike="noStrike" cap="none">
              <a:solidFill>
                <a:srgbClr val="ED423D"/>
              </a:solidFill>
              <a:latin typeface="Calibri"/>
              <a:ea typeface="Calibri"/>
              <a:cs typeface="Calibri"/>
              <a:sym typeface="Calibri"/>
            </a:endParaRPr>
          </a:p>
        </p:txBody>
      </p:sp>
      <p:sp>
        <p:nvSpPr>
          <p:cNvPr id="354" name="Google Shape;354;p14"/>
          <p:cNvSpPr/>
          <p:nvPr/>
        </p:nvSpPr>
        <p:spPr>
          <a:xfrm>
            <a:off x="448191" y="2250191"/>
            <a:ext cx="8687495" cy="1397314"/>
          </a:xfrm>
          <a:prstGeom prst="roundRect">
            <a:avLst>
              <a:gd name="adj" fmla="val 15038"/>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55" name="Google Shape;355;p14"/>
          <p:cNvSpPr/>
          <p:nvPr/>
        </p:nvSpPr>
        <p:spPr>
          <a:xfrm>
            <a:off x="783325" y="2429289"/>
            <a:ext cx="804337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El más moderno de todos es el goniómetro digital, el cual tiene una base magnética que se monta sobre el barrote que se va a emplear para dar el torque angular seleccionado previamente en el goniómetro.</a:t>
            </a:r>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Posee la siguientes partes:</a:t>
            </a:r>
            <a:endParaRPr sz="1600" b="0" i="0" u="none" strike="noStrike" cap="none">
              <a:solidFill>
                <a:srgbClr val="000000"/>
              </a:solidFill>
              <a:latin typeface="Calibri"/>
              <a:ea typeface="Calibri"/>
              <a:cs typeface="Calibri"/>
              <a:sym typeface="Calibri"/>
            </a:endParaRPr>
          </a:p>
        </p:txBody>
      </p:sp>
      <p:pic>
        <p:nvPicPr>
          <p:cNvPr id="356" name="Google Shape;356;p14"/>
          <p:cNvPicPr preferRelativeResize="0"/>
          <p:nvPr/>
        </p:nvPicPr>
        <p:blipFill rotWithShape="1">
          <a:blip r:embed="rId3">
            <a:alphaModFix/>
          </a:blip>
          <a:srcRect/>
          <a:stretch/>
        </p:blipFill>
        <p:spPr>
          <a:xfrm>
            <a:off x="3494643" y="3813999"/>
            <a:ext cx="2869771" cy="2901307"/>
          </a:xfrm>
          <a:prstGeom prst="rect">
            <a:avLst/>
          </a:prstGeom>
          <a:noFill/>
          <a:ln>
            <a:noFill/>
          </a:ln>
        </p:spPr>
      </p:pic>
      <p:sp>
        <p:nvSpPr>
          <p:cNvPr id="357" name="Google Shape;357;p14"/>
          <p:cNvSpPr/>
          <p:nvPr/>
        </p:nvSpPr>
        <p:spPr>
          <a:xfrm>
            <a:off x="1058582" y="4023071"/>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58" name="Google Shape;358;p14"/>
          <p:cNvSpPr/>
          <p:nvPr/>
        </p:nvSpPr>
        <p:spPr>
          <a:xfrm>
            <a:off x="1515724" y="4042603"/>
            <a:ext cx="1462260" cy="351315"/>
          </a:xfrm>
          <a:prstGeom prst="rect">
            <a:avLst/>
          </a:prstGeom>
          <a:noFill/>
          <a:ln>
            <a:noFill/>
          </a:ln>
        </p:spPr>
        <p:txBody>
          <a:bodyPr spcFirstLastPara="1" wrap="square" lIns="91425" tIns="45700" rIns="91425" bIns="45700" anchor="t" anchorCtr="0">
            <a:spAutoFit/>
          </a:bodyPr>
          <a:lstStyle/>
          <a:p>
            <a:pPr marL="0" marR="0" lvl="0" indent="0" algn="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1. VISOR DIGITAL</a:t>
            </a:r>
            <a:endParaRPr sz="1400" b="1" i="0" u="none" strike="noStrike" cap="none">
              <a:solidFill>
                <a:schemeClr val="lt1"/>
              </a:solidFill>
              <a:latin typeface="Calibri"/>
              <a:ea typeface="Calibri"/>
              <a:cs typeface="Calibri"/>
              <a:sym typeface="Calibri"/>
            </a:endParaRPr>
          </a:p>
        </p:txBody>
      </p:sp>
      <p:sp>
        <p:nvSpPr>
          <p:cNvPr id="359" name="Google Shape;359;p14"/>
          <p:cNvSpPr/>
          <p:nvPr/>
        </p:nvSpPr>
        <p:spPr>
          <a:xfrm>
            <a:off x="1058582" y="4557894"/>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60" name="Google Shape;360;p14"/>
          <p:cNvSpPr/>
          <p:nvPr/>
        </p:nvSpPr>
        <p:spPr>
          <a:xfrm>
            <a:off x="1571830" y="4577426"/>
            <a:ext cx="1406154" cy="351315"/>
          </a:xfrm>
          <a:prstGeom prst="rect">
            <a:avLst/>
          </a:prstGeom>
          <a:noFill/>
          <a:ln>
            <a:noFill/>
          </a:ln>
        </p:spPr>
        <p:txBody>
          <a:bodyPr spcFirstLastPara="1" wrap="square" lIns="91425" tIns="45700" rIns="91425" bIns="45700" anchor="t" anchorCtr="0">
            <a:spAutoFit/>
          </a:bodyPr>
          <a:lstStyle/>
          <a:p>
            <a:pPr marL="0" marR="0" lvl="0" indent="0" algn="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2. BOTÓN RESET</a:t>
            </a:r>
            <a:endParaRPr sz="1400" b="1" i="0" u="none" strike="noStrike" cap="none">
              <a:solidFill>
                <a:schemeClr val="lt1"/>
              </a:solidFill>
              <a:latin typeface="Calibri"/>
              <a:ea typeface="Calibri"/>
              <a:cs typeface="Calibri"/>
              <a:sym typeface="Calibri"/>
            </a:endParaRPr>
          </a:p>
        </p:txBody>
      </p:sp>
      <p:sp>
        <p:nvSpPr>
          <p:cNvPr id="361" name="Google Shape;361;p14"/>
          <p:cNvSpPr/>
          <p:nvPr/>
        </p:nvSpPr>
        <p:spPr>
          <a:xfrm>
            <a:off x="448191" y="5092717"/>
            <a:ext cx="2732039" cy="741460"/>
          </a:xfrm>
          <a:prstGeom prst="roundRect">
            <a:avLst>
              <a:gd name="adj" fmla="val 21606"/>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62" name="Google Shape;362;p14"/>
          <p:cNvSpPr/>
          <p:nvPr/>
        </p:nvSpPr>
        <p:spPr>
          <a:xfrm>
            <a:off x="694987" y="5112249"/>
            <a:ext cx="2282997" cy="656590"/>
          </a:xfrm>
          <a:prstGeom prst="rect">
            <a:avLst/>
          </a:prstGeom>
          <a:noFill/>
          <a:ln>
            <a:noFill/>
          </a:ln>
        </p:spPr>
        <p:txBody>
          <a:bodyPr spcFirstLastPara="1" wrap="square" lIns="91425" tIns="45700" rIns="91425" bIns="45700" anchor="t" anchorCtr="0">
            <a:spAutoFit/>
          </a:bodyPr>
          <a:lstStyle/>
          <a:p>
            <a:pPr marL="0" marR="0" lvl="0" indent="0" algn="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3. BOTÓN PARA SUBIR O</a:t>
            </a:r>
            <a:endParaRPr/>
          </a:p>
          <a:p>
            <a:pPr marL="0" marR="0" lvl="0" indent="0" algn="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BAJAREL ÁNGULO DESEADO</a:t>
            </a:r>
            <a:endParaRPr sz="1400" b="1" i="0" u="none" strike="noStrike" cap="none">
              <a:solidFill>
                <a:schemeClr val="lt1"/>
              </a:solidFill>
              <a:latin typeface="Calibri"/>
              <a:ea typeface="Calibri"/>
              <a:cs typeface="Calibri"/>
              <a:sym typeface="Calibri"/>
            </a:endParaRPr>
          </a:p>
        </p:txBody>
      </p:sp>
      <p:sp>
        <p:nvSpPr>
          <p:cNvPr id="363" name="Google Shape;363;p14"/>
          <p:cNvSpPr/>
          <p:nvPr/>
        </p:nvSpPr>
        <p:spPr>
          <a:xfrm>
            <a:off x="6364414" y="4646735"/>
            <a:ext cx="2918470" cy="741460"/>
          </a:xfrm>
          <a:prstGeom prst="roundRect">
            <a:avLst>
              <a:gd name="adj" fmla="val 21606"/>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64" name="Google Shape;364;p14"/>
          <p:cNvSpPr/>
          <p:nvPr/>
        </p:nvSpPr>
        <p:spPr>
          <a:xfrm>
            <a:off x="6566659" y="4666267"/>
            <a:ext cx="2576346" cy="656590"/>
          </a:xfrm>
          <a:prstGeom prst="rect">
            <a:avLst/>
          </a:prstGeom>
          <a:noFill/>
          <a:ln>
            <a:noFill/>
          </a:ln>
        </p:spPr>
        <p:txBody>
          <a:bodyPr spcFirstLastPara="1" wrap="square" lIns="91425" tIns="45700" rIns="91425" bIns="45700" anchor="t" anchorCtr="0">
            <a:spAutoFit/>
          </a:bodyPr>
          <a:lstStyle/>
          <a:p>
            <a:pPr marL="0" marR="0" lvl="0" indent="0" algn="l"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5. LUCES LED QUE AYUDAN</a:t>
            </a:r>
            <a:endParaRPr/>
          </a:p>
          <a:p>
            <a:pPr marL="0" marR="0" lvl="0" indent="0" algn="l"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A LLEGAR AL ÁNGULO DESEADO</a:t>
            </a:r>
            <a:endParaRPr sz="1400" b="1" i="0" u="none" strike="noStrike" cap="none">
              <a:solidFill>
                <a:schemeClr val="lt1"/>
              </a:solidFill>
              <a:latin typeface="Calibri"/>
              <a:ea typeface="Calibri"/>
              <a:cs typeface="Calibri"/>
              <a:sym typeface="Calibri"/>
            </a:endParaRPr>
          </a:p>
        </p:txBody>
      </p:sp>
      <p:sp>
        <p:nvSpPr>
          <p:cNvPr id="365" name="Google Shape;365;p14"/>
          <p:cNvSpPr/>
          <p:nvPr/>
        </p:nvSpPr>
        <p:spPr>
          <a:xfrm>
            <a:off x="6382849" y="5574592"/>
            <a:ext cx="2422924"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66" name="Google Shape;366;p14"/>
          <p:cNvSpPr/>
          <p:nvPr/>
        </p:nvSpPr>
        <p:spPr>
          <a:xfrm>
            <a:off x="6566659" y="5594124"/>
            <a:ext cx="2199641" cy="374461"/>
          </a:xfrm>
          <a:prstGeom prst="rect">
            <a:avLst/>
          </a:prstGeom>
          <a:noFill/>
          <a:ln>
            <a:noFill/>
          </a:ln>
        </p:spPr>
        <p:txBody>
          <a:bodyPr spcFirstLastPara="1" wrap="square" lIns="91425" tIns="45700" rIns="91425" bIns="45700" anchor="t" anchorCtr="0">
            <a:spAutoFit/>
          </a:bodyPr>
          <a:lstStyle/>
          <a:p>
            <a:pPr marL="0" marR="0" lvl="0" indent="0" algn="l"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6. ENCENDIDO / APAGADO</a:t>
            </a:r>
            <a:endParaRPr sz="1400" b="1" i="0" u="none" strike="noStrike" cap="none">
              <a:solidFill>
                <a:schemeClr val="lt1"/>
              </a:solidFill>
              <a:latin typeface="Calibri"/>
              <a:ea typeface="Calibri"/>
              <a:cs typeface="Calibri"/>
              <a:sym typeface="Calibri"/>
            </a:endParaRPr>
          </a:p>
        </p:txBody>
      </p:sp>
      <p:sp>
        <p:nvSpPr>
          <p:cNvPr id="367" name="Google Shape;367;p14"/>
          <p:cNvSpPr/>
          <p:nvPr/>
        </p:nvSpPr>
        <p:spPr>
          <a:xfrm>
            <a:off x="6382849" y="6098433"/>
            <a:ext cx="2121647"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68" name="Google Shape;368;p14"/>
          <p:cNvSpPr/>
          <p:nvPr/>
        </p:nvSpPr>
        <p:spPr>
          <a:xfrm>
            <a:off x="6566659" y="6117965"/>
            <a:ext cx="1146468" cy="374461"/>
          </a:xfrm>
          <a:prstGeom prst="rect">
            <a:avLst/>
          </a:prstGeom>
          <a:noFill/>
          <a:ln>
            <a:noFill/>
          </a:ln>
        </p:spPr>
        <p:txBody>
          <a:bodyPr spcFirstLastPara="1" wrap="square" lIns="91425" tIns="45700" rIns="91425" bIns="45700" anchor="t" anchorCtr="0">
            <a:spAutoFit/>
          </a:bodyPr>
          <a:lstStyle/>
          <a:p>
            <a:pPr marL="0" marR="0" lvl="0" indent="0" algn="l"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7. MEMORIA</a:t>
            </a:r>
            <a:endParaRPr sz="1400" b="1" i="0" u="none" strike="noStrike" cap="none">
              <a:solidFill>
                <a:schemeClr val="lt1"/>
              </a:solidFill>
              <a:latin typeface="Calibri"/>
              <a:ea typeface="Calibri"/>
              <a:cs typeface="Calibri"/>
              <a:sym typeface="Calibri"/>
            </a:endParaRPr>
          </a:p>
        </p:txBody>
      </p:sp>
      <p:cxnSp>
        <p:nvCxnSpPr>
          <p:cNvPr id="369" name="Google Shape;369;p14"/>
          <p:cNvCxnSpPr/>
          <p:nvPr/>
        </p:nvCxnSpPr>
        <p:spPr>
          <a:xfrm>
            <a:off x="2977984" y="4225756"/>
            <a:ext cx="1612870" cy="866961"/>
          </a:xfrm>
          <a:prstGeom prst="straightConnector1">
            <a:avLst/>
          </a:prstGeom>
          <a:noFill/>
          <a:ln w="38100" cap="flat" cmpd="sng">
            <a:solidFill>
              <a:srgbClr val="ED423D"/>
            </a:solidFill>
            <a:prstDash val="solid"/>
            <a:round/>
            <a:headEnd type="none" w="sm" len="sm"/>
            <a:tailEnd type="none" w="sm" len="sm"/>
          </a:ln>
        </p:spPr>
      </p:cxnSp>
      <p:cxnSp>
        <p:nvCxnSpPr>
          <p:cNvPr id="370" name="Google Shape;370;p14"/>
          <p:cNvCxnSpPr/>
          <p:nvPr/>
        </p:nvCxnSpPr>
        <p:spPr>
          <a:xfrm>
            <a:off x="3054285" y="4732256"/>
            <a:ext cx="2535810" cy="707010"/>
          </a:xfrm>
          <a:prstGeom prst="straightConnector1">
            <a:avLst/>
          </a:prstGeom>
          <a:noFill/>
          <a:ln w="38100" cap="flat" cmpd="sng">
            <a:solidFill>
              <a:srgbClr val="ED423D"/>
            </a:solidFill>
            <a:prstDash val="solid"/>
            <a:round/>
            <a:headEnd type="none" w="sm" len="sm"/>
            <a:tailEnd type="none" w="sm" len="sm"/>
          </a:ln>
        </p:spPr>
      </p:cxnSp>
      <p:cxnSp>
        <p:nvCxnSpPr>
          <p:cNvPr id="371" name="Google Shape;371;p14"/>
          <p:cNvCxnSpPr/>
          <p:nvPr/>
        </p:nvCxnSpPr>
        <p:spPr>
          <a:xfrm>
            <a:off x="2977984" y="5448693"/>
            <a:ext cx="2216185" cy="248293"/>
          </a:xfrm>
          <a:prstGeom prst="straightConnector1">
            <a:avLst/>
          </a:prstGeom>
          <a:noFill/>
          <a:ln w="38100" cap="flat" cmpd="sng">
            <a:solidFill>
              <a:srgbClr val="ED423D"/>
            </a:solidFill>
            <a:prstDash val="solid"/>
            <a:round/>
            <a:headEnd type="none" w="sm" len="sm"/>
            <a:tailEnd type="none" w="sm" len="sm"/>
          </a:ln>
        </p:spPr>
      </p:cxnSp>
      <p:sp>
        <p:nvSpPr>
          <p:cNvPr id="372" name="Google Shape;372;p14"/>
          <p:cNvSpPr/>
          <p:nvPr/>
        </p:nvSpPr>
        <p:spPr>
          <a:xfrm>
            <a:off x="6382849" y="4099301"/>
            <a:ext cx="2422924"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73" name="Google Shape;373;p14"/>
          <p:cNvSpPr/>
          <p:nvPr/>
        </p:nvSpPr>
        <p:spPr>
          <a:xfrm>
            <a:off x="6566659" y="4118833"/>
            <a:ext cx="1717137" cy="374461"/>
          </a:xfrm>
          <a:prstGeom prst="rect">
            <a:avLst/>
          </a:prstGeom>
          <a:noFill/>
          <a:ln>
            <a:noFill/>
          </a:ln>
        </p:spPr>
        <p:txBody>
          <a:bodyPr spcFirstLastPara="1" wrap="square" lIns="91425" tIns="45700" rIns="91425" bIns="45700" anchor="t" anchorCtr="0">
            <a:spAutoFit/>
          </a:bodyPr>
          <a:lstStyle/>
          <a:p>
            <a:pPr marL="0" marR="0" lvl="0" indent="0" algn="l"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4. ALARMA AUDIBLE</a:t>
            </a:r>
            <a:endParaRPr sz="1400" b="1" i="0" u="none" strike="noStrike" cap="none">
              <a:solidFill>
                <a:schemeClr val="lt1"/>
              </a:solidFill>
              <a:latin typeface="Calibri"/>
              <a:ea typeface="Calibri"/>
              <a:cs typeface="Calibri"/>
              <a:sym typeface="Calibri"/>
            </a:endParaRPr>
          </a:p>
        </p:txBody>
      </p:sp>
      <p:cxnSp>
        <p:nvCxnSpPr>
          <p:cNvPr id="374" name="Google Shape;374;p14"/>
          <p:cNvCxnSpPr/>
          <p:nvPr/>
        </p:nvCxnSpPr>
        <p:spPr>
          <a:xfrm rot="10800000">
            <a:off x="5066850" y="4225756"/>
            <a:ext cx="1499809" cy="0"/>
          </a:xfrm>
          <a:prstGeom prst="straightConnector1">
            <a:avLst/>
          </a:prstGeom>
          <a:noFill/>
          <a:ln w="38100" cap="flat" cmpd="sng">
            <a:solidFill>
              <a:srgbClr val="ED423D"/>
            </a:solidFill>
            <a:prstDash val="solid"/>
            <a:round/>
            <a:headEnd type="none" w="sm" len="sm"/>
            <a:tailEnd type="none" w="sm" len="sm"/>
          </a:ln>
        </p:spPr>
      </p:cxnSp>
      <p:cxnSp>
        <p:nvCxnSpPr>
          <p:cNvPr id="375" name="Google Shape;375;p14"/>
          <p:cNvCxnSpPr/>
          <p:nvPr/>
        </p:nvCxnSpPr>
        <p:spPr>
          <a:xfrm rot="10800000">
            <a:off x="4345757" y="4118833"/>
            <a:ext cx="2164499" cy="885570"/>
          </a:xfrm>
          <a:prstGeom prst="straightConnector1">
            <a:avLst/>
          </a:prstGeom>
          <a:noFill/>
          <a:ln w="38100" cap="flat" cmpd="sng">
            <a:solidFill>
              <a:srgbClr val="ED423D"/>
            </a:solidFill>
            <a:prstDash val="solid"/>
            <a:round/>
            <a:headEnd type="none" w="sm" len="sm"/>
            <a:tailEnd type="none" w="sm" len="sm"/>
          </a:ln>
        </p:spPr>
      </p:cxnSp>
      <p:cxnSp>
        <p:nvCxnSpPr>
          <p:cNvPr id="376" name="Google Shape;376;p14"/>
          <p:cNvCxnSpPr/>
          <p:nvPr/>
        </p:nvCxnSpPr>
        <p:spPr>
          <a:xfrm rot="10800000">
            <a:off x="5786323" y="5204729"/>
            <a:ext cx="798771" cy="590513"/>
          </a:xfrm>
          <a:prstGeom prst="straightConnector1">
            <a:avLst/>
          </a:prstGeom>
          <a:noFill/>
          <a:ln w="38100" cap="flat" cmpd="sng">
            <a:solidFill>
              <a:srgbClr val="ED423D"/>
            </a:solidFill>
            <a:prstDash val="solid"/>
            <a:round/>
            <a:headEnd type="none" w="sm" len="sm"/>
            <a:tailEnd type="none" w="sm" len="sm"/>
          </a:ln>
        </p:spPr>
      </p:cxnSp>
      <p:cxnSp>
        <p:nvCxnSpPr>
          <p:cNvPr id="377" name="Google Shape;377;p14"/>
          <p:cNvCxnSpPr/>
          <p:nvPr/>
        </p:nvCxnSpPr>
        <p:spPr>
          <a:xfrm rot="10800000">
            <a:off x="4590854" y="5719362"/>
            <a:ext cx="1936332" cy="561055"/>
          </a:xfrm>
          <a:prstGeom prst="straightConnector1">
            <a:avLst/>
          </a:prstGeom>
          <a:noFill/>
          <a:ln w="38100" cap="flat" cmpd="sng">
            <a:solidFill>
              <a:srgbClr val="ED423D"/>
            </a:solidFill>
            <a:prstDash val="solid"/>
            <a:round/>
            <a:headEnd type="none" w="sm" len="sm"/>
            <a:tailEnd type="none" w="sm" len="sm"/>
          </a:ln>
        </p:spPr>
      </p:cxnSp>
      <p:sp>
        <p:nvSpPr>
          <p:cNvPr id="378" name="Google Shape;378;p14"/>
          <p:cNvSpPr/>
          <p:nvPr/>
        </p:nvSpPr>
        <p:spPr>
          <a:xfrm>
            <a:off x="5013101" y="4166315"/>
            <a:ext cx="115910" cy="115910"/>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9" name="Google Shape;379;p14"/>
          <p:cNvSpPr/>
          <p:nvPr/>
        </p:nvSpPr>
        <p:spPr>
          <a:xfrm>
            <a:off x="4278585" y="4049935"/>
            <a:ext cx="115910" cy="115910"/>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0" name="Google Shape;380;p14"/>
          <p:cNvSpPr/>
          <p:nvPr/>
        </p:nvSpPr>
        <p:spPr>
          <a:xfrm>
            <a:off x="4526580" y="5017512"/>
            <a:ext cx="115910" cy="115910"/>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1" name="Google Shape;381;p14"/>
          <p:cNvSpPr/>
          <p:nvPr/>
        </p:nvSpPr>
        <p:spPr>
          <a:xfrm>
            <a:off x="5728368" y="5143301"/>
            <a:ext cx="115910" cy="115910"/>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2" name="Google Shape;382;p14"/>
          <p:cNvSpPr/>
          <p:nvPr/>
        </p:nvSpPr>
        <p:spPr>
          <a:xfrm>
            <a:off x="5541358" y="5385473"/>
            <a:ext cx="115910" cy="115910"/>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3" name="Google Shape;383;p14"/>
          <p:cNvSpPr/>
          <p:nvPr/>
        </p:nvSpPr>
        <p:spPr>
          <a:xfrm>
            <a:off x="5168945" y="5636145"/>
            <a:ext cx="115910" cy="115910"/>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4" name="Google Shape;384;p14"/>
          <p:cNvSpPr/>
          <p:nvPr/>
        </p:nvSpPr>
        <p:spPr>
          <a:xfrm>
            <a:off x="4556200" y="5661407"/>
            <a:ext cx="115910" cy="115910"/>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1" name="Google Shape;391;p15"/>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13</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42" y="1815299"/>
            <a:ext cx="7016441" cy="4871642"/>
          </a:xfrm>
          <a:prstGeom prst="rect">
            <a:avLst/>
          </a:prstGeom>
        </p:spPr>
      </p:pic>
      <p:sp>
        <p:nvSpPr>
          <p:cNvPr id="10" name="Botón de acción: Hacia delante o Siguiente 9">
            <a:hlinkClick r:id="rId4" highlightClick="1"/>
          </p:cNvPr>
          <p:cNvSpPr/>
          <p:nvPr/>
        </p:nvSpPr>
        <p:spPr>
          <a:xfrm>
            <a:off x="2079500" y="3655179"/>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a:ln w="0">
                <a:noFill/>
              </a:ln>
              <a:solidFill>
                <a:schemeClr val="tx1"/>
              </a:solidFill>
              <a:effectLst>
                <a:outerShdw blurRad="38100" dist="19050" dir="2700000" algn="tl" rotWithShape="0">
                  <a:schemeClr val="dk1">
                    <a:alpha val="40000"/>
                  </a:schemeClr>
                </a:outerShdw>
              </a:effectLst>
            </a:endParaRPr>
          </a:p>
        </p:txBody>
      </p:sp>
      <p:sp>
        <p:nvSpPr>
          <p:cNvPr id="11" name="Google Shape;80;p14">
            <a:extLst>
              <a:ext uri="{FF2B5EF4-FFF2-40B4-BE49-F238E27FC236}">
                <a16:creationId xmlns="" xmlns:a16="http://schemas.microsoft.com/office/drawing/2014/main" id="{80B05D3B-B6F2-4040-A8A8-0F75AC422395}"/>
              </a:ext>
            </a:extLst>
          </p:cNvPr>
          <p:cNvSpPr txBox="1"/>
          <p:nvPr/>
        </p:nvSpPr>
        <p:spPr>
          <a:xfrm>
            <a:off x="2571351" y="3714121"/>
            <a:ext cx="2602903" cy="373966"/>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b="1" dirty="0">
                <a:solidFill>
                  <a:srgbClr val="76384D"/>
                </a:solidFill>
                <a:latin typeface="Calibri"/>
                <a:ea typeface="Calibri"/>
                <a:cs typeface="Calibri"/>
                <a:sym typeface="Calibri"/>
              </a:rPr>
              <a:t>Apriete angular y </a:t>
            </a:r>
            <a:r>
              <a:rPr lang="es-CL" sz="1600" b="1" dirty="0" smtClean="0">
                <a:solidFill>
                  <a:srgbClr val="76384D"/>
                </a:solidFill>
                <a:latin typeface="Calibri"/>
                <a:ea typeface="Calibri"/>
                <a:cs typeface="Calibri"/>
                <a:sym typeface="Calibri"/>
              </a:rPr>
              <a:t>torque</a:t>
            </a:r>
            <a:endParaRPr lang="es-CL" sz="1600" b="1"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59846"/>
            <a:ext cx="4636302" cy="3844875"/>
          </a:xfrm>
          <a:prstGeom prst="rect">
            <a:avLst/>
          </a:prstGeom>
        </p:spPr>
      </p:pic>
      <p:grpSp>
        <p:nvGrpSpPr>
          <p:cNvPr id="13" name="Grupo 12"/>
          <p:cNvGrpSpPr/>
          <p:nvPr/>
        </p:nvGrpSpPr>
        <p:grpSpPr>
          <a:xfrm>
            <a:off x="366450" y="1220100"/>
            <a:ext cx="8966551" cy="577341"/>
            <a:chOff x="366450" y="1220100"/>
            <a:chExt cx="8966551" cy="577341"/>
          </a:xfrm>
        </p:grpSpPr>
        <p:sp>
          <p:nvSpPr>
            <p:cNvPr id="14"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smtClean="0">
                  <a:solidFill>
                    <a:srgbClr val="741B47"/>
                  </a:solidFill>
                  <a:latin typeface="Calibri"/>
                  <a:ea typeface="Calibri"/>
                  <a:cs typeface="Calibri"/>
                  <a:sym typeface="Calibri"/>
                </a:rPr>
                <a:t>VIDEO</a:t>
              </a:r>
              <a:endParaRPr lang="en-US" sz="2800" dirty="0"/>
            </a:p>
          </p:txBody>
        </p:sp>
        <p:sp>
          <p:nvSpPr>
            <p:cNvPr id="1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ea typeface="Calibri"/>
                  <a:cs typeface="Calibri"/>
                  <a:sym typeface="Calibri"/>
                </a:rPr>
                <a:t>VEAMOS EL SIGUIENTE</a:t>
              </a:r>
              <a:endParaRPr sz="1400" b="1"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6"/>
          <p:cNvSpPr/>
          <p:nvPr/>
        </p:nvSpPr>
        <p:spPr>
          <a:xfrm>
            <a:off x="371783" y="2820825"/>
            <a:ext cx="5468185" cy="2097421"/>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1" name="Google Shape;401;p16"/>
          <p:cNvPicPr preferRelativeResize="0"/>
          <p:nvPr/>
        </p:nvPicPr>
        <p:blipFill rotWithShape="1">
          <a:blip r:embed="rId3">
            <a:alphaModFix/>
          </a:blip>
          <a:srcRect/>
          <a:stretch/>
        </p:blipFill>
        <p:spPr>
          <a:xfrm>
            <a:off x="6073984" y="1526056"/>
            <a:ext cx="2832082" cy="5093079"/>
          </a:xfrm>
          <a:prstGeom prst="rect">
            <a:avLst/>
          </a:prstGeom>
          <a:noFill/>
          <a:ln>
            <a:noFill/>
          </a:ln>
        </p:spPr>
      </p:pic>
      <p:sp>
        <p:nvSpPr>
          <p:cNvPr id="402" name="Google Shape;402;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403" name="Google Shape;403;p1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404" name="Google Shape;404;p16"/>
          <p:cNvPicPr preferRelativeResize="0"/>
          <p:nvPr/>
        </p:nvPicPr>
        <p:blipFill rotWithShape="1">
          <a:blip r:embed="rId4">
            <a:alphaModFix/>
          </a:blip>
          <a:srcRect/>
          <a:stretch/>
        </p:blipFill>
        <p:spPr>
          <a:xfrm>
            <a:off x="5586518" y="2623897"/>
            <a:ext cx="506900" cy="477100"/>
          </a:xfrm>
          <a:prstGeom prst="rect">
            <a:avLst/>
          </a:prstGeom>
          <a:noFill/>
          <a:ln>
            <a:noFill/>
          </a:ln>
        </p:spPr>
      </p:pic>
      <p:sp>
        <p:nvSpPr>
          <p:cNvPr id="405" name="Google Shape;405;p16"/>
          <p:cNvSpPr txBox="1"/>
          <p:nvPr/>
        </p:nvSpPr>
        <p:spPr>
          <a:xfrm>
            <a:off x="627665" y="2979514"/>
            <a:ext cx="5025910" cy="1738801"/>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En tu vida cotidiana: ¿has ocupado otras herramientas para efectuar algún torque? ¿cuáles?</a:t>
            </a:r>
            <a:endParaRPr sz="1600" b="0" i="0" u="none" strike="noStrike" cap="none">
              <a:solidFill>
                <a:srgbClr val="000000"/>
              </a:solidFill>
              <a:latin typeface="Calibri"/>
              <a:ea typeface="Calibri"/>
              <a:cs typeface="Calibri"/>
              <a:sym typeface="Calibri"/>
            </a:endParaRPr>
          </a:p>
          <a:p>
            <a:pPr marL="285750" marR="0" lvl="0" indent="-285750" algn="l" rtl="0">
              <a:lnSpc>
                <a:spcPct val="115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¿Qué otras herramientas existen para efectuar torques, ligadas al ámbito automotriz?</a:t>
            </a:r>
            <a:endParaRPr sz="1600" b="0" i="0" u="none" strike="noStrike" cap="none">
              <a:solidFill>
                <a:srgbClr val="000000"/>
              </a:solidFill>
              <a:latin typeface="Calibri"/>
              <a:ea typeface="Calibri"/>
              <a:cs typeface="Calibri"/>
              <a:sym typeface="Calibri"/>
            </a:endParaRPr>
          </a:p>
        </p:txBody>
      </p:sp>
      <p:sp>
        <p:nvSpPr>
          <p:cNvPr id="406" name="Google Shape;406;p16"/>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14</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07" name="Google Shape;407;p16"/>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2100" b="0" i="0" u="none" strike="noStrike" cap="none">
                <a:solidFill>
                  <a:srgbClr val="741B47"/>
                </a:solidFill>
                <a:latin typeface="Calibri"/>
                <a:ea typeface="Calibri"/>
                <a:cs typeface="Calibri"/>
                <a:sym typeface="Calibri"/>
              </a:rPr>
              <a:t>¡Investiga en </a:t>
            </a:r>
            <a:r>
              <a:rPr lang="es-CL" sz="2100" b="0" i="0" u="none" strike="noStrike" cap="none">
                <a:solidFill>
                  <a:srgbClr val="ED423D"/>
                </a:solidFill>
                <a:latin typeface="Calibri"/>
                <a:ea typeface="Calibri"/>
                <a:cs typeface="Calibri"/>
                <a:sym typeface="Calibri"/>
              </a:rPr>
              <a:t>internet</a:t>
            </a:r>
            <a:endParaRPr/>
          </a:p>
          <a:p>
            <a:pPr marL="0" marR="0" lvl="0" indent="0" algn="l" rtl="0">
              <a:lnSpc>
                <a:spcPct val="100000"/>
              </a:lnSpc>
              <a:spcBef>
                <a:spcPts val="0"/>
              </a:spcBef>
              <a:spcAft>
                <a:spcPts val="0"/>
              </a:spcAft>
              <a:buNone/>
            </a:pPr>
            <a:r>
              <a:rPr lang="es-CL" sz="2100" b="0" i="0" u="none" strike="noStrike" cap="none">
                <a:solidFill>
                  <a:srgbClr val="741B47"/>
                </a:solidFill>
                <a:latin typeface="Calibri"/>
                <a:ea typeface="Calibri"/>
                <a:cs typeface="Calibri"/>
                <a:sym typeface="Calibri"/>
              </a:rPr>
              <a:t>ocupando tu celular!  </a:t>
            </a:r>
            <a:endParaRPr/>
          </a:p>
          <a:p>
            <a:pPr marL="0" marR="0" lvl="0" indent="0" algn="l" rtl="0">
              <a:lnSpc>
                <a:spcPct val="100000"/>
              </a:lnSpc>
              <a:spcBef>
                <a:spcPts val="0"/>
              </a:spcBef>
              <a:spcAft>
                <a:spcPts val="0"/>
              </a:spcAft>
              <a:buNone/>
            </a:pPr>
            <a:r>
              <a:rPr lang="es-CL" sz="2100" b="1" i="0" u="none" strike="noStrike" cap="none">
                <a:solidFill>
                  <a:srgbClr val="741B47"/>
                </a:solidFill>
                <a:latin typeface="Calibri"/>
                <a:ea typeface="Calibri"/>
                <a:cs typeface="Calibri"/>
                <a:sym typeface="Calibri"/>
              </a:rPr>
              <a:t>¡Comparte tus respuestas!</a:t>
            </a:r>
            <a:endParaRPr/>
          </a:p>
        </p:txBody>
      </p:sp>
      <p:pic>
        <p:nvPicPr>
          <p:cNvPr id="408" name="Google Shape;408;p16"/>
          <p:cNvPicPr preferRelativeResize="0"/>
          <p:nvPr/>
        </p:nvPicPr>
        <p:blipFill rotWithShape="1">
          <a:blip r:embed="rId5">
            <a:alphaModFix/>
          </a:blip>
          <a:srcRect/>
          <a:stretch/>
        </p:blipFill>
        <p:spPr>
          <a:xfrm>
            <a:off x="3559996" y="4056360"/>
            <a:ext cx="3817418" cy="36167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7"/>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14" name="Google Shape;414;p17"/>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15</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15" name="Google Shape;415;p17"/>
          <p:cNvSpPr/>
          <p:nvPr/>
        </p:nvSpPr>
        <p:spPr>
          <a:xfrm>
            <a:off x="466024" y="3285401"/>
            <a:ext cx="8571444" cy="839905"/>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16" name="Google Shape;416;p17"/>
          <p:cNvSpPr/>
          <p:nvPr/>
        </p:nvSpPr>
        <p:spPr>
          <a:xfrm>
            <a:off x="466024" y="2265380"/>
            <a:ext cx="8571444" cy="816266"/>
          </a:xfrm>
          <a:prstGeom prst="roundRect">
            <a:avLst>
              <a:gd name="adj" fmla="val 1956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17" name="Google Shape;417;p17"/>
          <p:cNvSpPr/>
          <p:nvPr/>
        </p:nvSpPr>
        <p:spPr>
          <a:xfrm>
            <a:off x="783325" y="2381126"/>
            <a:ext cx="786352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Para aplicar el torque angular se debe reemplazar la llave de torque o dinamométrica por un barrote de fuerza adecuado.</a:t>
            </a:r>
            <a:endParaRPr/>
          </a:p>
        </p:txBody>
      </p:sp>
      <p:sp>
        <p:nvSpPr>
          <p:cNvPr id="418" name="Google Shape;418;p17"/>
          <p:cNvSpPr/>
          <p:nvPr/>
        </p:nvSpPr>
        <p:spPr>
          <a:xfrm>
            <a:off x="828799" y="3412966"/>
            <a:ext cx="7818051"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Existen de diferentes tipos, todo depende del torque que se debe aplicar, aunque las más comunes son de ½ y 3/4.</a:t>
            </a:r>
            <a:endParaRPr/>
          </a:p>
        </p:txBody>
      </p:sp>
      <p:sp>
        <p:nvSpPr>
          <p:cNvPr id="419" name="Google Shape;419;p17"/>
          <p:cNvSpPr/>
          <p:nvPr/>
        </p:nvSpPr>
        <p:spPr>
          <a:xfrm>
            <a:off x="466024" y="4354347"/>
            <a:ext cx="8571444" cy="891151"/>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20" name="Google Shape;420;p17"/>
          <p:cNvSpPr/>
          <p:nvPr/>
        </p:nvSpPr>
        <p:spPr>
          <a:xfrm>
            <a:off x="828798" y="4507535"/>
            <a:ext cx="7818052"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Igual cosa ocurre con las llaves de torque, depende del torque a aplicar es el tamaño de la llave de torque a utilizar.</a:t>
            </a:r>
            <a:endParaRPr/>
          </a:p>
        </p:txBody>
      </p:sp>
      <p:sp>
        <p:nvSpPr>
          <p:cNvPr id="421" name="Google Shape;421;p17"/>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HERRAMIENTAS DE </a:t>
            </a:r>
            <a:r>
              <a:rPr lang="es-CL" sz="2800" b="0" i="0" u="none" strike="noStrike" cap="none">
                <a:solidFill>
                  <a:srgbClr val="ED423D"/>
                </a:solidFill>
                <a:latin typeface="Calibri"/>
                <a:ea typeface="Calibri"/>
                <a:cs typeface="Calibri"/>
                <a:sym typeface="Calibri"/>
              </a:rPr>
              <a:t>MEDICIÓN DE TORQUE</a:t>
            </a:r>
            <a:endParaRPr sz="3200" b="0" i="0" u="none" strike="noStrike" cap="none">
              <a:solidFill>
                <a:srgbClr val="FF0000"/>
              </a:solidFill>
              <a:latin typeface="Calibri"/>
              <a:ea typeface="Calibri"/>
              <a:cs typeface="Calibri"/>
              <a:sym typeface="Calibri"/>
            </a:endParaRPr>
          </a:p>
        </p:txBody>
      </p:sp>
      <p:pic>
        <p:nvPicPr>
          <p:cNvPr id="422" name="Google Shape;422;p17"/>
          <p:cNvPicPr preferRelativeResize="0"/>
          <p:nvPr/>
        </p:nvPicPr>
        <p:blipFill rotWithShape="1">
          <a:blip r:embed="rId3">
            <a:alphaModFix/>
          </a:blip>
          <a:srcRect/>
          <a:stretch/>
        </p:blipFill>
        <p:spPr>
          <a:xfrm>
            <a:off x="4115564" y="5444502"/>
            <a:ext cx="4997847" cy="16111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28" name="Google Shape;428;p1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16</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29" name="Google Shape;429;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TORQUES PRINCIPALES DEL </a:t>
            </a:r>
            <a:r>
              <a:rPr lang="es-CL" sz="2800" b="0" i="0" u="none" strike="noStrike" cap="none">
                <a:solidFill>
                  <a:srgbClr val="FF0000"/>
                </a:solidFill>
                <a:latin typeface="Calibri"/>
                <a:ea typeface="Calibri"/>
                <a:cs typeface="Calibri"/>
                <a:sym typeface="Calibri"/>
              </a:rPr>
              <a:t>MOTOR</a:t>
            </a:r>
            <a:endParaRPr sz="3100" b="0" i="0" u="none" strike="noStrike" cap="none">
              <a:solidFill>
                <a:srgbClr val="FF0000"/>
              </a:solidFill>
              <a:latin typeface="Calibri"/>
              <a:ea typeface="Calibri"/>
              <a:cs typeface="Calibri"/>
              <a:sym typeface="Calibri"/>
            </a:endParaRPr>
          </a:p>
        </p:txBody>
      </p:sp>
      <p:sp>
        <p:nvSpPr>
          <p:cNvPr id="430" name="Google Shape;430;p18"/>
          <p:cNvSpPr/>
          <p:nvPr/>
        </p:nvSpPr>
        <p:spPr>
          <a:xfrm>
            <a:off x="466023" y="3235523"/>
            <a:ext cx="6696552" cy="2162549"/>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1" name="Google Shape;431;p18"/>
          <p:cNvSpPr/>
          <p:nvPr/>
        </p:nvSpPr>
        <p:spPr>
          <a:xfrm>
            <a:off x="828799" y="3386240"/>
            <a:ext cx="5962618" cy="18158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Bloque de cilindros:</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pernos Bancada.</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pernos de Biela.</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Volante de Inercia.</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Polea de Gigüeñal (Damper).</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pernos de Guías de Cadena o Correa de Distribución.</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pernos de Tensor de Cadena o Correa de Distribución.</a:t>
            </a:r>
            <a:endParaRPr/>
          </a:p>
        </p:txBody>
      </p:sp>
      <p:sp>
        <p:nvSpPr>
          <p:cNvPr id="432" name="Google Shape;432;p18"/>
          <p:cNvSpPr/>
          <p:nvPr/>
        </p:nvSpPr>
        <p:spPr>
          <a:xfrm>
            <a:off x="466024" y="2250191"/>
            <a:ext cx="8677976" cy="851813"/>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3" name="Google Shape;433;p18"/>
          <p:cNvSpPr/>
          <p:nvPr/>
        </p:nvSpPr>
        <p:spPr>
          <a:xfrm>
            <a:off x="783325" y="2383710"/>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Aunque todos los torques de pernos del motor son importantes, hay algunos que son de suma importancia y no se pueden dejar de realizar, estos son:</a:t>
            </a:r>
            <a:endParaRPr/>
          </a:p>
        </p:txBody>
      </p:sp>
      <p:sp>
        <p:nvSpPr>
          <p:cNvPr id="434" name="Google Shape;434;p18"/>
          <p:cNvSpPr/>
          <p:nvPr/>
        </p:nvSpPr>
        <p:spPr>
          <a:xfrm>
            <a:off x="466022" y="5548789"/>
            <a:ext cx="6991221" cy="1227935"/>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5" name="Google Shape;435;p18"/>
          <p:cNvSpPr/>
          <p:nvPr/>
        </p:nvSpPr>
        <p:spPr>
          <a:xfrm>
            <a:off x="828798" y="5624147"/>
            <a:ext cx="5962618"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Culata o Tapa superior de Cilindros:</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pernos Culata.</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pernos de bancadas de Árboles de levas.</a:t>
            </a:r>
            <a:endParaRPr/>
          </a:p>
          <a:p>
            <a:pPr marL="285750" marR="0" lvl="0" indent="-285750" algn="just" rtl="0">
              <a:lnSpc>
                <a:spcPct val="100000"/>
              </a:lnSpc>
              <a:spcBef>
                <a:spcPts val="0"/>
              </a:spcBef>
              <a:spcAft>
                <a:spcPts val="0"/>
              </a:spcAft>
              <a:buClr>
                <a:srgbClr val="76384D"/>
              </a:buClr>
              <a:buSzPts val="1600"/>
              <a:buFont typeface="Arial"/>
              <a:buChar char="•"/>
            </a:pPr>
            <a:r>
              <a:rPr lang="es-CL" sz="1600" b="0" i="0" u="none" strike="noStrike" cap="none">
                <a:solidFill>
                  <a:srgbClr val="000000"/>
                </a:solidFill>
                <a:latin typeface="Calibri"/>
                <a:ea typeface="Calibri"/>
                <a:cs typeface="Calibri"/>
                <a:sym typeface="Calibri"/>
              </a:rPr>
              <a:t>Torque de Piñones de Distribución.</a:t>
            </a:r>
            <a:endParaRPr/>
          </a:p>
        </p:txBody>
      </p:sp>
      <p:pic>
        <p:nvPicPr>
          <p:cNvPr id="436" name="Google Shape;436;p18"/>
          <p:cNvPicPr preferRelativeResize="0"/>
          <p:nvPr/>
        </p:nvPicPr>
        <p:blipFill rotWithShape="1">
          <a:blip r:embed="rId3">
            <a:alphaModFix/>
          </a:blip>
          <a:srcRect/>
          <a:stretch/>
        </p:blipFill>
        <p:spPr>
          <a:xfrm>
            <a:off x="6346814" y="4142435"/>
            <a:ext cx="3373449" cy="3302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subTitle" id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CL" sz="1500" b="1" i="0" u="none" strike="noStrike" cap="none">
                <a:solidFill>
                  <a:srgbClr val="000000"/>
                </a:solidFill>
                <a:latin typeface="Calibri"/>
                <a:ea typeface="Calibri"/>
                <a:cs typeface="Calibri"/>
                <a:sym typeface="Calibri"/>
              </a:rPr>
              <a:t>ACTIVIDAD 7</a:t>
            </a:r>
            <a:endParaRPr sz="15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alibri"/>
              <a:ea typeface="Calibri"/>
              <a:cs typeface="Calibri"/>
              <a:sym typeface="Calibri"/>
            </a:endParaRPr>
          </a:p>
        </p:txBody>
      </p:sp>
      <p:sp>
        <p:nvSpPr>
          <p:cNvPr id="74" name="Google Shape;74;p2"/>
          <p:cNvSpPr txBox="1">
            <a:spLocks noGrp="1"/>
          </p:cNvSpPr>
          <p:nvPr>
            <p:ph type="subTitle" idx="2"/>
          </p:nvPr>
        </p:nvSpPr>
        <p:spPr>
          <a:xfrm>
            <a:off x="365424" y="2364630"/>
            <a:ext cx="8821105" cy="84921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s-CL" sz="3600" b="1" i="0" u="none" strike="noStrike" cap="none">
                <a:solidFill>
                  <a:srgbClr val="741B47"/>
                </a:solidFill>
                <a:latin typeface="Calibri"/>
                <a:ea typeface="Calibri"/>
                <a:cs typeface="Calibri"/>
                <a:sym typeface="Calibri"/>
              </a:rPr>
              <a:t>UNIDADES DE TORQUE Y MEDICIÓN </a:t>
            </a:r>
            <a:endParaRPr sz="3600" b="1" i="0" u="none" strike="noStrike" cap="none">
              <a:solidFill>
                <a:srgbClr val="741B47"/>
              </a:solidFill>
              <a:latin typeface="Calibri"/>
              <a:ea typeface="Calibri"/>
              <a:cs typeface="Calibri"/>
              <a:sym typeface="Calibri"/>
            </a:endParaRPr>
          </a:p>
          <a:p>
            <a:pPr marL="0" marR="0" lvl="0" indent="0" algn="l" rtl="0">
              <a:lnSpc>
                <a:spcPct val="90000"/>
              </a:lnSpc>
              <a:spcBef>
                <a:spcPts val="0"/>
              </a:spcBef>
              <a:spcAft>
                <a:spcPts val="0"/>
              </a:spcAft>
              <a:buNone/>
            </a:pPr>
            <a:r>
              <a:rPr lang="es-CL" sz="3600" b="1" i="0" u="none" strike="noStrike" cap="none">
                <a:solidFill>
                  <a:srgbClr val="741B47"/>
                </a:solidFill>
                <a:latin typeface="Calibri"/>
                <a:ea typeface="Calibri"/>
                <a:cs typeface="Calibri"/>
                <a:sym typeface="Calibri"/>
              </a:rPr>
              <a:t>EN EL AJUSTE DEL MOTOR</a:t>
            </a:r>
            <a:endParaRPr sz="3600" b="1" i="0" u="none" strike="noStrike" cap="none">
              <a:solidFill>
                <a:srgbClr val="741B47"/>
              </a:solidFill>
              <a:latin typeface="Calibri"/>
              <a:ea typeface="Calibri"/>
              <a:cs typeface="Calibri"/>
              <a:sym typeface="Calibri"/>
            </a:endParaRPr>
          </a:p>
        </p:txBody>
      </p:sp>
      <p:pic>
        <p:nvPicPr>
          <p:cNvPr id="75" name="Google Shape;75;p2"/>
          <p:cNvPicPr preferRelativeResize="0"/>
          <p:nvPr/>
        </p:nvPicPr>
        <p:blipFill rotWithShape="1">
          <a:blip r:embed="rId3">
            <a:alphaModFix/>
          </a:blip>
          <a:srcRect/>
          <a:stretch/>
        </p:blipFill>
        <p:spPr>
          <a:xfrm>
            <a:off x="431251" y="3264239"/>
            <a:ext cx="8755277" cy="40951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42" name="Google Shape;442;p19"/>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17</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43" name="Google Shape;443;p19"/>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TORQUES DE </a:t>
            </a:r>
            <a:r>
              <a:rPr lang="es-CL" sz="2800" b="0" i="0" u="none" strike="noStrike" cap="none">
                <a:solidFill>
                  <a:srgbClr val="FF0000"/>
                </a:solidFill>
                <a:latin typeface="Calibri"/>
                <a:ea typeface="Calibri"/>
                <a:cs typeface="Calibri"/>
                <a:sym typeface="Calibri"/>
              </a:rPr>
              <a:t>PERNOS DE BANCADA</a:t>
            </a:r>
            <a:endParaRPr sz="3100" b="0" i="0" u="none" strike="noStrike" cap="none">
              <a:solidFill>
                <a:srgbClr val="FF0000"/>
              </a:solidFill>
              <a:latin typeface="Calibri"/>
              <a:ea typeface="Calibri"/>
              <a:cs typeface="Calibri"/>
              <a:sym typeface="Calibri"/>
            </a:endParaRPr>
          </a:p>
        </p:txBody>
      </p:sp>
      <p:sp>
        <p:nvSpPr>
          <p:cNvPr id="444" name="Google Shape;444;p19"/>
          <p:cNvSpPr/>
          <p:nvPr/>
        </p:nvSpPr>
        <p:spPr>
          <a:xfrm>
            <a:off x="466023" y="3472927"/>
            <a:ext cx="6696552" cy="1522908"/>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5" name="Google Shape;445;p19"/>
          <p:cNvSpPr/>
          <p:nvPr/>
        </p:nvSpPr>
        <p:spPr>
          <a:xfrm>
            <a:off x="828799" y="3572662"/>
            <a:ext cx="5962618"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Antes de montar el cigüeñal las bancadas deben quedar bien lubricadas con aceite nuevo de motor.</a:t>
            </a:r>
            <a:endParaRPr/>
          </a:p>
          <a:p>
            <a:pPr marL="0" marR="0" lvl="0" indent="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Después de montar el cigüeñal en sus apoyos del block de cilindros, se deben seguir los siguientes pasos:</a:t>
            </a:r>
            <a:endParaRPr sz="1600" b="0" i="0" u="none" strike="noStrike" cap="none">
              <a:solidFill>
                <a:srgbClr val="000000"/>
              </a:solidFill>
              <a:latin typeface="Calibri"/>
              <a:ea typeface="Calibri"/>
              <a:cs typeface="Calibri"/>
              <a:sym typeface="Calibri"/>
            </a:endParaRPr>
          </a:p>
        </p:txBody>
      </p:sp>
      <p:sp>
        <p:nvSpPr>
          <p:cNvPr id="446" name="Google Shape;446;p19"/>
          <p:cNvSpPr/>
          <p:nvPr/>
        </p:nvSpPr>
        <p:spPr>
          <a:xfrm>
            <a:off x="466024" y="2250191"/>
            <a:ext cx="8677976" cy="1028257"/>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7" name="Google Shape;447;p19"/>
          <p:cNvSpPr/>
          <p:nvPr/>
        </p:nvSpPr>
        <p:spPr>
          <a:xfrm>
            <a:off x="783325" y="2383710"/>
            <a:ext cx="8043375"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momento de armar el Block de cilindros, después de estar fijo en un soporte adecuado y completamente limpio, lo primero que se debe montar es el cigüeñal en los apoyos o bancadas del block de cilindros.</a:t>
            </a:r>
            <a:endParaRPr sz="1600" b="0" i="0" u="none" strike="noStrike" cap="none">
              <a:solidFill>
                <a:srgbClr val="000000"/>
              </a:solidFill>
              <a:latin typeface="Calibri"/>
              <a:ea typeface="Calibri"/>
              <a:cs typeface="Calibri"/>
              <a:sym typeface="Calibri"/>
            </a:endParaRPr>
          </a:p>
        </p:txBody>
      </p:sp>
      <p:sp>
        <p:nvSpPr>
          <p:cNvPr id="448" name="Google Shape;448;p19"/>
          <p:cNvSpPr/>
          <p:nvPr/>
        </p:nvSpPr>
        <p:spPr>
          <a:xfrm>
            <a:off x="511279" y="5225373"/>
            <a:ext cx="6945963" cy="1428269"/>
          </a:xfrm>
          <a:prstGeom prst="roundRect">
            <a:avLst>
              <a:gd name="adj" fmla="val 1107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9" name="Google Shape;449;p19"/>
          <p:cNvSpPr txBox="1"/>
          <p:nvPr/>
        </p:nvSpPr>
        <p:spPr>
          <a:xfrm>
            <a:off x="883250" y="5398243"/>
            <a:ext cx="5489893" cy="10913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Montar las tapas de bancadas en su bancada correspondiente (cada tapa tiene una ubicación única), no se pueden cambiar de lugar ya que el cigüeñal se podría apretar y dejar de girar.</a:t>
            </a:r>
            <a:endParaRPr/>
          </a:p>
        </p:txBody>
      </p:sp>
      <p:sp>
        <p:nvSpPr>
          <p:cNvPr id="450" name="Google Shape;450;p19"/>
          <p:cNvSpPr/>
          <p:nvPr/>
        </p:nvSpPr>
        <p:spPr>
          <a:xfrm>
            <a:off x="361855" y="5531524"/>
            <a:ext cx="357099" cy="385800"/>
          </a:xfrm>
          <a:prstGeom prst="roundRect">
            <a:avLst>
              <a:gd name="adj" fmla="val 16667"/>
            </a:avLst>
          </a:prstGeom>
          <a:solidFill>
            <a:srgbClr val="76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76384D"/>
              </a:solidFill>
              <a:latin typeface="Arial"/>
              <a:ea typeface="Arial"/>
              <a:cs typeface="Arial"/>
              <a:sym typeface="Arial"/>
            </a:endParaRPr>
          </a:p>
        </p:txBody>
      </p:sp>
      <p:sp>
        <p:nvSpPr>
          <p:cNvPr id="451" name="Google Shape;451;p19"/>
          <p:cNvSpPr txBox="1"/>
          <p:nvPr/>
        </p:nvSpPr>
        <p:spPr>
          <a:xfrm>
            <a:off x="379718" y="5530019"/>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1</a:t>
            </a:r>
            <a:endParaRPr sz="1800" b="1" i="0" u="none" strike="noStrike" cap="none">
              <a:solidFill>
                <a:schemeClr val="lt1"/>
              </a:solidFill>
              <a:latin typeface="Calibri"/>
              <a:ea typeface="Calibri"/>
              <a:cs typeface="Calibri"/>
              <a:sym typeface="Calibri"/>
            </a:endParaRPr>
          </a:p>
        </p:txBody>
      </p:sp>
      <p:pic>
        <p:nvPicPr>
          <p:cNvPr id="452" name="Google Shape;452;p19"/>
          <p:cNvPicPr preferRelativeResize="0"/>
          <p:nvPr/>
        </p:nvPicPr>
        <p:blipFill rotWithShape="1">
          <a:blip r:embed="rId3">
            <a:alphaModFix/>
          </a:blip>
          <a:srcRect/>
          <a:stretch/>
        </p:blipFill>
        <p:spPr>
          <a:xfrm>
            <a:off x="6149340" y="3736293"/>
            <a:ext cx="3645112" cy="40075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58" name="Google Shape;458;p20"/>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18</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459" name="Google Shape;459;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TORQUES DE </a:t>
            </a:r>
            <a:r>
              <a:rPr lang="es-CL" sz="2800" b="0" i="0" u="none" strike="noStrike" cap="none">
                <a:solidFill>
                  <a:srgbClr val="FF0000"/>
                </a:solidFill>
                <a:latin typeface="Calibri"/>
                <a:ea typeface="Calibri"/>
                <a:cs typeface="Calibri"/>
                <a:sym typeface="Calibri"/>
              </a:rPr>
              <a:t>PERNOS DE BANCADA</a:t>
            </a:r>
            <a:endParaRPr sz="3100" b="0" i="0" u="none" strike="noStrike" cap="none">
              <a:solidFill>
                <a:srgbClr val="FF0000"/>
              </a:solidFill>
              <a:latin typeface="Calibri"/>
              <a:ea typeface="Calibri"/>
              <a:cs typeface="Calibri"/>
              <a:sym typeface="Calibri"/>
            </a:endParaRPr>
          </a:p>
        </p:txBody>
      </p:sp>
      <p:sp>
        <p:nvSpPr>
          <p:cNvPr id="460" name="Google Shape;460;p20"/>
          <p:cNvSpPr/>
          <p:nvPr/>
        </p:nvSpPr>
        <p:spPr>
          <a:xfrm>
            <a:off x="466024" y="2250192"/>
            <a:ext cx="8677976" cy="808126"/>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1" name="Google Shape;461;p20"/>
          <p:cNvSpPr/>
          <p:nvPr/>
        </p:nvSpPr>
        <p:spPr>
          <a:xfrm>
            <a:off x="783325" y="2383710"/>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Además, las tapas deben quedar apuntando hacia donde corresponde, no deben quedar montadas al revés. </a:t>
            </a:r>
            <a:endParaRPr/>
          </a:p>
        </p:txBody>
      </p:sp>
      <p:sp>
        <p:nvSpPr>
          <p:cNvPr id="462" name="Google Shape;462;p20"/>
          <p:cNvSpPr/>
          <p:nvPr/>
        </p:nvSpPr>
        <p:spPr>
          <a:xfrm>
            <a:off x="511279" y="3239050"/>
            <a:ext cx="8632721" cy="518787"/>
          </a:xfrm>
          <a:prstGeom prst="roundRect">
            <a:avLst>
              <a:gd name="adj" fmla="val 1107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3" name="Google Shape;463;p20"/>
          <p:cNvSpPr txBox="1"/>
          <p:nvPr/>
        </p:nvSpPr>
        <p:spPr>
          <a:xfrm>
            <a:off x="883250" y="3247889"/>
            <a:ext cx="7943450" cy="501108"/>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Al momento de torquear se debe seguir las instrucciones del manual de servicio.</a:t>
            </a:r>
            <a:endParaRPr/>
          </a:p>
        </p:txBody>
      </p:sp>
      <p:sp>
        <p:nvSpPr>
          <p:cNvPr id="464" name="Google Shape;464;p20"/>
          <p:cNvSpPr/>
          <p:nvPr/>
        </p:nvSpPr>
        <p:spPr>
          <a:xfrm>
            <a:off x="361855" y="3350493"/>
            <a:ext cx="357099" cy="385800"/>
          </a:xfrm>
          <a:prstGeom prst="roundRect">
            <a:avLst>
              <a:gd name="adj" fmla="val 16667"/>
            </a:avLst>
          </a:prstGeom>
          <a:solidFill>
            <a:srgbClr val="76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76384D"/>
              </a:solidFill>
              <a:latin typeface="Arial"/>
              <a:ea typeface="Arial"/>
              <a:cs typeface="Arial"/>
              <a:sym typeface="Arial"/>
            </a:endParaRPr>
          </a:p>
        </p:txBody>
      </p:sp>
      <p:sp>
        <p:nvSpPr>
          <p:cNvPr id="465" name="Google Shape;465;p20"/>
          <p:cNvSpPr txBox="1"/>
          <p:nvPr/>
        </p:nvSpPr>
        <p:spPr>
          <a:xfrm>
            <a:off x="379718" y="3350493"/>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2</a:t>
            </a:r>
            <a:endParaRPr sz="1800" b="1" i="0" u="none" strike="noStrike" cap="none">
              <a:solidFill>
                <a:schemeClr val="lt1"/>
              </a:solidFill>
              <a:latin typeface="Calibri"/>
              <a:ea typeface="Calibri"/>
              <a:cs typeface="Calibri"/>
              <a:sym typeface="Calibri"/>
            </a:endParaRPr>
          </a:p>
        </p:txBody>
      </p:sp>
      <p:sp>
        <p:nvSpPr>
          <p:cNvPr id="466" name="Google Shape;466;p20"/>
          <p:cNvSpPr/>
          <p:nvPr/>
        </p:nvSpPr>
        <p:spPr>
          <a:xfrm>
            <a:off x="511279" y="3887059"/>
            <a:ext cx="8632721" cy="518787"/>
          </a:xfrm>
          <a:prstGeom prst="roundRect">
            <a:avLst>
              <a:gd name="adj" fmla="val 1107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7" name="Google Shape;467;p20"/>
          <p:cNvSpPr txBox="1"/>
          <p:nvPr/>
        </p:nvSpPr>
        <p:spPr>
          <a:xfrm>
            <a:off x="883250" y="3895898"/>
            <a:ext cx="7943450" cy="501108"/>
          </a:xfrm>
          <a:prstGeom prst="rect">
            <a:avLst/>
          </a:prstGeom>
          <a:noFill/>
          <a:ln>
            <a:noFill/>
          </a:ln>
        </p:spPr>
        <p:txBody>
          <a:bodyPr spcFirstLastPara="1" wrap="square" lIns="91425" tIns="91425" rIns="91425" bIns="91425" anchor="ctr" anchorCtr="0">
            <a:noAutofit/>
          </a:bodyPr>
          <a:lstStyle/>
          <a:p>
            <a:pPr marL="450850" marR="0" lvl="0" indent="-450850" algn="just"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Habitualmente se da el torque en etapas (2 o 3 etapas).</a:t>
            </a:r>
            <a:endParaRPr/>
          </a:p>
        </p:txBody>
      </p:sp>
      <p:sp>
        <p:nvSpPr>
          <p:cNvPr id="468" name="Google Shape;468;p20"/>
          <p:cNvSpPr/>
          <p:nvPr/>
        </p:nvSpPr>
        <p:spPr>
          <a:xfrm>
            <a:off x="361855" y="3942661"/>
            <a:ext cx="357099" cy="385800"/>
          </a:xfrm>
          <a:prstGeom prst="roundRect">
            <a:avLst>
              <a:gd name="adj" fmla="val 16667"/>
            </a:avLst>
          </a:prstGeom>
          <a:solidFill>
            <a:srgbClr val="76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76384D"/>
              </a:solidFill>
              <a:latin typeface="Arial"/>
              <a:ea typeface="Arial"/>
              <a:cs typeface="Arial"/>
              <a:sym typeface="Arial"/>
            </a:endParaRPr>
          </a:p>
        </p:txBody>
      </p:sp>
      <p:sp>
        <p:nvSpPr>
          <p:cNvPr id="469" name="Google Shape;469;p20"/>
          <p:cNvSpPr txBox="1"/>
          <p:nvPr/>
        </p:nvSpPr>
        <p:spPr>
          <a:xfrm>
            <a:off x="379718" y="3942661"/>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3</a:t>
            </a:r>
            <a:endParaRPr sz="1800" b="1" i="0" u="none" strike="noStrike" cap="none">
              <a:solidFill>
                <a:schemeClr val="lt1"/>
              </a:solidFill>
              <a:latin typeface="Calibri"/>
              <a:ea typeface="Calibri"/>
              <a:cs typeface="Calibri"/>
              <a:sym typeface="Calibri"/>
            </a:endParaRPr>
          </a:p>
        </p:txBody>
      </p:sp>
      <p:sp>
        <p:nvSpPr>
          <p:cNvPr id="470" name="Google Shape;470;p20"/>
          <p:cNvSpPr/>
          <p:nvPr/>
        </p:nvSpPr>
        <p:spPr>
          <a:xfrm>
            <a:off x="511279" y="4538561"/>
            <a:ext cx="8632721" cy="625650"/>
          </a:xfrm>
          <a:prstGeom prst="roundRect">
            <a:avLst>
              <a:gd name="adj" fmla="val 1107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1" name="Google Shape;471;p20"/>
          <p:cNvSpPr txBox="1"/>
          <p:nvPr/>
        </p:nvSpPr>
        <p:spPr>
          <a:xfrm>
            <a:off x="883250" y="4600832"/>
            <a:ext cx="4183600" cy="50110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Se torquea desde la bancada del centro hacia los extremos en el siguiente orden:</a:t>
            </a:r>
            <a:endParaRPr/>
          </a:p>
        </p:txBody>
      </p:sp>
      <p:sp>
        <p:nvSpPr>
          <p:cNvPr id="472" name="Google Shape;472;p20"/>
          <p:cNvSpPr/>
          <p:nvPr/>
        </p:nvSpPr>
        <p:spPr>
          <a:xfrm>
            <a:off x="361855" y="4643626"/>
            <a:ext cx="357099" cy="385800"/>
          </a:xfrm>
          <a:prstGeom prst="roundRect">
            <a:avLst>
              <a:gd name="adj" fmla="val 16667"/>
            </a:avLst>
          </a:prstGeom>
          <a:solidFill>
            <a:srgbClr val="76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76384D"/>
              </a:solidFill>
              <a:latin typeface="Arial"/>
              <a:ea typeface="Arial"/>
              <a:cs typeface="Arial"/>
              <a:sym typeface="Arial"/>
            </a:endParaRPr>
          </a:p>
        </p:txBody>
      </p:sp>
      <p:sp>
        <p:nvSpPr>
          <p:cNvPr id="473" name="Google Shape;473;p20"/>
          <p:cNvSpPr txBox="1"/>
          <p:nvPr/>
        </p:nvSpPr>
        <p:spPr>
          <a:xfrm>
            <a:off x="379718" y="4643626"/>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4</a:t>
            </a:r>
            <a:endParaRPr sz="1800" b="1" i="0" u="none" strike="noStrike" cap="none">
              <a:solidFill>
                <a:schemeClr val="lt1"/>
              </a:solidFill>
              <a:latin typeface="Calibri"/>
              <a:ea typeface="Calibri"/>
              <a:cs typeface="Calibri"/>
              <a:sym typeface="Calibri"/>
            </a:endParaRPr>
          </a:p>
        </p:txBody>
      </p:sp>
      <p:sp>
        <p:nvSpPr>
          <p:cNvPr id="474" name="Google Shape;474;p20"/>
          <p:cNvSpPr/>
          <p:nvPr/>
        </p:nvSpPr>
        <p:spPr>
          <a:xfrm>
            <a:off x="511279" y="5278328"/>
            <a:ext cx="8632721" cy="625650"/>
          </a:xfrm>
          <a:prstGeom prst="roundRect">
            <a:avLst>
              <a:gd name="adj" fmla="val 1107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5" name="Google Shape;475;p20"/>
          <p:cNvSpPr txBox="1"/>
          <p:nvPr/>
        </p:nvSpPr>
        <p:spPr>
          <a:xfrm>
            <a:off x="883250" y="5339094"/>
            <a:ext cx="4183600" cy="501108"/>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Al terminar cada etapa se recomienda ir girando el cigüeñal para observar que gire sin problemas.</a:t>
            </a:r>
            <a:endParaRPr/>
          </a:p>
        </p:txBody>
      </p:sp>
      <p:sp>
        <p:nvSpPr>
          <p:cNvPr id="476" name="Google Shape;476;p20"/>
          <p:cNvSpPr/>
          <p:nvPr/>
        </p:nvSpPr>
        <p:spPr>
          <a:xfrm>
            <a:off x="361855" y="5411315"/>
            <a:ext cx="357099" cy="385800"/>
          </a:xfrm>
          <a:prstGeom prst="roundRect">
            <a:avLst>
              <a:gd name="adj" fmla="val 16667"/>
            </a:avLst>
          </a:prstGeom>
          <a:solidFill>
            <a:srgbClr val="76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76384D"/>
              </a:solidFill>
              <a:latin typeface="Arial"/>
              <a:ea typeface="Arial"/>
              <a:cs typeface="Arial"/>
              <a:sym typeface="Arial"/>
            </a:endParaRPr>
          </a:p>
        </p:txBody>
      </p:sp>
      <p:sp>
        <p:nvSpPr>
          <p:cNvPr id="477" name="Google Shape;477;p20"/>
          <p:cNvSpPr txBox="1"/>
          <p:nvPr/>
        </p:nvSpPr>
        <p:spPr>
          <a:xfrm>
            <a:off x="379718" y="5411315"/>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5</a:t>
            </a:r>
            <a:endParaRPr sz="1800" b="1" i="0" u="none" strike="noStrike" cap="none">
              <a:solidFill>
                <a:schemeClr val="lt1"/>
              </a:solidFill>
              <a:latin typeface="Calibri"/>
              <a:ea typeface="Calibri"/>
              <a:cs typeface="Calibri"/>
              <a:sym typeface="Calibri"/>
            </a:endParaRPr>
          </a:p>
        </p:txBody>
      </p:sp>
      <p:sp>
        <p:nvSpPr>
          <p:cNvPr id="478" name="Google Shape;478;p20"/>
          <p:cNvSpPr/>
          <p:nvPr/>
        </p:nvSpPr>
        <p:spPr>
          <a:xfrm>
            <a:off x="511279" y="6031466"/>
            <a:ext cx="8632721" cy="744732"/>
          </a:xfrm>
          <a:prstGeom prst="roundRect">
            <a:avLst>
              <a:gd name="adj" fmla="val 1107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9" name="Google Shape;479;p20"/>
          <p:cNvSpPr txBox="1"/>
          <p:nvPr/>
        </p:nvSpPr>
        <p:spPr>
          <a:xfrm>
            <a:off x="883250" y="6153278"/>
            <a:ext cx="4183600" cy="501108"/>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Si el manual de servicio indica alguna etapa con torque angular, los pernos deben ser nuevos, no se pueden usar los pernos antiguos.</a:t>
            </a:r>
            <a:endParaRPr/>
          </a:p>
        </p:txBody>
      </p:sp>
      <p:sp>
        <p:nvSpPr>
          <p:cNvPr id="480" name="Google Shape;480;p20"/>
          <p:cNvSpPr/>
          <p:nvPr/>
        </p:nvSpPr>
        <p:spPr>
          <a:xfrm>
            <a:off x="361855" y="6164453"/>
            <a:ext cx="357099" cy="385800"/>
          </a:xfrm>
          <a:prstGeom prst="roundRect">
            <a:avLst>
              <a:gd name="adj" fmla="val 16667"/>
            </a:avLst>
          </a:prstGeom>
          <a:solidFill>
            <a:srgbClr val="763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76384D"/>
              </a:solidFill>
              <a:latin typeface="Arial"/>
              <a:ea typeface="Arial"/>
              <a:cs typeface="Arial"/>
              <a:sym typeface="Arial"/>
            </a:endParaRPr>
          </a:p>
        </p:txBody>
      </p:sp>
      <p:sp>
        <p:nvSpPr>
          <p:cNvPr id="481" name="Google Shape;481;p20"/>
          <p:cNvSpPr txBox="1"/>
          <p:nvPr/>
        </p:nvSpPr>
        <p:spPr>
          <a:xfrm>
            <a:off x="379718" y="6164453"/>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6</a:t>
            </a:r>
            <a:endParaRPr sz="1800" b="1" i="0" u="none" strike="noStrike" cap="none">
              <a:solidFill>
                <a:schemeClr val="lt1"/>
              </a:solidFill>
              <a:latin typeface="Calibri"/>
              <a:ea typeface="Calibri"/>
              <a:cs typeface="Calibri"/>
              <a:sym typeface="Calibri"/>
            </a:endParaRPr>
          </a:p>
        </p:txBody>
      </p:sp>
      <p:pic>
        <p:nvPicPr>
          <p:cNvPr id="482" name="Google Shape;482;p20"/>
          <p:cNvPicPr preferRelativeResize="0"/>
          <p:nvPr/>
        </p:nvPicPr>
        <p:blipFill rotWithShape="1">
          <a:blip r:embed="rId3">
            <a:alphaModFix/>
          </a:blip>
          <a:srcRect/>
          <a:stretch/>
        </p:blipFill>
        <p:spPr>
          <a:xfrm>
            <a:off x="5247454" y="4704232"/>
            <a:ext cx="3896546" cy="2078158"/>
          </a:xfrm>
          <a:prstGeom prst="rect">
            <a:avLst/>
          </a:prstGeom>
          <a:noFill/>
          <a:ln>
            <a:noFill/>
          </a:ln>
        </p:spPr>
      </p:pic>
      <p:sp>
        <p:nvSpPr>
          <p:cNvPr id="483" name="Google Shape;483;p20"/>
          <p:cNvSpPr/>
          <p:nvPr/>
        </p:nvSpPr>
        <p:spPr>
          <a:xfrm>
            <a:off x="7234122" y="5310567"/>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4" name="Google Shape;484;p20"/>
          <p:cNvSpPr txBox="1"/>
          <p:nvPr/>
        </p:nvSpPr>
        <p:spPr>
          <a:xfrm>
            <a:off x="7261418" y="5291192"/>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1</a:t>
            </a:r>
            <a:endParaRPr sz="1800" b="1" i="0" u="none" strike="noStrike" cap="none">
              <a:solidFill>
                <a:schemeClr val="lt1"/>
              </a:solidFill>
              <a:latin typeface="Calibri"/>
              <a:ea typeface="Calibri"/>
              <a:cs typeface="Calibri"/>
              <a:sym typeface="Calibri"/>
            </a:endParaRPr>
          </a:p>
        </p:txBody>
      </p:sp>
      <p:sp>
        <p:nvSpPr>
          <p:cNvPr id="485" name="Google Shape;485;p20"/>
          <p:cNvSpPr/>
          <p:nvPr/>
        </p:nvSpPr>
        <p:spPr>
          <a:xfrm>
            <a:off x="7234122" y="5961161"/>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6" name="Google Shape;486;p20"/>
          <p:cNvSpPr txBox="1"/>
          <p:nvPr/>
        </p:nvSpPr>
        <p:spPr>
          <a:xfrm>
            <a:off x="7261418" y="5941786"/>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2</a:t>
            </a:r>
            <a:endParaRPr sz="1800" b="1" i="0" u="none" strike="noStrike" cap="none">
              <a:solidFill>
                <a:schemeClr val="lt1"/>
              </a:solidFill>
              <a:latin typeface="Calibri"/>
              <a:ea typeface="Calibri"/>
              <a:cs typeface="Calibri"/>
              <a:sym typeface="Calibri"/>
            </a:endParaRPr>
          </a:p>
        </p:txBody>
      </p:sp>
      <p:sp>
        <p:nvSpPr>
          <p:cNvPr id="487" name="Google Shape;487;p20"/>
          <p:cNvSpPr/>
          <p:nvPr/>
        </p:nvSpPr>
        <p:spPr>
          <a:xfrm>
            <a:off x="6389060" y="5201310"/>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8" name="Google Shape;488;p20"/>
          <p:cNvSpPr txBox="1"/>
          <p:nvPr/>
        </p:nvSpPr>
        <p:spPr>
          <a:xfrm>
            <a:off x="6416356" y="5181935"/>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3</a:t>
            </a:r>
            <a:endParaRPr sz="1800" b="1" i="0" u="none" strike="noStrike" cap="none">
              <a:solidFill>
                <a:schemeClr val="lt1"/>
              </a:solidFill>
              <a:latin typeface="Calibri"/>
              <a:ea typeface="Calibri"/>
              <a:cs typeface="Calibri"/>
              <a:sym typeface="Calibri"/>
            </a:endParaRPr>
          </a:p>
        </p:txBody>
      </p:sp>
      <p:sp>
        <p:nvSpPr>
          <p:cNvPr id="489" name="Google Shape;489;p20"/>
          <p:cNvSpPr/>
          <p:nvPr/>
        </p:nvSpPr>
        <p:spPr>
          <a:xfrm>
            <a:off x="6315388" y="5776495"/>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0" name="Google Shape;490;p20"/>
          <p:cNvSpPr txBox="1"/>
          <p:nvPr/>
        </p:nvSpPr>
        <p:spPr>
          <a:xfrm>
            <a:off x="6342684" y="5757120"/>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4</a:t>
            </a:r>
            <a:endParaRPr sz="1800" b="1" i="0" u="none" strike="noStrike" cap="none">
              <a:solidFill>
                <a:schemeClr val="lt1"/>
              </a:solidFill>
              <a:latin typeface="Calibri"/>
              <a:ea typeface="Calibri"/>
              <a:cs typeface="Calibri"/>
              <a:sym typeface="Calibri"/>
            </a:endParaRPr>
          </a:p>
        </p:txBody>
      </p:sp>
      <p:sp>
        <p:nvSpPr>
          <p:cNvPr id="491" name="Google Shape;491;p20"/>
          <p:cNvSpPr/>
          <p:nvPr/>
        </p:nvSpPr>
        <p:spPr>
          <a:xfrm>
            <a:off x="5557000" y="5229025"/>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2" name="Google Shape;492;p20"/>
          <p:cNvSpPr txBox="1"/>
          <p:nvPr/>
        </p:nvSpPr>
        <p:spPr>
          <a:xfrm>
            <a:off x="5584296" y="5209650"/>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7</a:t>
            </a:r>
            <a:endParaRPr sz="1800" b="1" i="0" u="none" strike="noStrike" cap="none">
              <a:solidFill>
                <a:schemeClr val="lt1"/>
              </a:solidFill>
              <a:latin typeface="Calibri"/>
              <a:ea typeface="Calibri"/>
              <a:cs typeface="Calibri"/>
              <a:sym typeface="Calibri"/>
            </a:endParaRPr>
          </a:p>
        </p:txBody>
      </p:sp>
      <p:sp>
        <p:nvSpPr>
          <p:cNvPr id="493" name="Google Shape;493;p20"/>
          <p:cNvSpPr/>
          <p:nvPr/>
        </p:nvSpPr>
        <p:spPr>
          <a:xfrm>
            <a:off x="5311137" y="5609024"/>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4" name="Google Shape;494;p20"/>
          <p:cNvSpPr txBox="1"/>
          <p:nvPr/>
        </p:nvSpPr>
        <p:spPr>
          <a:xfrm>
            <a:off x="5338433" y="5589649"/>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8</a:t>
            </a:r>
            <a:endParaRPr sz="1800" b="1" i="0" u="none" strike="noStrike" cap="none">
              <a:solidFill>
                <a:schemeClr val="lt1"/>
              </a:solidFill>
              <a:latin typeface="Calibri"/>
              <a:ea typeface="Calibri"/>
              <a:cs typeface="Calibri"/>
              <a:sym typeface="Calibri"/>
            </a:endParaRPr>
          </a:p>
        </p:txBody>
      </p:sp>
      <p:sp>
        <p:nvSpPr>
          <p:cNvPr id="495" name="Google Shape;495;p20"/>
          <p:cNvSpPr/>
          <p:nvPr/>
        </p:nvSpPr>
        <p:spPr>
          <a:xfrm>
            <a:off x="8236350" y="5653980"/>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6" name="Google Shape;496;p20"/>
          <p:cNvSpPr txBox="1"/>
          <p:nvPr/>
        </p:nvSpPr>
        <p:spPr>
          <a:xfrm>
            <a:off x="8263646" y="5634605"/>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6</a:t>
            </a:r>
            <a:endParaRPr sz="1800" b="1" i="0" u="none" strike="noStrike" cap="none">
              <a:solidFill>
                <a:schemeClr val="lt1"/>
              </a:solidFill>
              <a:latin typeface="Calibri"/>
              <a:ea typeface="Calibri"/>
              <a:cs typeface="Calibri"/>
              <a:sym typeface="Calibri"/>
            </a:endParaRPr>
          </a:p>
        </p:txBody>
      </p:sp>
      <p:sp>
        <p:nvSpPr>
          <p:cNvPr id="497" name="Google Shape;497;p20"/>
          <p:cNvSpPr/>
          <p:nvPr/>
        </p:nvSpPr>
        <p:spPr>
          <a:xfrm>
            <a:off x="8079183" y="5291511"/>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8" name="Google Shape;498;p20"/>
          <p:cNvSpPr txBox="1"/>
          <p:nvPr/>
        </p:nvSpPr>
        <p:spPr>
          <a:xfrm>
            <a:off x="8106479" y="5272136"/>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5</a:t>
            </a:r>
            <a:endParaRPr sz="1800" b="1" i="0" u="none" strike="noStrike" cap="none">
              <a:solidFill>
                <a:schemeClr val="lt1"/>
              </a:solidFill>
              <a:latin typeface="Calibri"/>
              <a:ea typeface="Calibri"/>
              <a:cs typeface="Calibri"/>
              <a:sym typeface="Calibri"/>
            </a:endParaRPr>
          </a:p>
        </p:txBody>
      </p:sp>
      <p:sp>
        <p:nvSpPr>
          <p:cNvPr id="499" name="Google Shape;499;p20"/>
          <p:cNvSpPr/>
          <p:nvPr/>
        </p:nvSpPr>
        <p:spPr>
          <a:xfrm>
            <a:off x="8815018" y="5207603"/>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0" name="Google Shape;500;p20"/>
          <p:cNvSpPr txBox="1"/>
          <p:nvPr/>
        </p:nvSpPr>
        <p:spPr>
          <a:xfrm>
            <a:off x="8850982" y="5201230"/>
            <a:ext cx="301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9</a:t>
            </a:r>
            <a:endParaRPr sz="1800" b="1" i="0" u="none" strike="noStrike" cap="none">
              <a:solidFill>
                <a:schemeClr val="lt1"/>
              </a:solidFill>
              <a:latin typeface="Calibri"/>
              <a:ea typeface="Calibri"/>
              <a:cs typeface="Calibri"/>
              <a:sym typeface="Calibri"/>
            </a:endParaRPr>
          </a:p>
        </p:txBody>
      </p:sp>
      <p:sp>
        <p:nvSpPr>
          <p:cNvPr id="501" name="Google Shape;501;p20"/>
          <p:cNvSpPr/>
          <p:nvPr/>
        </p:nvSpPr>
        <p:spPr>
          <a:xfrm>
            <a:off x="9045762" y="5795870"/>
            <a:ext cx="356277" cy="356277"/>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2" name="Google Shape;502;p20"/>
          <p:cNvSpPr txBox="1"/>
          <p:nvPr/>
        </p:nvSpPr>
        <p:spPr>
          <a:xfrm>
            <a:off x="9012387" y="5780829"/>
            <a:ext cx="4187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1" i="0" u="none" strike="noStrike" cap="none">
                <a:solidFill>
                  <a:schemeClr val="lt1"/>
                </a:solidFill>
                <a:latin typeface="Calibri"/>
                <a:ea typeface="Calibri"/>
                <a:cs typeface="Calibri"/>
                <a:sym typeface="Calibri"/>
              </a:rPr>
              <a:t>10</a:t>
            </a:r>
            <a:endParaRPr sz="1800" b="1"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508" name="Google Shape;508;p21"/>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19</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09" name="Google Shape;509;p21"/>
          <p:cNvSpPr/>
          <p:nvPr/>
        </p:nvSpPr>
        <p:spPr>
          <a:xfrm>
            <a:off x="466024" y="3670225"/>
            <a:ext cx="8571444" cy="839905"/>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10" name="Google Shape;510;p21"/>
          <p:cNvSpPr/>
          <p:nvPr/>
        </p:nvSpPr>
        <p:spPr>
          <a:xfrm>
            <a:off x="466024" y="2265380"/>
            <a:ext cx="8571444" cy="1301478"/>
          </a:xfrm>
          <a:prstGeom prst="roundRect">
            <a:avLst>
              <a:gd name="adj" fmla="val 15274"/>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11" name="Google Shape;511;p21"/>
          <p:cNvSpPr/>
          <p:nvPr/>
        </p:nvSpPr>
        <p:spPr>
          <a:xfrm>
            <a:off x="783325" y="2377510"/>
            <a:ext cx="786352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Se montan antes los pistones con sus repectivos anillos en el cilindro que corresponda a cada pistón, de a pares, es decir, pistones 1 y 4, luego pistones 2 y 3 ya que se mueven juntos, observando que la marca que trae en la cabeza el pistón quede apuntando hacia la distribución (parte delantera del motor).</a:t>
            </a:r>
            <a:endParaRPr/>
          </a:p>
        </p:txBody>
      </p:sp>
      <p:sp>
        <p:nvSpPr>
          <p:cNvPr id="512" name="Google Shape;512;p21"/>
          <p:cNvSpPr/>
          <p:nvPr/>
        </p:nvSpPr>
        <p:spPr>
          <a:xfrm>
            <a:off x="828799" y="3797790"/>
            <a:ext cx="7818051"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Se debe dar el torque por etapas, por ejemplo, si el torque es de 45 lb-ft, se debe dar en 3 etapas aumentando de 15 lb-ft por vez hasta completar las 45 lb-ft.</a:t>
            </a:r>
            <a:endParaRPr sz="1600" b="0" i="0" u="none" strike="noStrike" cap="none">
              <a:solidFill>
                <a:srgbClr val="000000"/>
              </a:solidFill>
              <a:latin typeface="Calibri"/>
              <a:ea typeface="Calibri"/>
              <a:cs typeface="Calibri"/>
              <a:sym typeface="Calibri"/>
            </a:endParaRPr>
          </a:p>
        </p:txBody>
      </p:sp>
      <p:sp>
        <p:nvSpPr>
          <p:cNvPr id="513" name="Google Shape;513;p21"/>
          <p:cNvSpPr/>
          <p:nvPr/>
        </p:nvSpPr>
        <p:spPr>
          <a:xfrm>
            <a:off x="466024" y="4613497"/>
            <a:ext cx="8571444" cy="891151"/>
          </a:xfrm>
          <a:prstGeom prst="roundRect">
            <a:avLst>
              <a:gd name="adj" fmla="val 1411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14" name="Google Shape;514;p21"/>
          <p:cNvSpPr/>
          <p:nvPr/>
        </p:nvSpPr>
        <p:spPr>
          <a:xfrm>
            <a:off x="828798" y="4643574"/>
            <a:ext cx="7818052"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El torque se aplica a cada biela por separado, se comienza por la nº1 y se da el torque, luego se da el torque a la biela 4 de la misma forma. Se gira el cigüeñal y se procede a torquear las bielas 2 y 3.</a:t>
            </a:r>
            <a:endParaRPr/>
          </a:p>
        </p:txBody>
      </p:sp>
      <p:sp>
        <p:nvSpPr>
          <p:cNvPr id="515" name="Google Shape;51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TORQUES DE </a:t>
            </a:r>
            <a:r>
              <a:rPr lang="es-CL" sz="2800" b="0" i="0" u="none" strike="noStrike" cap="none">
                <a:solidFill>
                  <a:srgbClr val="ED423D"/>
                </a:solidFill>
                <a:latin typeface="Calibri"/>
                <a:ea typeface="Calibri"/>
                <a:cs typeface="Calibri"/>
                <a:sym typeface="Calibri"/>
              </a:rPr>
              <a:t>PERNOS DE BIELA</a:t>
            </a:r>
            <a:endParaRPr sz="3200" b="0" i="0" u="none" strike="noStrike" cap="none">
              <a:solidFill>
                <a:srgbClr val="FF0000"/>
              </a:solidFill>
              <a:latin typeface="Calibri"/>
              <a:ea typeface="Calibri"/>
              <a:cs typeface="Calibri"/>
              <a:sym typeface="Calibri"/>
            </a:endParaRPr>
          </a:p>
        </p:txBody>
      </p:sp>
      <p:pic>
        <p:nvPicPr>
          <p:cNvPr id="516" name="Google Shape;516;p21"/>
          <p:cNvPicPr preferRelativeResize="0"/>
          <p:nvPr/>
        </p:nvPicPr>
        <p:blipFill rotWithShape="1">
          <a:blip r:embed="rId3">
            <a:alphaModFix/>
          </a:blip>
          <a:srcRect/>
          <a:stretch/>
        </p:blipFill>
        <p:spPr>
          <a:xfrm>
            <a:off x="1066968" y="5560616"/>
            <a:ext cx="2853091" cy="1348294"/>
          </a:xfrm>
          <a:prstGeom prst="rect">
            <a:avLst/>
          </a:prstGeom>
          <a:noFill/>
          <a:ln w="9525" cap="flat" cmpd="sng">
            <a:solidFill>
              <a:schemeClr val="dk1"/>
            </a:solidFill>
            <a:prstDash val="solid"/>
            <a:round/>
            <a:headEnd type="none" w="sm" len="sm"/>
            <a:tailEnd type="none" w="sm" len="sm"/>
          </a:ln>
        </p:spPr>
      </p:pic>
      <p:pic>
        <p:nvPicPr>
          <p:cNvPr id="517" name="Google Shape;517;p21"/>
          <p:cNvPicPr preferRelativeResize="0"/>
          <p:nvPr/>
        </p:nvPicPr>
        <p:blipFill rotWithShape="1">
          <a:blip r:embed="rId4">
            <a:alphaModFix/>
          </a:blip>
          <a:srcRect/>
          <a:stretch/>
        </p:blipFill>
        <p:spPr>
          <a:xfrm>
            <a:off x="4291798" y="5557088"/>
            <a:ext cx="2311426" cy="1351822"/>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523" name="Google Shape;523;p22"/>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20</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24" name="Google Shape;524;p2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TORQUES DE </a:t>
            </a:r>
            <a:r>
              <a:rPr lang="es-CL" sz="2800" b="0" i="0" u="none" strike="noStrike" cap="none">
                <a:solidFill>
                  <a:srgbClr val="FF0000"/>
                </a:solidFill>
                <a:latin typeface="Calibri"/>
                <a:ea typeface="Calibri"/>
                <a:cs typeface="Calibri"/>
                <a:sym typeface="Calibri"/>
              </a:rPr>
              <a:t>VOLANTE DE INERCIA Y DAMPER</a:t>
            </a:r>
            <a:endParaRPr sz="3100" b="0" i="0" u="none" strike="noStrike" cap="none">
              <a:solidFill>
                <a:srgbClr val="FF0000"/>
              </a:solidFill>
              <a:latin typeface="Calibri"/>
              <a:ea typeface="Calibri"/>
              <a:cs typeface="Calibri"/>
              <a:sym typeface="Calibri"/>
            </a:endParaRPr>
          </a:p>
        </p:txBody>
      </p:sp>
      <p:sp>
        <p:nvSpPr>
          <p:cNvPr id="525" name="Google Shape;525;p22"/>
          <p:cNvSpPr/>
          <p:nvPr/>
        </p:nvSpPr>
        <p:spPr>
          <a:xfrm>
            <a:off x="466023" y="3235523"/>
            <a:ext cx="4343302" cy="2478454"/>
          </a:xfrm>
          <a:prstGeom prst="roundRect">
            <a:avLst>
              <a:gd name="adj" fmla="val 838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6" name="Google Shape;526;p22"/>
          <p:cNvSpPr/>
          <p:nvPr/>
        </p:nvSpPr>
        <p:spPr>
          <a:xfrm>
            <a:off x="888226" y="3658995"/>
            <a:ext cx="3498896" cy="15696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El torque del </a:t>
            </a:r>
            <a:r>
              <a:rPr lang="es-CL" sz="1600" b="0" i="0" u="none" strike="noStrike" cap="none" dirty="0" err="1">
                <a:solidFill>
                  <a:srgbClr val="000000"/>
                </a:solidFill>
                <a:latin typeface="Calibri"/>
                <a:ea typeface="Calibri"/>
                <a:cs typeface="Calibri"/>
                <a:sym typeface="Calibri"/>
              </a:rPr>
              <a:t>Damper</a:t>
            </a:r>
            <a:r>
              <a:rPr lang="es-CL" sz="1600" b="0" i="0" u="none" strike="noStrike" cap="none" dirty="0">
                <a:solidFill>
                  <a:srgbClr val="000000"/>
                </a:solidFill>
                <a:latin typeface="Calibri"/>
                <a:ea typeface="Calibri"/>
                <a:cs typeface="Calibri"/>
                <a:sym typeface="Calibri"/>
              </a:rPr>
              <a:t> o polea de cigüeñal es de suma importancia. Se debe trabar el cigüeñal desde el volante de inercia para que no se gire el cigüeñal al dar el torque, ya que es elevado.</a:t>
            </a:r>
            <a:endParaRPr dirty="0"/>
          </a:p>
        </p:txBody>
      </p:sp>
      <p:sp>
        <p:nvSpPr>
          <p:cNvPr id="527" name="Google Shape;527;p22"/>
          <p:cNvSpPr/>
          <p:nvPr/>
        </p:nvSpPr>
        <p:spPr>
          <a:xfrm>
            <a:off x="466024" y="2250191"/>
            <a:ext cx="8677976" cy="851813"/>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8" name="Google Shape;528;p22"/>
          <p:cNvSpPr/>
          <p:nvPr/>
        </p:nvSpPr>
        <p:spPr>
          <a:xfrm>
            <a:off x="783325" y="2383710"/>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Se debe dar el torque al volante de Inercia, por etapas y en forma cruzada. Si la espeficicación indica en alguna etapa aplicar torque angular, se deben utilizar pernos nuevos.</a:t>
            </a:r>
            <a:endParaRPr/>
          </a:p>
        </p:txBody>
      </p:sp>
      <p:pic>
        <p:nvPicPr>
          <p:cNvPr id="11" name="Google Shape;384;p35"/>
          <p:cNvPicPr preferRelativeResize="0"/>
          <p:nvPr/>
        </p:nvPicPr>
        <p:blipFill rotWithShape="1">
          <a:blip r:embed="rId3">
            <a:alphaModFix/>
          </a:blip>
          <a:srcRect/>
          <a:stretch/>
        </p:blipFill>
        <p:spPr>
          <a:xfrm>
            <a:off x="4978553" y="3235523"/>
            <a:ext cx="3802659" cy="2478454"/>
          </a:xfrm>
          <a:prstGeom prst="roundRect">
            <a:avLst>
              <a:gd name="adj" fmla="val 11906"/>
            </a:avLst>
          </a:prstGeom>
          <a:noFill/>
          <a:ln w="9525" cap="flat" cmpd="sng">
            <a:noFill/>
            <a:prstDash val="solid"/>
            <a:round/>
            <a:headEnd type="none" w="sm" len="sm"/>
            <a:tailEnd type="none" w="sm" len="sm"/>
          </a:ln>
        </p:spPr>
      </p:pic>
      <p:pic>
        <p:nvPicPr>
          <p:cNvPr id="10" name="Google Shape;386;p35"/>
          <p:cNvPicPr preferRelativeResize="0"/>
          <p:nvPr/>
        </p:nvPicPr>
        <p:blipFill rotWithShape="1">
          <a:blip r:embed="rId4">
            <a:alphaModFix/>
          </a:blip>
          <a:srcRect/>
          <a:stretch/>
        </p:blipFill>
        <p:spPr>
          <a:xfrm>
            <a:off x="6879882" y="4955900"/>
            <a:ext cx="2276746" cy="2276746"/>
          </a:xfrm>
          <a:prstGeom prst="ellipse">
            <a:avLst/>
          </a:prstGeom>
          <a:noFill/>
          <a:ln w="76200" cap="flat" cmpd="sng">
            <a:solidFill>
              <a:schemeClr val="bg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3"/>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535" name="Google Shape;535;p23"/>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21</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36" name="Google Shape;536;p2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TORQUES DE </a:t>
            </a:r>
            <a:r>
              <a:rPr lang="es-CL" sz="2800" b="0" i="0" u="none" strike="noStrike" cap="none">
                <a:solidFill>
                  <a:srgbClr val="FF0000"/>
                </a:solidFill>
                <a:latin typeface="Calibri"/>
                <a:ea typeface="Calibri"/>
                <a:cs typeface="Calibri"/>
                <a:sym typeface="Calibri"/>
              </a:rPr>
              <a:t>TENSOR Y GUÍA DE CADENA</a:t>
            </a:r>
            <a:endParaRPr sz="3100" b="0" i="0" u="none" strike="noStrike" cap="none">
              <a:solidFill>
                <a:srgbClr val="FF0000"/>
              </a:solidFill>
              <a:latin typeface="Calibri"/>
              <a:ea typeface="Calibri"/>
              <a:cs typeface="Calibri"/>
              <a:sym typeface="Calibri"/>
            </a:endParaRPr>
          </a:p>
        </p:txBody>
      </p:sp>
      <p:sp>
        <p:nvSpPr>
          <p:cNvPr id="537" name="Google Shape;537;p23"/>
          <p:cNvSpPr/>
          <p:nvPr/>
        </p:nvSpPr>
        <p:spPr>
          <a:xfrm>
            <a:off x="466024" y="2250191"/>
            <a:ext cx="8677976" cy="1100282"/>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38" name="Google Shape;538;p23"/>
          <p:cNvSpPr/>
          <p:nvPr/>
        </p:nvSpPr>
        <p:spPr>
          <a:xfrm>
            <a:off x="783325" y="2383710"/>
            <a:ext cx="8043375"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chemeClr val="dk1"/>
                </a:solidFill>
                <a:latin typeface="Calibri"/>
                <a:ea typeface="Calibri"/>
                <a:cs typeface="Calibri"/>
                <a:sym typeface="Calibri"/>
              </a:rPr>
              <a:t>El torque de los pernos del tensor y guías de cadena o correa de distribución son de suma importancia para el correcto funcionamiento del motor sin que sufra alguna falla, aunque no son muy fuertes. </a:t>
            </a:r>
            <a:endParaRPr/>
          </a:p>
        </p:txBody>
      </p:sp>
      <p:pic>
        <p:nvPicPr>
          <p:cNvPr id="539" name="Google Shape;539;p23"/>
          <p:cNvPicPr preferRelativeResize="0"/>
          <p:nvPr/>
        </p:nvPicPr>
        <p:blipFill rotWithShape="1">
          <a:blip r:embed="rId3">
            <a:alphaModFix/>
          </a:blip>
          <a:srcRect/>
          <a:stretch/>
        </p:blipFill>
        <p:spPr>
          <a:xfrm>
            <a:off x="4981485" y="3659700"/>
            <a:ext cx="3845215" cy="2090468"/>
          </a:xfrm>
          <a:prstGeom prst="rect">
            <a:avLst/>
          </a:prstGeom>
          <a:noFill/>
          <a:ln w="9525" cap="flat" cmpd="sng">
            <a:solidFill>
              <a:schemeClr val="dk1"/>
            </a:solidFill>
            <a:prstDash val="solid"/>
            <a:round/>
            <a:headEnd type="none" w="sm" len="sm"/>
            <a:tailEnd type="none" w="sm" len="sm"/>
          </a:ln>
        </p:spPr>
      </p:pic>
      <p:pic>
        <p:nvPicPr>
          <p:cNvPr id="540" name="Google Shape;540;p23"/>
          <p:cNvPicPr preferRelativeResize="0"/>
          <p:nvPr/>
        </p:nvPicPr>
        <p:blipFill rotWithShape="1">
          <a:blip r:embed="rId4">
            <a:alphaModFix/>
          </a:blip>
          <a:srcRect/>
          <a:stretch/>
        </p:blipFill>
        <p:spPr>
          <a:xfrm>
            <a:off x="783325" y="3659700"/>
            <a:ext cx="3720134" cy="2090468"/>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546" name="Google Shape;546;p2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22</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47" name="Google Shape;547;p24"/>
          <p:cNvSpPr txBox="1"/>
          <p:nvPr/>
        </p:nvSpPr>
        <p:spPr>
          <a:xfrm>
            <a:off x="366450" y="138895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TORQUES DE </a:t>
            </a:r>
            <a:r>
              <a:rPr lang="es-CL" sz="2800" b="0" i="0" u="none" strike="noStrike" cap="none">
                <a:solidFill>
                  <a:srgbClr val="FF0000"/>
                </a:solidFill>
                <a:latin typeface="Calibri"/>
                <a:ea typeface="Calibri"/>
                <a:cs typeface="Calibri"/>
                <a:sym typeface="Calibri"/>
              </a:rPr>
              <a:t>PERNOS DE CULATA</a:t>
            </a:r>
            <a:endParaRPr sz="3100" b="0" i="0" u="none" strike="noStrike" cap="none">
              <a:solidFill>
                <a:srgbClr val="FF0000"/>
              </a:solidFill>
              <a:latin typeface="Calibri"/>
              <a:ea typeface="Calibri"/>
              <a:cs typeface="Calibri"/>
              <a:sym typeface="Calibri"/>
            </a:endParaRPr>
          </a:p>
        </p:txBody>
      </p:sp>
      <p:sp>
        <p:nvSpPr>
          <p:cNvPr id="548" name="Google Shape;548;p24"/>
          <p:cNvSpPr/>
          <p:nvPr/>
        </p:nvSpPr>
        <p:spPr>
          <a:xfrm>
            <a:off x="466022" y="3235523"/>
            <a:ext cx="7540213" cy="3443926"/>
          </a:xfrm>
          <a:prstGeom prst="roundRect">
            <a:avLst>
              <a:gd name="adj" fmla="val 4662"/>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49" name="Google Shape;549;p24"/>
          <p:cNvSpPr/>
          <p:nvPr/>
        </p:nvSpPr>
        <p:spPr>
          <a:xfrm>
            <a:off x="828799" y="3386240"/>
            <a:ext cx="4201784" cy="329320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Si en las etapas del torque hay que realizarlo en forma angular, los pernos de culata deben ser nuevos.</a:t>
            </a:r>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El torque de los pernos de culata siempre se realiza desde el centro hacia los extremos. Al momento de soltar la culata se debe hacer desde los extremos hacia el centro.</a:t>
            </a:r>
            <a:endParaRPr/>
          </a:p>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Este procedimiento se realiza de esta forma, para evitar que se puedan producir  deformaciones de la base de la culata o deformaciones de la empaquetadura de culata al momento de realizar el apriete.</a:t>
            </a:r>
            <a:endParaRPr/>
          </a:p>
          <a:p>
            <a:pPr marL="0" marR="0" lvl="0" indent="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p:txBody>
      </p:sp>
      <p:sp>
        <p:nvSpPr>
          <p:cNvPr id="550" name="Google Shape;550;p24"/>
          <p:cNvSpPr/>
          <p:nvPr/>
        </p:nvSpPr>
        <p:spPr>
          <a:xfrm>
            <a:off x="466024" y="2250191"/>
            <a:ext cx="8677976" cy="851813"/>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1" name="Google Shape;551;p24"/>
          <p:cNvSpPr/>
          <p:nvPr/>
        </p:nvSpPr>
        <p:spPr>
          <a:xfrm>
            <a:off x="783325" y="2383710"/>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En lo que respecta al torque de los pernos de culata, al igual que en los torques anteriores, se debe dar en etapas.</a:t>
            </a:r>
            <a:endParaRPr/>
          </a:p>
        </p:txBody>
      </p:sp>
      <p:pic>
        <p:nvPicPr>
          <p:cNvPr id="10" name="Google Shape;403;p37"/>
          <p:cNvPicPr preferRelativeResize="0"/>
          <p:nvPr/>
        </p:nvPicPr>
        <p:blipFill rotWithShape="1">
          <a:blip r:embed="rId3">
            <a:alphaModFix/>
          </a:blip>
          <a:srcRect/>
          <a:stretch/>
        </p:blipFill>
        <p:spPr>
          <a:xfrm>
            <a:off x="5220928" y="3753002"/>
            <a:ext cx="3923071" cy="2165192"/>
          </a:xfrm>
          <a:prstGeom prst="roundRect">
            <a:avLst/>
          </a:prstGeom>
          <a:noFill/>
          <a:ln w="76200" cap="flat" cmpd="sng">
            <a:solidFill>
              <a:schemeClr val="bg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25"/>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558" name="Google Shape;558;p25"/>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23</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59" name="Google Shape;559;p25"/>
          <p:cNvSpPr txBox="1"/>
          <p:nvPr/>
        </p:nvSpPr>
        <p:spPr>
          <a:xfrm>
            <a:off x="366450" y="138895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SECUENCIA DE </a:t>
            </a:r>
            <a:r>
              <a:rPr lang="es-CL" sz="2800" b="0" i="0" u="none" strike="noStrike" cap="none">
                <a:solidFill>
                  <a:srgbClr val="FF0000"/>
                </a:solidFill>
                <a:latin typeface="Calibri"/>
                <a:ea typeface="Calibri"/>
                <a:cs typeface="Calibri"/>
                <a:sym typeface="Calibri"/>
              </a:rPr>
              <a:t>TORQUE DE PERNOS DE CULATA</a:t>
            </a:r>
            <a:endParaRPr sz="3100" b="0" i="0" u="none" strike="noStrike" cap="none">
              <a:solidFill>
                <a:srgbClr val="FF0000"/>
              </a:solidFill>
              <a:latin typeface="Calibri"/>
              <a:ea typeface="Calibri"/>
              <a:cs typeface="Calibri"/>
              <a:sym typeface="Calibri"/>
            </a:endParaRPr>
          </a:p>
        </p:txBody>
      </p:sp>
      <p:sp>
        <p:nvSpPr>
          <p:cNvPr id="560" name="Google Shape;560;p25"/>
          <p:cNvSpPr/>
          <p:nvPr/>
        </p:nvSpPr>
        <p:spPr>
          <a:xfrm>
            <a:off x="466024" y="2250191"/>
            <a:ext cx="8677976" cy="597711"/>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61" name="Google Shape;561;p25"/>
          <p:cNvSpPr/>
          <p:nvPr/>
        </p:nvSpPr>
        <p:spPr>
          <a:xfrm>
            <a:off x="783325" y="2383710"/>
            <a:ext cx="8043375"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 continuación, se muestra algunos ejemplos de torque de culata:</a:t>
            </a:r>
            <a:endParaRPr sz="1600" b="0" i="0" u="none" strike="noStrike" cap="none">
              <a:solidFill>
                <a:srgbClr val="000000"/>
              </a:solidFill>
              <a:latin typeface="Calibri"/>
              <a:ea typeface="Calibri"/>
              <a:cs typeface="Calibri"/>
              <a:sym typeface="Calibri"/>
            </a:endParaRPr>
          </a:p>
        </p:txBody>
      </p:sp>
      <p:pic>
        <p:nvPicPr>
          <p:cNvPr id="562" name="Google Shape;562;p25"/>
          <p:cNvPicPr preferRelativeResize="0"/>
          <p:nvPr/>
        </p:nvPicPr>
        <p:blipFill rotWithShape="1">
          <a:blip r:embed="rId3">
            <a:alphaModFix/>
          </a:blip>
          <a:srcRect/>
          <a:stretch/>
        </p:blipFill>
        <p:spPr>
          <a:xfrm>
            <a:off x="466024" y="3145141"/>
            <a:ext cx="3765800" cy="1160515"/>
          </a:xfrm>
          <a:prstGeom prst="rect">
            <a:avLst/>
          </a:prstGeom>
          <a:noFill/>
          <a:ln>
            <a:noFill/>
          </a:ln>
        </p:spPr>
      </p:pic>
      <p:pic>
        <p:nvPicPr>
          <p:cNvPr id="563" name="Google Shape;563;p25"/>
          <p:cNvPicPr preferRelativeResize="0"/>
          <p:nvPr/>
        </p:nvPicPr>
        <p:blipFill rotWithShape="1">
          <a:blip r:embed="rId4">
            <a:alphaModFix/>
          </a:blip>
          <a:srcRect/>
          <a:stretch/>
        </p:blipFill>
        <p:spPr>
          <a:xfrm>
            <a:off x="466024" y="4334312"/>
            <a:ext cx="3765800" cy="863159"/>
          </a:xfrm>
          <a:prstGeom prst="rect">
            <a:avLst/>
          </a:prstGeom>
          <a:noFill/>
          <a:ln>
            <a:noFill/>
          </a:ln>
        </p:spPr>
      </p:pic>
      <p:pic>
        <p:nvPicPr>
          <p:cNvPr id="564" name="Google Shape;564;p25"/>
          <p:cNvPicPr preferRelativeResize="0"/>
          <p:nvPr/>
        </p:nvPicPr>
        <p:blipFill rotWithShape="1">
          <a:blip r:embed="rId5">
            <a:alphaModFix/>
          </a:blip>
          <a:srcRect/>
          <a:stretch/>
        </p:blipFill>
        <p:spPr>
          <a:xfrm>
            <a:off x="466024" y="5226127"/>
            <a:ext cx="3765800" cy="1093147"/>
          </a:xfrm>
          <a:prstGeom prst="rect">
            <a:avLst/>
          </a:prstGeom>
          <a:noFill/>
          <a:ln>
            <a:noFill/>
          </a:ln>
        </p:spPr>
      </p:pic>
      <p:pic>
        <p:nvPicPr>
          <p:cNvPr id="565" name="Google Shape;565;p25"/>
          <p:cNvPicPr preferRelativeResize="0"/>
          <p:nvPr/>
        </p:nvPicPr>
        <p:blipFill rotWithShape="1">
          <a:blip r:embed="rId6">
            <a:alphaModFix/>
          </a:blip>
          <a:srcRect/>
          <a:stretch/>
        </p:blipFill>
        <p:spPr>
          <a:xfrm>
            <a:off x="4569545" y="3169137"/>
            <a:ext cx="2593030" cy="1136519"/>
          </a:xfrm>
          <a:prstGeom prst="rect">
            <a:avLst/>
          </a:prstGeom>
          <a:noFill/>
          <a:ln>
            <a:noFill/>
          </a:ln>
        </p:spPr>
      </p:pic>
      <p:pic>
        <p:nvPicPr>
          <p:cNvPr id="566" name="Google Shape;566;p25"/>
          <p:cNvPicPr preferRelativeResize="0"/>
          <p:nvPr/>
        </p:nvPicPr>
        <p:blipFill rotWithShape="1">
          <a:blip r:embed="rId7">
            <a:alphaModFix/>
          </a:blip>
          <a:srcRect/>
          <a:stretch/>
        </p:blipFill>
        <p:spPr>
          <a:xfrm>
            <a:off x="7162575" y="3169137"/>
            <a:ext cx="2322091" cy="1007029"/>
          </a:xfrm>
          <a:prstGeom prst="rect">
            <a:avLst/>
          </a:prstGeom>
          <a:noFill/>
          <a:ln>
            <a:noFill/>
          </a:ln>
        </p:spPr>
      </p:pic>
      <p:pic>
        <p:nvPicPr>
          <p:cNvPr id="567" name="Google Shape;567;p25"/>
          <p:cNvPicPr preferRelativeResize="0"/>
          <p:nvPr/>
        </p:nvPicPr>
        <p:blipFill rotWithShape="1">
          <a:blip r:embed="rId8">
            <a:alphaModFix/>
          </a:blip>
          <a:srcRect/>
          <a:stretch/>
        </p:blipFill>
        <p:spPr>
          <a:xfrm>
            <a:off x="5791071" y="4765891"/>
            <a:ext cx="2593030" cy="16861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573" name="Google Shape;573;p26"/>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24</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74" name="Google Shape;574;p26"/>
          <p:cNvSpPr txBox="1"/>
          <p:nvPr/>
        </p:nvSpPr>
        <p:spPr>
          <a:xfrm>
            <a:off x="366450" y="1388950"/>
            <a:ext cx="8950500" cy="606904"/>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SECUENCIA DE TORQUE DE </a:t>
            </a:r>
            <a:r>
              <a:rPr lang="es-CL" sz="2800" b="0" i="0" u="none" strike="noStrike" cap="none">
                <a:solidFill>
                  <a:srgbClr val="FF0000"/>
                </a:solidFill>
                <a:latin typeface="Calibri"/>
                <a:ea typeface="Calibri"/>
                <a:cs typeface="Calibri"/>
                <a:sym typeface="Calibri"/>
              </a:rPr>
              <a:t>PERNOS DE BANCADAS DE ÁRBOLES DE LEVAS</a:t>
            </a:r>
            <a:endParaRPr sz="3100" b="0" i="0" u="none" strike="noStrike" cap="none">
              <a:solidFill>
                <a:srgbClr val="FF0000"/>
              </a:solidFill>
              <a:latin typeface="Calibri"/>
              <a:ea typeface="Calibri"/>
              <a:cs typeface="Calibri"/>
              <a:sym typeface="Calibri"/>
            </a:endParaRPr>
          </a:p>
        </p:txBody>
      </p:sp>
      <p:sp>
        <p:nvSpPr>
          <p:cNvPr id="575" name="Google Shape;575;p26"/>
          <p:cNvSpPr/>
          <p:nvPr/>
        </p:nvSpPr>
        <p:spPr>
          <a:xfrm>
            <a:off x="466022" y="3235523"/>
            <a:ext cx="8677978" cy="861827"/>
          </a:xfrm>
          <a:prstGeom prst="roundRect">
            <a:avLst>
              <a:gd name="adj" fmla="val 4662"/>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76" name="Google Shape;576;p26"/>
          <p:cNvSpPr/>
          <p:nvPr/>
        </p:nvSpPr>
        <p:spPr>
          <a:xfrm>
            <a:off x="828798" y="3374049"/>
            <a:ext cx="7997901"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Al igual que todos los torques importantes del motor, deben llevar una secuencia y etapas de acuerdo a lo que indica el manual de Servicio. </a:t>
            </a:r>
            <a:endParaRPr/>
          </a:p>
        </p:txBody>
      </p:sp>
      <p:sp>
        <p:nvSpPr>
          <p:cNvPr id="577" name="Google Shape;577;p26"/>
          <p:cNvSpPr/>
          <p:nvPr/>
        </p:nvSpPr>
        <p:spPr>
          <a:xfrm>
            <a:off x="466024" y="2250191"/>
            <a:ext cx="8677976" cy="851813"/>
          </a:xfrm>
          <a:prstGeom prst="roundRect">
            <a:avLst>
              <a:gd name="adj" fmla="val 1495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78" name="Google Shape;578;p26"/>
          <p:cNvSpPr/>
          <p:nvPr/>
        </p:nvSpPr>
        <p:spPr>
          <a:xfrm>
            <a:off x="783325" y="2383710"/>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En la siguiente imagen se observa la secuencia de torque que deben llevar los apoyos o bancadas donde se monta él o los árboles de levas en la culata. </a:t>
            </a:r>
            <a:endParaRPr/>
          </a:p>
        </p:txBody>
      </p:sp>
      <p:pic>
        <p:nvPicPr>
          <p:cNvPr id="579" name="Google Shape;579;p26"/>
          <p:cNvPicPr preferRelativeResize="0"/>
          <p:nvPr/>
        </p:nvPicPr>
        <p:blipFill rotWithShape="1">
          <a:blip r:embed="rId3">
            <a:alphaModFix/>
          </a:blip>
          <a:srcRect/>
          <a:stretch/>
        </p:blipFill>
        <p:spPr>
          <a:xfrm>
            <a:off x="2159099" y="4205055"/>
            <a:ext cx="5505380" cy="28387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7"/>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585" name="Google Shape;585;p27"/>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25</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586" name="Google Shape;586;p27"/>
          <p:cNvSpPr txBox="1"/>
          <p:nvPr/>
        </p:nvSpPr>
        <p:spPr>
          <a:xfrm>
            <a:off x="366450" y="138895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EQUIVALENCIA DE </a:t>
            </a:r>
            <a:r>
              <a:rPr lang="es-CL" sz="2800" b="0" i="0" u="none" strike="noStrike" cap="none">
                <a:solidFill>
                  <a:srgbClr val="FF0000"/>
                </a:solidFill>
                <a:latin typeface="Calibri"/>
                <a:ea typeface="Calibri"/>
                <a:cs typeface="Calibri"/>
                <a:sym typeface="Calibri"/>
              </a:rPr>
              <a:t>TORQUE</a:t>
            </a:r>
            <a:endParaRPr sz="3100" b="0" i="0" u="none" strike="noStrike" cap="none">
              <a:solidFill>
                <a:srgbClr val="FF0000"/>
              </a:solidFill>
              <a:latin typeface="Calibri"/>
              <a:ea typeface="Calibri"/>
              <a:cs typeface="Calibri"/>
              <a:sym typeface="Calibri"/>
            </a:endParaRPr>
          </a:p>
        </p:txBody>
      </p:sp>
      <p:pic>
        <p:nvPicPr>
          <p:cNvPr id="587" name="Google Shape;587;p27"/>
          <p:cNvPicPr preferRelativeResize="0"/>
          <p:nvPr/>
        </p:nvPicPr>
        <p:blipFill rotWithShape="1">
          <a:blip r:embed="rId3">
            <a:alphaModFix/>
          </a:blip>
          <a:srcRect/>
          <a:stretch/>
        </p:blipFill>
        <p:spPr>
          <a:xfrm>
            <a:off x="447698" y="2324391"/>
            <a:ext cx="8869252" cy="15063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8"/>
          <p:cNvPicPr preferRelativeResize="0"/>
          <p:nvPr/>
        </p:nvPicPr>
        <p:blipFill rotWithShape="1">
          <a:blip r:embed="rId3">
            <a:alphaModFix/>
          </a:blip>
          <a:srcRect/>
          <a:stretch/>
        </p:blipFill>
        <p:spPr>
          <a:xfrm>
            <a:off x="6073984" y="1526056"/>
            <a:ext cx="2832082" cy="5093079"/>
          </a:xfrm>
          <a:prstGeom prst="rect">
            <a:avLst/>
          </a:prstGeom>
          <a:noFill/>
          <a:ln>
            <a:noFill/>
          </a:ln>
        </p:spPr>
      </p:pic>
      <p:sp>
        <p:nvSpPr>
          <p:cNvPr id="593" name="Google Shape;593;p2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594" name="Google Shape;594;p2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595" name="Google Shape;595;p28"/>
          <p:cNvGrpSpPr/>
          <p:nvPr/>
        </p:nvGrpSpPr>
        <p:grpSpPr>
          <a:xfrm>
            <a:off x="371783" y="2623897"/>
            <a:ext cx="5721635" cy="2294349"/>
            <a:chOff x="371783" y="2623897"/>
            <a:chExt cx="5721635" cy="2294349"/>
          </a:xfrm>
        </p:grpSpPr>
        <p:sp>
          <p:nvSpPr>
            <p:cNvPr id="596" name="Google Shape;596;p28"/>
            <p:cNvSpPr/>
            <p:nvPr/>
          </p:nvSpPr>
          <p:spPr>
            <a:xfrm>
              <a:off x="371783" y="2820825"/>
              <a:ext cx="5468185" cy="2097421"/>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97" name="Google Shape;597;p28"/>
            <p:cNvPicPr preferRelativeResize="0"/>
            <p:nvPr/>
          </p:nvPicPr>
          <p:blipFill rotWithShape="1">
            <a:blip r:embed="rId4">
              <a:alphaModFix/>
            </a:blip>
            <a:srcRect/>
            <a:stretch/>
          </p:blipFill>
          <p:spPr>
            <a:xfrm>
              <a:off x="5586518" y="2623897"/>
              <a:ext cx="506900" cy="477100"/>
            </a:xfrm>
            <a:prstGeom prst="rect">
              <a:avLst/>
            </a:prstGeom>
            <a:noFill/>
            <a:ln>
              <a:noFill/>
            </a:ln>
          </p:spPr>
        </p:pic>
        <p:sp>
          <p:nvSpPr>
            <p:cNvPr id="598" name="Google Shape;598;p28"/>
            <p:cNvSpPr txBox="1"/>
            <p:nvPr/>
          </p:nvSpPr>
          <p:spPr>
            <a:xfrm>
              <a:off x="627665" y="2979514"/>
              <a:ext cx="5025910" cy="1738801"/>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¿Existe alguna fórmula matemática para realizar las transformaciones de equivalencias de un torque?</a:t>
              </a:r>
              <a:endParaRPr sz="1600" b="0" i="0" u="none" strike="noStrike" cap="none">
                <a:solidFill>
                  <a:srgbClr val="000000"/>
                </a:solidFill>
                <a:latin typeface="Calibri"/>
                <a:ea typeface="Calibri"/>
                <a:cs typeface="Calibri"/>
                <a:sym typeface="Calibri"/>
              </a:endParaRPr>
            </a:p>
          </p:txBody>
        </p:sp>
      </p:grpSp>
      <p:sp>
        <p:nvSpPr>
          <p:cNvPr id="599" name="Google Shape;599;p2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26</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pic>
        <p:nvPicPr>
          <p:cNvPr id="600" name="Google Shape;600;p28"/>
          <p:cNvPicPr preferRelativeResize="0"/>
          <p:nvPr/>
        </p:nvPicPr>
        <p:blipFill rotWithShape="1">
          <a:blip r:embed="rId5">
            <a:alphaModFix/>
          </a:blip>
          <a:srcRect/>
          <a:stretch/>
        </p:blipFill>
        <p:spPr>
          <a:xfrm>
            <a:off x="3712396" y="4208760"/>
            <a:ext cx="3817418" cy="3616716"/>
          </a:xfrm>
          <a:prstGeom prst="rect">
            <a:avLst/>
          </a:prstGeom>
          <a:noFill/>
          <a:ln>
            <a:noFill/>
          </a:ln>
        </p:spPr>
      </p:pic>
      <p:sp>
        <p:nvSpPr>
          <p:cNvPr id="601" name="Google Shape;601;p28"/>
          <p:cNvSpPr txBox="1"/>
          <p:nvPr/>
        </p:nvSpPr>
        <p:spPr>
          <a:xfrm>
            <a:off x="659129" y="59753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2100" b="0" i="0" u="none" strike="noStrike" cap="none">
                <a:solidFill>
                  <a:srgbClr val="741B47"/>
                </a:solidFill>
                <a:latin typeface="Calibri"/>
                <a:ea typeface="Calibri"/>
                <a:cs typeface="Calibri"/>
                <a:sym typeface="Calibri"/>
              </a:rPr>
              <a:t>¡Investiga en </a:t>
            </a:r>
            <a:r>
              <a:rPr lang="es-CL" sz="2100" b="0" i="0" u="none" strike="noStrike" cap="none">
                <a:solidFill>
                  <a:srgbClr val="ED423D"/>
                </a:solidFill>
                <a:latin typeface="Calibri"/>
                <a:ea typeface="Calibri"/>
                <a:cs typeface="Calibri"/>
                <a:sym typeface="Calibri"/>
              </a:rPr>
              <a:t>internet</a:t>
            </a:r>
            <a:endParaRPr/>
          </a:p>
          <a:p>
            <a:pPr marL="0" marR="0" lvl="0" indent="0" algn="l" rtl="0">
              <a:lnSpc>
                <a:spcPct val="100000"/>
              </a:lnSpc>
              <a:spcBef>
                <a:spcPts val="0"/>
              </a:spcBef>
              <a:spcAft>
                <a:spcPts val="0"/>
              </a:spcAft>
              <a:buNone/>
            </a:pPr>
            <a:r>
              <a:rPr lang="es-CL" sz="2100" b="0" i="0" u="none" strike="noStrike" cap="none">
                <a:solidFill>
                  <a:srgbClr val="741B47"/>
                </a:solidFill>
                <a:latin typeface="Calibri"/>
                <a:ea typeface="Calibri"/>
                <a:cs typeface="Calibri"/>
                <a:sym typeface="Calibri"/>
              </a:rPr>
              <a:t>ocupando tu celular!  </a:t>
            </a:r>
            <a:endParaRPr/>
          </a:p>
          <a:p>
            <a:pPr marL="0" marR="0" lvl="0" indent="0" algn="l" rtl="0">
              <a:lnSpc>
                <a:spcPct val="100000"/>
              </a:lnSpc>
              <a:spcBef>
                <a:spcPts val="0"/>
              </a:spcBef>
              <a:spcAft>
                <a:spcPts val="0"/>
              </a:spcAft>
              <a:buNone/>
            </a:pPr>
            <a:r>
              <a:rPr lang="es-CL" sz="2100" b="1" i="0" u="none" strike="noStrike" cap="none">
                <a:solidFill>
                  <a:srgbClr val="741B47"/>
                </a:solidFill>
                <a:latin typeface="Calibri"/>
                <a:ea typeface="Calibri"/>
                <a:cs typeface="Calibri"/>
                <a:sym typeface="Calibri"/>
              </a:rPr>
              <a:t>¡Comparte tus respuestas!</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75973" y="1265365"/>
            <a:ext cx="8959096" cy="5568053"/>
            <a:chOff x="375973" y="1265365"/>
            <a:chExt cx="8959096" cy="5568053"/>
          </a:xfrm>
        </p:grpSpPr>
        <p:sp>
          <p:nvSpPr>
            <p:cNvPr id="3" name="Rectángulo redondeado"/>
            <p:cNvSpPr/>
            <p:nvPr/>
          </p:nvSpPr>
          <p:spPr>
            <a:xfrm>
              <a:off x="481777" y="1887790"/>
              <a:ext cx="4090227" cy="3864081"/>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pic>
          <p:nvPicPr>
            <p:cNvPr id="4" name="Imagen 21" descr="Imagen 21"/>
            <p:cNvPicPr>
              <a:picLocks noChangeAspect="1"/>
            </p:cNvPicPr>
            <p:nvPr/>
          </p:nvPicPr>
          <p:blipFill>
            <a:blip r:embed="rId2"/>
            <a:stretch>
              <a:fillRect/>
            </a:stretch>
          </p:blipFill>
          <p:spPr>
            <a:xfrm>
              <a:off x="375973" y="1796207"/>
              <a:ext cx="719665" cy="686194"/>
            </a:xfrm>
            <a:prstGeom prst="rect">
              <a:avLst/>
            </a:prstGeom>
            <a:ln w="12700">
              <a:miter lim="400000"/>
            </a:ln>
          </p:spPr>
        </p:pic>
        <p:sp>
          <p:nvSpPr>
            <p:cNvPr id="5" name="Google Shape;95;p3"/>
            <p:cNvSpPr txBox="1"/>
            <p:nvPr/>
          </p:nvSpPr>
          <p:spPr>
            <a:xfrm>
              <a:off x="375975" y="1265365"/>
              <a:ext cx="4864619" cy="536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6"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7" name="Google Shape;84;p38"/>
            <p:cNvSpPr txBox="1"/>
            <p:nvPr/>
          </p:nvSpPr>
          <p:spPr>
            <a:xfrm>
              <a:off x="648955" y="2482401"/>
              <a:ext cx="3283513" cy="2662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 sz="1400" dirty="0"/>
                <a:t>Reparar y probar el funcionamiento de motores de gasolina, diésel, gas e híbridos, tanto convencionales como de inyección electrónica y sus sistemas de control de emisiones, conjunto o subconjuntos mecánicos del motor, de lubricación y refrigeración, entre otros, utilizando las herramientas e instrumentos apropiados, de acuerdo a las especificaciones técnicas del fabricante.</a:t>
              </a:r>
              <a:endParaRPr lang="es-CL" sz="1400" dirty="0"/>
            </a:p>
          </p:txBody>
        </p:sp>
      </p:grpSp>
    </p:spTree>
    <p:extLst>
      <p:ext uri="{BB962C8B-B14F-4D97-AF65-F5344CB8AC3E}">
        <p14:creationId xmlns:p14="http://schemas.microsoft.com/office/powerpoint/2010/main" val="2050813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07" name="Google Shape;607;p29"/>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27</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08" name="Google Shape;608;p29"/>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IDENTIFICACIÓN DE </a:t>
            </a:r>
            <a:r>
              <a:rPr lang="es-CL" sz="2800" b="0" i="0" u="none" strike="noStrike" cap="none">
                <a:solidFill>
                  <a:srgbClr val="ED423D"/>
                </a:solidFill>
                <a:latin typeface="Calibri"/>
                <a:ea typeface="Calibri"/>
                <a:cs typeface="Calibri"/>
                <a:sym typeface="Calibri"/>
              </a:rPr>
              <a:t>CABEZA DE PERNOS</a:t>
            </a:r>
            <a:endParaRPr sz="3100" b="0" i="0" u="none" strike="noStrike" cap="none">
              <a:solidFill>
                <a:srgbClr val="ED423D"/>
              </a:solidFill>
              <a:latin typeface="Calibri"/>
              <a:ea typeface="Calibri"/>
              <a:cs typeface="Calibri"/>
              <a:sym typeface="Calibri"/>
            </a:endParaRPr>
          </a:p>
        </p:txBody>
      </p:sp>
      <p:pic>
        <p:nvPicPr>
          <p:cNvPr id="609" name="Google Shape;609;p29"/>
          <p:cNvPicPr preferRelativeResize="0"/>
          <p:nvPr/>
        </p:nvPicPr>
        <p:blipFill rotWithShape="1">
          <a:blip r:embed="rId3">
            <a:alphaModFix/>
          </a:blip>
          <a:srcRect/>
          <a:stretch/>
        </p:blipFill>
        <p:spPr>
          <a:xfrm>
            <a:off x="547205" y="2525148"/>
            <a:ext cx="8645237" cy="28857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3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15" name="Google Shape;615;p30"/>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28</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16" name="Google Shape;616;p3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TABLA DE </a:t>
            </a:r>
            <a:r>
              <a:rPr lang="es-CL" sz="2800" b="0" i="0" u="none" strike="noStrike" cap="none">
                <a:solidFill>
                  <a:srgbClr val="ED423D"/>
                </a:solidFill>
                <a:latin typeface="Calibri"/>
                <a:ea typeface="Calibri"/>
                <a:cs typeface="Calibri"/>
                <a:sym typeface="Calibri"/>
              </a:rPr>
              <a:t>TORQUE EN LIBRAS POR PULGADAS</a:t>
            </a:r>
            <a:endParaRPr sz="3100" b="0" i="0" u="none" strike="noStrike" cap="none">
              <a:solidFill>
                <a:srgbClr val="FF0000"/>
              </a:solidFill>
              <a:latin typeface="Calibri"/>
              <a:ea typeface="Calibri"/>
              <a:cs typeface="Calibri"/>
              <a:sym typeface="Calibri"/>
            </a:endParaRPr>
          </a:p>
        </p:txBody>
      </p:sp>
      <p:pic>
        <p:nvPicPr>
          <p:cNvPr id="617" name="Google Shape;617;p30"/>
          <p:cNvPicPr preferRelativeResize="0"/>
          <p:nvPr/>
        </p:nvPicPr>
        <p:blipFill rotWithShape="1">
          <a:blip r:embed="rId3">
            <a:alphaModFix/>
          </a:blip>
          <a:srcRect/>
          <a:stretch/>
        </p:blipFill>
        <p:spPr>
          <a:xfrm>
            <a:off x="907957" y="1982602"/>
            <a:ext cx="7955737" cy="471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3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23" name="Google Shape;623;p31"/>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29</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24" name="Google Shape;624;p3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TABLA DE </a:t>
            </a:r>
            <a:r>
              <a:rPr lang="es-CL" sz="2800" b="0" i="0" u="none" strike="noStrike" cap="none">
                <a:solidFill>
                  <a:srgbClr val="ED423D"/>
                </a:solidFill>
                <a:latin typeface="Calibri"/>
                <a:ea typeface="Calibri"/>
                <a:cs typeface="Calibri"/>
                <a:sym typeface="Calibri"/>
              </a:rPr>
              <a:t>TORQUE PARA PERNOS MÉTRICOS</a:t>
            </a:r>
            <a:endParaRPr sz="3100" b="0" i="0" u="none" strike="noStrike" cap="none">
              <a:solidFill>
                <a:srgbClr val="FF0000"/>
              </a:solidFill>
              <a:latin typeface="Calibri"/>
              <a:ea typeface="Calibri"/>
              <a:cs typeface="Calibri"/>
              <a:sym typeface="Calibri"/>
            </a:endParaRPr>
          </a:p>
        </p:txBody>
      </p:sp>
      <p:pic>
        <p:nvPicPr>
          <p:cNvPr id="625" name="Google Shape;625;p31"/>
          <p:cNvPicPr preferRelativeResize="0"/>
          <p:nvPr/>
        </p:nvPicPr>
        <p:blipFill rotWithShape="1">
          <a:blip r:embed="rId3">
            <a:alphaModFix/>
          </a:blip>
          <a:srcRect/>
          <a:stretch/>
        </p:blipFill>
        <p:spPr>
          <a:xfrm>
            <a:off x="375975" y="3241543"/>
            <a:ext cx="8619716" cy="14628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3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31" name="Google Shape;631;p32"/>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30</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32" name="Google Shape;632;p3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TABLA DE </a:t>
            </a:r>
            <a:r>
              <a:rPr lang="es-CL" sz="2800" b="0" i="0" u="none" strike="noStrike" cap="none">
                <a:solidFill>
                  <a:srgbClr val="ED423D"/>
                </a:solidFill>
                <a:latin typeface="Calibri"/>
                <a:ea typeface="Calibri"/>
                <a:cs typeface="Calibri"/>
                <a:sym typeface="Calibri"/>
              </a:rPr>
              <a:t>TORQUE PARA PERNOS MÉTRICOS</a:t>
            </a:r>
            <a:endParaRPr sz="3100" b="0" i="0" u="none" strike="noStrike" cap="none">
              <a:solidFill>
                <a:srgbClr val="FF0000"/>
              </a:solidFill>
              <a:latin typeface="Calibri"/>
              <a:ea typeface="Calibri"/>
              <a:cs typeface="Calibri"/>
              <a:sym typeface="Calibri"/>
            </a:endParaRPr>
          </a:p>
        </p:txBody>
      </p:sp>
      <p:pic>
        <p:nvPicPr>
          <p:cNvPr id="633" name="Google Shape;633;p32"/>
          <p:cNvPicPr preferRelativeResize="0"/>
          <p:nvPr/>
        </p:nvPicPr>
        <p:blipFill rotWithShape="1">
          <a:blip r:embed="rId3">
            <a:alphaModFix/>
          </a:blip>
          <a:srcRect/>
          <a:stretch/>
        </p:blipFill>
        <p:spPr>
          <a:xfrm>
            <a:off x="506994" y="2342020"/>
            <a:ext cx="8471810" cy="35217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3"/>
          <p:cNvSpPr txBox="1"/>
          <p:nvPr/>
        </p:nvSpPr>
        <p:spPr>
          <a:xfrm>
            <a:off x="375975" y="1406332"/>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639" name="Google Shape;639;p33"/>
          <p:cNvGrpSpPr/>
          <p:nvPr/>
        </p:nvGrpSpPr>
        <p:grpSpPr>
          <a:xfrm>
            <a:off x="2035277" y="2911885"/>
            <a:ext cx="6999671" cy="2696553"/>
            <a:chOff x="4461133" y="3098700"/>
            <a:chExt cx="4657800" cy="1525000"/>
          </a:xfrm>
        </p:grpSpPr>
        <p:sp>
          <p:nvSpPr>
            <p:cNvPr id="640" name="Google Shape;640;p33"/>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41" name="Google Shape;641;p33"/>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s-CL" sz="2000" b="0" i="0" u="none" strike="noStrike" cap="none" dirty="0">
                  <a:solidFill>
                    <a:srgbClr val="741B47"/>
                  </a:solidFill>
                  <a:latin typeface="Calibri"/>
                  <a:ea typeface="Calibri"/>
                  <a:cs typeface="Calibri"/>
                  <a:sym typeface="Calibri"/>
                </a:rPr>
                <a:t>UNIDADES DE </a:t>
              </a:r>
              <a:r>
                <a:rPr lang="es-CL" sz="2000" b="1" i="0" u="none" strike="noStrike" cap="none" dirty="0">
                  <a:solidFill>
                    <a:srgbClr val="741B47"/>
                  </a:solidFill>
                  <a:latin typeface="Calibri"/>
                  <a:ea typeface="Calibri"/>
                  <a:cs typeface="Calibri"/>
                  <a:sym typeface="Calibri"/>
                </a:rPr>
                <a:t>TORQUE Y MEDICIÓN</a:t>
              </a:r>
              <a:endParaRPr sz="2000" b="0" i="0" u="none" strike="noStrike" cap="none" dirty="0">
                <a:solidFill>
                  <a:srgbClr val="741B47"/>
                </a:solidFill>
                <a:latin typeface="Calibri"/>
                <a:ea typeface="Calibri"/>
                <a:cs typeface="Calibri"/>
                <a:sym typeface="Calibri"/>
              </a:endParaRPr>
            </a:p>
            <a:p>
              <a:pPr marL="0" marR="0" lvl="0" indent="0" algn="l" rtl="0">
                <a:lnSpc>
                  <a:spcPct val="90000"/>
                </a:lnSpc>
                <a:spcBef>
                  <a:spcPts val="0"/>
                </a:spcBef>
                <a:spcAft>
                  <a:spcPts val="0"/>
                </a:spcAft>
                <a:buNone/>
              </a:pPr>
              <a:r>
                <a:rPr lang="es-CL" sz="2000" b="1" i="0" u="none" strike="noStrike" cap="none" dirty="0">
                  <a:solidFill>
                    <a:srgbClr val="741B47"/>
                  </a:solidFill>
                  <a:latin typeface="Calibri"/>
                  <a:ea typeface="Calibri"/>
                  <a:cs typeface="Calibri"/>
                  <a:sym typeface="Calibri"/>
                </a:rPr>
                <a:t>EN EL AJUSTE DEL </a:t>
              </a:r>
              <a:r>
                <a:rPr lang="es-CL" sz="2000" b="1" i="0" u="none" strike="noStrike" cap="none" dirty="0" smtClean="0">
                  <a:solidFill>
                    <a:srgbClr val="741B47"/>
                  </a:solidFill>
                  <a:latin typeface="Calibri"/>
                  <a:ea typeface="Calibri"/>
                  <a:cs typeface="Calibri"/>
                  <a:sym typeface="Calibri"/>
                </a:rPr>
                <a:t>MOTOR</a:t>
              </a:r>
              <a:endParaRPr sz="2000" b="1" i="0" u="none" strike="noStrike" cap="none" dirty="0">
                <a:solidFill>
                  <a:srgbClr val="741B47"/>
                </a:solidFill>
                <a:latin typeface="Calibri"/>
                <a:ea typeface="Calibri"/>
                <a:cs typeface="Calibri"/>
                <a:sym typeface="Calibri"/>
              </a:endParaRPr>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¡Ahora realizaremos una actividad que resume todo lo que hemos visto! </a:t>
              </a:r>
              <a:r>
                <a:rPr lang="es-CL" sz="1600" b="1" i="0" u="none" strike="noStrike" cap="none" dirty="0">
                  <a:solidFill>
                    <a:srgbClr val="76384D"/>
                  </a:solidFill>
                  <a:latin typeface="Calibri"/>
                  <a:ea typeface="Calibri"/>
                  <a:cs typeface="Calibri"/>
                  <a:sym typeface="Calibri"/>
                </a:rPr>
                <a:t>¡Atentos!</a:t>
              </a:r>
              <a:endParaRPr dirty="0"/>
            </a:p>
          </p:txBody>
        </p:sp>
      </p:grpSp>
      <p:sp>
        <p:nvSpPr>
          <p:cNvPr id="642" name="Google Shape;642;p33"/>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43" name="Google Shape;643;p33"/>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31</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pic>
        <p:nvPicPr>
          <p:cNvPr id="644" name="Google Shape;644;p33"/>
          <p:cNvPicPr preferRelativeResize="0"/>
          <p:nvPr/>
        </p:nvPicPr>
        <p:blipFill rotWithShape="1">
          <a:blip r:embed="rId3">
            <a:alphaModFix/>
          </a:blip>
          <a:srcRect/>
          <a:stretch/>
        </p:blipFill>
        <p:spPr>
          <a:xfrm>
            <a:off x="-7172" y="2592933"/>
            <a:ext cx="3793269" cy="3593837"/>
          </a:xfrm>
          <a:prstGeom prst="rect">
            <a:avLst/>
          </a:prstGeom>
          <a:noFill/>
          <a:ln>
            <a:noFill/>
          </a:ln>
        </p:spPr>
      </p:pic>
      <p:sp>
        <p:nvSpPr>
          <p:cNvPr id="645" name="Google Shape;645;p33"/>
          <p:cNvSpPr txBox="1"/>
          <p:nvPr/>
        </p:nvSpPr>
        <p:spPr>
          <a:xfrm>
            <a:off x="4149211" y="1205044"/>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s-CL" sz="6000" b="0" i="0" u="none" strike="noStrike" cap="none" dirty="0">
                <a:solidFill>
                  <a:srgbClr val="BB9BA5"/>
                </a:solidFill>
                <a:latin typeface="Calibri"/>
                <a:ea typeface="Calibri"/>
                <a:cs typeface="Calibri"/>
                <a:sym typeface="Calibri"/>
              </a:rPr>
              <a:t>7</a:t>
            </a:r>
            <a:endParaRPr sz="6000" b="0" i="0" u="none" strike="noStrike" cap="none" dirty="0">
              <a:solidFill>
                <a:srgbClr val="BB9BA5"/>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3" name="Google Shape;663;p35"/>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664" name="Google Shape;664;p35"/>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grpSp>
        <p:nvGrpSpPr>
          <p:cNvPr id="665" name="Google Shape;665;p35"/>
          <p:cNvGrpSpPr/>
          <p:nvPr/>
        </p:nvGrpSpPr>
        <p:grpSpPr>
          <a:xfrm>
            <a:off x="-4655" y="1788831"/>
            <a:ext cx="9168320" cy="5162139"/>
            <a:chOff x="-4655" y="1788831"/>
            <a:chExt cx="9168320" cy="5162139"/>
          </a:xfrm>
        </p:grpSpPr>
        <p:sp>
          <p:nvSpPr>
            <p:cNvPr id="666" name="Google Shape;666;p35"/>
            <p:cNvSpPr txBox="1"/>
            <p:nvPr/>
          </p:nvSpPr>
          <p:spPr>
            <a:xfrm>
              <a:off x="1229039" y="1794200"/>
              <a:ext cx="793462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MATERIALES INFLAMABLES: </a:t>
              </a:r>
              <a:r>
                <a:rPr lang="es-CL" sz="1400" b="0" i="0" u="none" strike="noStrike" cap="none">
                  <a:solidFill>
                    <a:schemeClr val="dk1"/>
                  </a:solidFill>
                  <a:latin typeface="Calibri"/>
                  <a:ea typeface="Calibri"/>
                  <a:cs typeface="Calibri"/>
                  <a:sym typeface="Calibri"/>
                </a:rPr>
                <a:t>Tener máxima precaución al momento de  manipular o extraer el combustible de los sistemas del vehículo (bomba combustible, mangueras de inyección, etc). </a:t>
              </a:r>
              <a:endParaRPr sz="1400" b="0" i="0" u="none" strike="noStrike" cap="none">
                <a:solidFill>
                  <a:schemeClr val="dk1"/>
                </a:solidFill>
                <a:latin typeface="Calibri"/>
                <a:ea typeface="Calibri"/>
                <a:cs typeface="Calibri"/>
                <a:sym typeface="Calibri"/>
              </a:endParaRPr>
            </a:p>
          </p:txBody>
        </p:sp>
        <p:sp>
          <p:nvSpPr>
            <p:cNvPr id="667" name="Google Shape;667;p35"/>
            <p:cNvSpPr txBox="1"/>
            <p:nvPr/>
          </p:nvSpPr>
          <p:spPr>
            <a:xfrm>
              <a:off x="1229039" y="2476287"/>
              <a:ext cx="7669155"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LA VISTA: </a:t>
              </a:r>
              <a:r>
                <a:rPr lang="es-CL" sz="1400" b="0" i="0" u="none" strike="noStrike" cap="none">
                  <a:solidFill>
                    <a:schemeClr val="dk1"/>
                  </a:solidFill>
                  <a:latin typeface="Calibri"/>
                  <a:ea typeface="Calibri"/>
                  <a:cs typeface="Calibri"/>
                  <a:sym typeface="Calibri"/>
                </a:rPr>
                <a:t>Se utilizarán antiparras siempre que exista riesgo de proyección de partículas a los ojos. (aceites, líquidos refrigerantes y de freno, virutas del disco de freno, uso de circuitos eléctricos, etc).</a:t>
              </a:r>
              <a:endParaRPr sz="1400" b="0" i="0" u="none" strike="noStrike" cap="none">
                <a:solidFill>
                  <a:schemeClr val="dk1"/>
                </a:solidFill>
                <a:latin typeface="Calibri"/>
                <a:ea typeface="Calibri"/>
                <a:cs typeface="Calibri"/>
                <a:sym typeface="Calibri"/>
              </a:endParaRPr>
            </a:p>
          </p:txBody>
        </p:sp>
        <p:sp>
          <p:nvSpPr>
            <p:cNvPr id="668" name="Google Shape;668;p35"/>
            <p:cNvSpPr txBox="1"/>
            <p:nvPr/>
          </p:nvSpPr>
          <p:spPr>
            <a:xfrm>
              <a:off x="1229039" y="4302125"/>
              <a:ext cx="78658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LOS PIES: </a:t>
              </a:r>
              <a:r>
                <a:rPr lang="es-CL" sz="1400" b="0" i="0" u="none" strike="noStrike" cap="none">
                  <a:solidFill>
                    <a:srgbClr val="000000"/>
                  </a:solidFill>
                  <a:latin typeface="Calibri"/>
                  <a:ea typeface="Calibri"/>
                  <a:cs typeface="Calibri"/>
                  <a:sym typeface="Calibri"/>
                </a:rPr>
                <a:t>Uso obligatorio de zapatos de seguridad al entrar al taller o laboratorio, en casos que exista riesgo de caídas de objetos pesados.</a:t>
              </a:r>
              <a:endParaRPr sz="1400" b="0" i="0" u="none" strike="noStrike" cap="none">
                <a:solidFill>
                  <a:schemeClr val="lt1"/>
                </a:solidFill>
                <a:latin typeface="Calibri"/>
                <a:ea typeface="Calibri"/>
                <a:cs typeface="Calibri"/>
                <a:sym typeface="Calibri"/>
              </a:endParaRPr>
            </a:p>
          </p:txBody>
        </p:sp>
        <p:sp>
          <p:nvSpPr>
            <p:cNvPr id="669" name="Google Shape;669;p35"/>
            <p:cNvSpPr txBox="1"/>
            <p:nvPr/>
          </p:nvSpPr>
          <p:spPr>
            <a:xfrm>
              <a:off x="1229039" y="4984212"/>
              <a:ext cx="70300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741B47"/>
                  </a:solidFill>
                  <a:latin typeface="Calibri"/>
                  <a:ea typeface="Calibri"/>
                  <a:cs typeface="Calibri"/>
                  <a:sym typeface="Calibri"/>
                </a:rPr>
                <a:t>Manipular herramientas </a:t>
              </a:r>
              <a:r>
                <a:rPr lang="es-CL" sz="1400" b="0" i="0" u="none" strike="noStrike" cap="none">
                  <a:solidFill>
                    <a:srgbClr val="000000"/>
                  </a:solidFill>
                  <a:latin typeface="Calibri"/>
                  <a:ea typeface="Calibri"/>
                  <a:cs typeface="Calibri"/>
                  <a:sym typeface="Calibri"/>
                </a:rPr>
                <a:t>cuidadosamente.</a:t>
              </a:r>
              <a:endParaRPr sz="1400" b="0" i="0" u="none" strike="noStrike" cap="none">
                <a:solidFill>
                  <a:schemeClr val="lt1"/>
                </a:solidFill>
                <a:latin typeface="Calibri"/>
                <a:ea typeface="Calibri"/>
                <a:cs typeface="Calibri"/>
                <a:sym typeface="Calibri"/>
              </a:endParaRPr>
            </a:p>
          </p:txBody>
        </p:sp>
        <p:sp>
          <p:nvSpPr>
            <p:cNvPr id="670" name="Google Shape;670;p35"/>
            <p:cNvSpPr txBox="1"/>
            <p:nvPr/>
          </p:nvSpPr>
          <p:spPr>
            <a:xfrm>
              <a:off x="1229039" y="5420078"/>
              <a:ext cx="47588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741B47"/>
                  </a:solidFill>
                  <a:latin typeface="Calibri"/>
                  <a:ea typeface="Calibri"/>
                  <a:cs typeface="Calibri"/>
                  <a:sym typeface="Calibri"/>
                </a:rPr>
                <a:t>Asegurar la integridad física </a:t>
              </a:r>
              <a:r>
                <a:rPr lang="es-CL" sz="1400" b="0" i="0" u="none" strike="noStrike" cap="none">
                  <a:solidFill>
                    <a:srgbClr val="000000"/>
                  </a:solidFill>
                  <a:latin typeface="Calibri"/>
                  <a:ea typeface="Calibri"/>
                  <a:cs typeface="Calibri"/>
                  <a:sym typeface="Calibri"/>
                </a:rPr>
                <a:t>propia y del grupo de trabajo.</a:t>
              </a:r>
              <a:endParaRPr sz="1400" b="0" i="0" u="none" strike="noStrike" cap="none">
                <a:solidFill>
                  <a:schemeClr val="lt1"/>
                </a:solidFill>
                <a:latin typeface="Calibri"/>
                <a:ea typeface="Calibri"/>
                <a:cs typeface="Calibri"/>
                <a:sym typeface="Calibri"/>
              </a:endParaRPr>
            </a:p>
          </p:txBody>
        </p:sp>
        <p:sp>
          <p:nvSpPr>
            <p:cNvPr id="671" name="Google Shape;671;p35"/>
            <p:cNvSpPr txBox="1"/>
            <p:nvPr/>
          </p:nvSpPr>
          <p:spPr>
            <a:xfrm>
              <a:off x="1229039" y="5855944"/>
              <a:ext cx="70300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Circular solo por las </a:t>
              </a:r>
              <a:r>
                <a:rPr lang="es-CL" sz="1400" b="1" i="0" u="none" strike="noStrike" cap="none">
                  <a:solidFill>
                    <a:srgbClr val="741B47"/>
                  </a:solidFill>
                  <a:latin typeface="Calibri"/>
                  <a:ea typeface="Calibri"/>
                  <a:cs typeface="Calibri"/>
                  <a:sym typeface="Calibri"/>
                </a:rPr>
                <a:t>zonas de seguridad </a:t>
              </a:r>
              <a:r>
                <a:rPr lang="es-CL" sz="1400" b="0" i="0" u="none" strike="noStrike" cap="none">
                  <a:solidFill>
                    <a:srgbClr val="000000"/>
                  </a:solidFill>
                  <a:latin typeface="Calibri"/>
                  <a:ea typeface="Calibri"/>
                  <a:cs typeface="Calibri"/>
                  <a:sym typeface="Calibri"/>
                </a:rPr>
                <a:t>demarcadas.</a:t>
              </a:r>
              <a:endParaRPr sz="1400" b="0" i="0" u="none" strike="noStrike" cap="none">
                <a:solidFill>
                  <a:schemeClr val="lt1"/>
                </a:solidFill>
                <a:latin typeface="Calibri"/>
                <a:ea typeface="Calibri"/>
                <a:cs typeface="Calibri"/>
                <a:sym typeface="Calibri"/>
              </a:endParaRPr>
            </a:p>
          </p:txBody>
        </p:sp>
        <p:sp>
          <p:nvSpPr>
            <p:cNvPr id="672" name="Google Shape;672;p35"/>
            <p:cNvSpPr txBox="1"/>
            <p:nvPr/>
          </p:nvSpPr>
          <p:spPr>
            <a:xfrm>
              <a:off x="1229039" y="6291811"/>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Toda actividad debe desarrollarse </a:t>
              </a:r>
              <a:r>
                <a:rPr lang="es-CL" sz="1400" b="1" i="0" u="none" strike="noStrike" cap="none">
                  <a:solidFill>
                    <a:srgbClr val="741B47"/>
                  </a:solidFill>
                  <a:latin typeface="Calibri"/>
                  <a:ea typeface="Calibri"/>
                  <a:cs typeface="Calibri"/>
                  <a:sym typeface="Calibri"/>
                </a:rPr>
                <a:t>bajo supervisión </a:t>
              </a:r>
              <a:r>
                <a:rPr lang="es-CL" sz="1400" b="0" i="0" u="none" strike="noStrike" cap="none">
                  <a:solidFill>
                    <a:srgbClr val="000000"/>
                  </a:solidFill>
                  <a:latin typeface="Calibri"/>
                  <a:ea typeface="Calibri"/>
                  <a:cs typeface="Calibri"/>
                  <a:sym typeface="Calibri"/>
                </a:rPr>
                <a:t>de la persona a cargo del taller o laboratorio.</a:t>
              </a:r>
              <a:endParaRPr sz="1400" b="0" i="0" u="none" strike="noStrike" cap="none">
                <a:solidFill>
                  <a:schemeClr val="lt1"/>
                </a:solidFill>
                <a:latin typeface="Calibri"/>
                <a:ea typeface="Calibri"/>
                <a:cs typeface="Calibri"/>
                <a:sym typeface="Calibri"/>
              </a:endParaRPr>
            </a:p>
          </p:txBody>
        </p:sp>
        <p:grpSp>
          <p:nvGrpSpPr>
            <p:cNvPr id="673" name="Google Shape;673;p35"/>
            <p:cNvGrpSpPr/>
            <p:nvPr/>
          </p:nvGrpSpPr>
          <p:grpSpPr>
            <a:xfrm>
              <a:off x="-4655" y="1788831"/>
              <a:ext cx="1135367" cy="783005"/>
              <a:chOff x="-4655" y="1877319"/>
              <a:chExt cx="1135367" cy="783005"/>
            </a:xfrm>
          </p:grpSpPr>
          <p:sp>
            <p:nvSpPr>
              <p:cNvPr id="674" name="Google Shape;674;p35"/>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75" name="Google Shape;675;p35"/>
              <p:cNvPicPr preferRelativeResize="0"/>
              <p:nvPr/>
            </p:nvPicPr>
            <p:blipFill rotWithShape="1">
              <a:blip r:embed="rId3">
                <a:alphaModFix/>
              </a:blip>
              <a:srcRect/>
              <a:stretch/>
            </p:blipFill>
            <p:spPr>
              <a:xfrm>
                <a:off x="337197" y="2035280"/>
                <a:ext cx="629465" cy="530549"/>
              </a:xfrm>
              <a:prstGeom prst="rect">
                <a:avLst/>
              </a:prstGeom>
              <a:noFill/>
              <a:ln>
                <a:noFill/>
              </a:ln>
            </p:spPr>
          </p:pic>
        </p:grpSp>
        <p:sp>
          <p:nvSpPr>
            <p:cNvPr id="676" name="Google Shape;676;p35"/>
            <p:cNvSpPr txBox="1"/>
            <p:nvPr/>
          </p:nvSpPr>
          <p:spPr>
            <a:xfrm>
              <a:off x="1229039" y="3389206"/>
              <a:ext cx="7865800"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LAS MANOS: </a:t>
              </a:r>
              <a:r>
                <a:rPr lang="es-CL" sz="1400" b="0" i="0" u="none" strike="noStrike" cap="none">
                  <a:solidFill>
                    <a:schemeClr val="dk1"/>
                  </a:solidFill>
                  <a:latin typeface="Calibri"/>
                  <a:ea typeface="Calibri"/>
                  <a:cs typeface="Calibri"/>
                  <a:sym typeface="Calibri"/>
                </a:rPr>
                <a:t>Se utilizarán siempre guantes de protección cuando se manipulen cualquier tipo de fluidos, en uso de herramientas e intervención del motor, desarme de partes y trabajo en sistemas eléctricos. </a:t>
              </a:r>
              <a:endParaRPr/>
            </a:p>
          </p:txBody>
        </p:sp>
        <p:grpSp>
          <p:nvGrpSpPr>
            <p:cNvPr id="677" name="Google Shape;677;p35"/>
            <p:cNvGrpSpPr/>
            <p:nvPr/>
          </p:nvGrpSpPr>
          <p:grpSpPr>
            <a:xfrm>
              <a:off x="-4655" y="2661654"/>
              <a:ext cx="1135367" cy="783005"/>
              <a:chOff x="-4655" y="2735448"/>
              <a:chExt cx="1135367" cy="783005"/>
            </a:xfrm>
          </p:grpSpPr>
          <p:sp>
            <p:nvSpPr>
              <p:cNvPr id="678" name="Google Shape;678;p35"/>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79" name="Google Shape;679;p35"/>
              <p:cNvPicPr preferRelativeResize="0"/>
              <p:nvPr/>
            </p:nvPicPr>
            <p:blipFill rotWithShape="1">
              <a:blip r:embed="rId4">
                <a:alphaModFix/>
              </a:blip>
              <a:srcRect/>
              <a:stretch/>
            </p:blipFill>
            <p:spPr>
              <a:xfrm>
                <a:off x="331947" y="2879412"/>
                <a:ext cx="639965" cy="539399"/>
              </a:xfrm>
              <a:prstGeom prst="rect">
                <a:avLst/>
              </a:prstGeom>
              <a:noFill/>
              <a:ln>
                <a:noFill/>
              </a:ln>
            </p:spPr>
          </p:pic>
        </p:grpSp>
        <p:grpSp>
          <p:nvGrpSpPr>
            <p:cNvPr id="680" name="Google Shape;680;p35"/>
            <p:cNvGrpSpPr/>
            <p:nvPr/>
          </p:nvGrpSpPr>
          <p:grpSpPr>
            <a:xfrm>
              <a:off x="-4655" y="3534477"/>
              <a:ext cx="1135367" cy="783005"/>
              <a:chOff x="-4655" y="3593577"/>
              <a:chExt cx="1135367" cy="783005"/>
            </a:xfrm>
          </p:grpSpPr>
          <p:sp>
            <p:nvSpPr>
              <p:cNvPr id="681" name="Google Shape;681;p35"/>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82" name="Google Shape;682;p35"/>
              <p:cNvPicPr preferRelativeResize="0"/>
              <p:nvPr/>
            </p:nvPicPr>
            <p:blipFill rotWithShape="1">
              <a:blip r:embed="rId5">
                <a:alphaModFix/>
              </a:blip>
              <a:srcRect/>
              <a:stretch/>
            </p:blipFill>
            <p:spPr>
              <a:xfrm>
                <a:off x="350751" y="3729725"/>
                <a:ext cx="602356" cy="507700"/>
              </a:xfrm>
              <a:prstGeom prst="rect">
                <a:avLst/>
              </a:prstGeom>
              <a:noFill/>
              <a:ln>
                <a:noFill/>
              </a:ln>
            </p:spPr>
          </p:pic>
        </p:grpSp>
        <p:grpSp>
          <p:nvGrpSpPr>
            <p:cNvPr id="683" name="Google Shape;683;p35"/>
            <p:cNvGrpSpPr/>
            <p:nvPr/>
          </p:nvGrpSpPr>
          <p:grpSpPr>
            <a:xfrm>
              <a:off x="-4655" y="4407300"/>
              <a:ext cx="1135367" cy="783005"/>
              <a:chOff x="-4655" y="4451706"/>
              <a:chExt cx="1135367" cy="783005"/>
            </a:xfrm>
          </p:grpSpPr>
          <p:sp>
            <p:nvSpPr>
              <p:cNvPr id="684" name="Google Shape;684;p35"/>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85" name="Google Shape;685;p35"/>
              <p:cNvPicPr preferRelativeResize="0"/>
              <p:nvPr/>
            </p:nvPicPr>
            <p:blipFill rotWithShape="1">
              <a:blip r:embed="rId6">
                <a:alphaModFix/>
              </a:blip>
              <a:srcRect/>
              <a:stretch/>
            </p:blipFill>
            <p:spPr>
              <a:xfrm>
                <a:off x="342982" y="4590635"/>
                <a:ext cx="610125" cy="514248"/>
              </a:xfrm>
              <a:prstGeom prst="rect">
                <a:avLst/>
              </a:prstGeom>
              <a:noFill/>
              <a:ln>
                <a:noFill/>
              </a:ln>
            </p:spPr>
          </p:pic>
        </p:grpSp>
        <p:grpSp>
          <p:nvGrpSpPr>
            <p:cNvPr id="686" name="Google Shape;686;p35"/>
            <p:cNvGrpSpPr/>
            <p:nvPr/>
          </p:nvGrpSpPr>
          <p:grpSpPr>
            <a:xfrm>
              <a:off x="-4655" y="6167965"/>
              <a:ext cx="1135367" cy="783005"/>
              <a:chOff x="-4655" y="6167965"/>
              <a:chExt cx="1135367" cy="783005"/>
            </a:xfrm>
          </p:grpSpPr>
          <p:sp>
            <p:nvSpPr>
              <p:cNvPr id="687" name="Google Shape;687;p35"/>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88" name="Google Shape;688;p35"/>
              <p:cNvPicPr preferRelativeResize="0"/>
              <p:nvPr/>
            </p:nvPicPr>
            <p:blipFill rotWithShape="1">
              <a:blip r:embed="rId7">
                <a:alphaModFix/>
              </a:blip>
              <a:srcRect/>
              <a:stretch/>
            </p:blipFill>
            <p:spPr>
              <a:xfrm>
                <a:off x="318928" y="6295340"/>
                <a:ext cx="666001" cy="561343"/>
              </a:xfrm>
              <a:prstGeom prst="rect">
                <a:avLst/>
              </a:prstGeom>
              <a:noFill/>
              <a:ln>
                <a:noFill/>
              </a:ln>
            </p:spPr>
          </p:pic>
        </p:grpSp>
        <p:grpSp>
          <p:nvGrpSpPr>
            <p:cNvPr id="689" name="Google Shape;689;p35"/>
            <p:cNvGrpSpPr/>
            <p:nvPr/>
          </p:nvGrpSpPr>
          <p:grpSpPr>
            <a:xfrm>
              <a:off x="-4655" y="5117148"/>
              <a:ext cx="1193246" cy="1156253"/>
              <a:chOff x="-4655" y="5146860"/>
              <a:chExt cx="1193246" cy="1156253"/>
            </a:xfrm>
          </p:grpSpPr>
          <p:sp>
            <p:nvSpPr>
              <p:cNvPr id="690" name="Google Shape;690;p35"/>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91" name="Google Shape;691;p35"/>
              <p:cNvPicPr preferRelativeResize="0"/>
              <p:nvPr/>
            </p:nvPicPr>
            <p:blipFill rotWithShape="1">
              <a:blip r:embed="rId8">
                <a:alphaModFix/>
              </a:blip>
              <a:srcRect/>
              <a:stretch/>
            </p:blipFill>
            <p:spPr>
              <a:xfrm rot="-2193866">
                <a:off x="141403" y="5342117"/>
                <a:ext cx="908505" cy="765740"/>
              </a:xfrm>
              <a:prstGeom prst="rect">
                <a:avLst/>
              </a:prstGeom>
              <a:noFill/>
              <a:ln>
                <a:noFill/>
              </a:ln>
            </p:spPr>
          </p:pic>
        </p:grpSp>
      </p:grpSp>
      <p:pic>
        <p:nvPicPr>
          <p:cNvPr id="695" name="Google Shape;695;p35"/>
          <p:cNvPicPr preferRelativeResize="0"/>
          <p:nvPr/>
        </p:nvPicPr>
        <p:blipFill rotWithShape="1">
          <a:blip r:embed="rId9">
            <a:alphaModFix/>
          </a:blip>
          <a:srcRect/>
          <a:stretch/>
        </p:blipFill>
        <p:spPr>
          <a:xfrm>
            <a:off x="5086605" y="4721503"/>
            <a:ext cx="4442178" cy="3442688"/>
          </a:xfrm>
          <a:prstGeom prst="rect">
            <a:avLst/>
          </a:prstGeom>
          <a:noFill/>
          <a:ln>
            <a:noFill/>
          </a:ln>
        </p:spPr>
      </p:pic>
      <p:sp>
        <p:nvSpPr>
          <p:cNvPr id="36" name="Google Shape;88;p29"/>
          <p:cNvSpPr txBox="1"/>
          <p:nvPr/>
        </p:nvSpPr>
        <p:spPr>
          <a:xfrm>
            <a:off x="8170651" y="288449"/>
            <a:ext cx="1166701" cy="372209"/>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a:t>
            </a:r>
            <a:r>
              <a:rPr lang="en-US" sz="1400" b="1" i="0" u="none" strike="noStrike" cap="none" dirty="0" err="1">
                <a:solidFill>
                  <a:srgbClr val="000000"/>
                </a:solidFill>
                <a:latin typeface="Calibri"/>
                <a:ea typeface="Calibri"/>
                <a:cs typeface="Calibri"/>
                <a:sym typeface="Calibri"/>
              </a:rPr>
              <a:t>Atención</a:t>
            </a:r>
            <a:r>
              <a:rPr lang="en-US" sz="1400" b="1" i="0" u="none" strike="noStrike" cap="none" dirty="0">
                <a:solidFill>
                  <a:srgbClr val="000000"/>
                </a:solidFill>
                <a:latin typeface="Calibri"/>
                <a:ea typeface="Calibri"/>
                <a:cs typeface="Calibri"/>
                <a:sym typeface="Calibri"/>
              </a:rPr>
              <a:t>!</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651" name="Google Shape;651;p34"/>
          <p:cNvSpPr txBox="1"/>
          <p:nvPr/>
        </p:nvSpPr>
        <p:spPr>
          <a:xfrm>
            <a:off x="3618271" y="122470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s-CL" sz="6000" b="0" i="0" u="none" strike="noStrike" cap="none" dirty="0">
                <a:solidFill>
                  <a:srgbClr val="BB9BA5"/>
                </a:solidFill>
                <a:latin typeface="Calibri"/>
                <a:ea typeface="Calibri"/>
                <a:cs typeface="Calibri"/>
                <a:sym typeface="Calibri"/>
              </a:rPr>
              <a:t>7</a:t>
            </a:r>
            <a:endParaRPr sz="6000" b="0" i="0" u="none" strike="noStrike" cap="none" dirty="0">
              <a:solidFill>
                <a:srgbClr val="BB9BA5"/>
              </a:solidFill>
              <a:latin typeface="Calibri"/>
              <a:ea typeface="Calibri"/>
              <a:cs typeface="Calibri"/>
              <a:sym typeface="Calibri"/>
            </a:endParaRPr>
          </a:p>
        </p:txBody>
      </p:sp>
      <p:sp>
        <p:nvSpPr>
          <p:cNvPr id="652" name="Google Shape;652;p34"/>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53" name="Google Shape;653;p3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32</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654" name="Google Shape;654;p34"/>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5" name="Google Shape;655;p3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¡PRACTIQUEMOS!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656" name="Google Shape;656;p34"/>
          <p:cNvPicPr preferRelativeResize="0"/>
          <p:nvPr/>
        </p:nvPicPr>
        <p:blipFill rotWithShape="1">
          <a:blip r:embed="rId3">
            <a:alphaModFix/>
          </a:blip>
          <a:srcRect/>
          <a:stretch/>
        </p:blipFill>
        <p:spPr>
          <a:xfrm>
            <a:off x="5188464" y="2370247"/>
            <a:ext cx="4539997" cy="5336912"/>
          </a:xfrm>
          <a:prstGeom prst="rect">
            <a:avLst/>
          </a:prstGeom>
          <a:noFill/>
          <a:ln>
            <a:noFill/>
          </a:ln>
        </p:spPr>
      </p:pic>
      <p:sp>
        <p:nvSpPr>
          <p:cNvPr id="657" name="Google Shape;657;p34"/>
          <p:cNvSpPr txBox="1"/>
          <p:nvPr/>
        </p:nvSpPr>
        <p:spPr>
          <a:xfrm>
            <a:off x="958647" y="3602077"/>
            <a:ext cx="4704736" cy="774531"/>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s-CL" sz="2000" b="0" i="0" u="none" strike="noStrike" cap="none" dirty="0">
                <a:solidFill>
                  <a:srgbClr val="FF0000"/>
                </a:solidFill>
                <a:latin typeface="Calibri"/>
                <a:ea typeface="Calibri"/>
                <a:cs typeface="Calibri"/>
                <a:sym typeface="Calibri"/>
              </a:rPr>
              <a:t>UNIDADES DE </a:t>
            </a:r>
            <a:r>
              <a:rPr lang="es-CL" sz="2000" b="1" i="0" u="none" strike="noStrike" cap="none" dirty="0">
                <a:solidFill>
                  <a:srgbClr val="741B47"/>
                </a:solidFill>
                <a:latin typeface="Calibri"/>
                <a:ea typeface="Calibri"/>
                <a:cs typeface="Calibri"/>
                <a:sym typeface="Calibri"/>
              </a:rPr>
              <a:t>TORQUE Y MEDICIÓN</a:t>
            </a:r>
            <a:endParaRPr sz="2000" b="0" i="0" u="none" strike="noStrike" cap="none" dirty="0">
              <a:solidFill>
                <a:srgbClr val="741B47"/>
              </a:solidFill>
              <a:latin typeface="Calibri"/>
              <a:ea typeface="Calibri"/>
              <a:cs typeface="Calibri"/>
              <a:sym typeface="Calibri"/>
            </a:endParaRPr>
          </a:p>
          <a:p>
            <a:pPr marL="0" marR="0" lvl="0" indent="0" algn="l" rtl="0">
              <a:lnSpc>
                <a:spcPct val="90000"/>
              </a:lnSpc>
              <a:spcBef>
                <a:spcPts val="0"/>
              </a:spcBef>
              <a:spcAft>
                <a:spcPts val="0"/>
              </a:spcAft>
              <a:buNone/>
            </a:pPr>
            <a:r>
              <a:rPr lang="es-CL" sz="2000" b="1" i="0" u="none" strike="noStrike" cap="none" dirty="0">
                <a:solidFill>
                  <a:srgbClr val="741B47"/>
                </a:solidFill>
                <a:latin typeface="Calibri"/>
                <a:ea typeface="Calibri"/>
                <a:cs typeface="Calibri"/>
                <a:sym typeface="Calibri"/>
              </a:rPr>
              <a:t>EN EL AJUSTE DEL MOTOR</a:t>
            </a:r>
            <a:endParaRPr sz="2000" b="1" i="0" u="none" strike="noStrike" cap="none" dirty="0">
              <a:solidFill>
                <a:srgbClr val="741B47"/>
              </a:solidFill>
              <a:latin typeface="Calibri"/>
              <a:ea typeface="Calibri"/>
              <a:cs typeface="Calibri"/>
              <a:sym typeface="Calibri"/>
            </a:endParaRPr>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Ahora realizaremos una </a:t>
            </a:r>
            <a:r>
              <a:rPr lang="es-CL" sz="1600" b="0" i="0" u="none" strike="noStrike" cap="none" dirty="0">
                <a:solidFill>
                  <a:schemeClr val="dk1"/>
                </a:solidFill>
                <a:latin typeface="Calibri"/>
                <a:ea typeface="Calibri"/>
                <a:cs typeface="Calibri"/>
                <a:sym typeface="Calibri"/>
              </a:rPr>
              <a:t>actividad práctica.</a:t>
            </a:r>
            <a:endParaRPr dirty="0"/>
          </a:p>
          <a:p>
            <a:pPr marL="0" marR="0" lvl="0" indent="0" algn="l" rtl="0">
              <a:lnSpc>
                <a:spcPct val="115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Te sugerimos </a:t>
            </a:r>
            <a:r>
              <a:rPr lang="es-CL" sz="1600" b="1" i="0" u="none" strike="noStrike" cap="none" dirty="0">
                <a:solidFill>
                  <a:srgbClr val="76384D"/>
                </a:solidFill>
                <a:latin typeface="Calibri"/>
                <a:ea typeface="Calibri"/>
                <a:cs typeface="Calibri"/>
                <a:sym typeface="Calibri"/>
              </a:rPr>
              <a:t>seguir las instrucciones </a:t>
            </a:r>
            <a:r>
              <a:rPr lang="es-CL" sz="1600" b="0" i="0" u="none" strike="noStrike" cap="none" dirty="0">
                <a:solidFill>
                  <a:srgbClr val="000000"/>
                </a:solidFill>
                <a:latin typeface="Calibri"/>
                <a:ea typeface="Calibri"/>
                <a:cs typeface="Calibri"/>
                <a:sym typeface="Calibri"/>
              </a:rPr>
              <a:t>que van</a:t>
            </a:r>
            <a:endParaRPr dirty="0"/>
          </a:p>
          <a:p>
            <a:pPr marL="0" marR="0" lvl="0" indent="0" algn="l" rtl="0">
              <a:lnSpc>
                <a:spcPct val="115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Adjuntas en la guía que el profesor te entregará.</a:t>
            </a:r>
            <a:endParaRPr sz="1600" b="1" i="0" u="none" strike="noStrike" cap="none" dirty="0">
              <a:solidFill>
                <a:srgbClr val="76384D"/>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6"/>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01" name="Google Shape;701;p36"/>
          <p:cNvSpPr txBox="1"/>
          <p:nvPr/>
        </p:nvSpPr>
        <p:spPr>
          <a:xfrm>
            <a:off x="972821" y="2870323"/>
            <a:ext cx="4713171" cy="774531"/>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s-CL" sz="2000" b="0" i="0" u="none" strike="noStrike" cap="none" dirty="0">
                <a:solidFill>
                  <a:srgbClr val="FF0000"/>
                </a:solidFill>
                <a:latin typeface="Calibri"/>
                <a:ea typeface="Calibri"/>
                <a:cs typeface="Calibri"/>
                <a:sym typeface="Calibri"/>
              </a:rPr>
              <a:t>UNIDADES DE </a:t>
            </a:r>
            <a:r>
              <a:rPr lang="es-CL" sz="2000" b="1" i="0" u="none" strike="noStrike" cap="none" dirty="0">
                <a:solidFill>
                  <a:srgbClr val="741B47"/>
                </a:solidFill>
                <a:latin typeface="Calibri"/>
                <a:ea typeface="Calibri"/>
                <a:cs typeface="Calibri"/>
                <a:sym typeface="Calibri"/>
              </a:rPr>
              <a:t>TORQUE Y MEDICIÓN</a:t>
            </a:r>
            <a:endParaRPr sz="2000" b="0" i="0" u="none" strike="noStrike" cap="none" dirty="0">
              <a:solidFill>
                <a:srgbClr val="741B47"/>
              </a:solidFill>
              <a:latin typeface="Calibri"/>
              <a:ea typeface="Calibri"/>
              <a:cs typeface="Calibri"/>
              <a:sym typeface="Calibri"/>
            </a:endParaRPr>
          </a:p>
          <a:p>
            <a:pPr marL="0" marR="0" lvl="0" indent="0" algn="l" rtl="0">
              <a:lnSpc>
                <a:spcPct val="90000"/>
              </a:lnSpc>
              <a:spcBef>
                <a:spcPts val="0"/>
              </a:spcBef>
              <a:spcAft>
                <a:spcPts val="0"/>
              </a:spcAft>
              <a:buNone/>
            </a:pPr>
            <a:r>
              <a:rPr lang="es-CL" sz="2000" b="1" i="0" u="none" strike="noStrike" cap="none" dirty="0">
                <a:solidFill>
                  <a:srgbClr val="741B47"/>
                </a:solidFill>
                <a:latin typeface="Calibri"/>
                <a:ea typeface="Calibri"/>
                <a:cs typeface="Calibri"/>
                <a:sym typeface="Calibri"/>
              </a:rPr>
              <a:t>EN EL AJUSTE DEL </a:t>
            </a:r>
            <a:r>
              <a:rPr lang="es-CL" sz="2000" b="1" i="0" u="none" strike="noStrike" cap="none" dirty="0" smtClean="0">
                <a:solidFill>
                  <a:srgbClr val="741B47"/>
                </a:solidFill>
                <a:latin typeface="Calibri"/>
                <a:ea typeface="Calibri"/>
                <a:cs typeface="Calibri"/>
                <a:sym typeface="Calibri"/>
              </a:rPr>
              <a:t>MOTOR</a:t>
            </a:r>
            <a:endParaRPr sz="2000" b="1" i="0" u="none" strike="noStrike" cap="none" dirty="0">
              <a:solidFill>
                <a:srgbClr val="741B47"/>
              </a:solidFill>
              <a:latin typeface="Calibri"/>
              <a:ea typeface="Calibri"/>
              <a:cs typeface="Calibri"/>
              <a:sym typeface="Calibri"/>
            </a:endParaRPr>
          </a:p>
        </p:txBody>
      </p:sp>
      <p:sp>
        <p:nvSpPr>
          <p:cNvPr id="702" name="Google Shape;702;p36"/>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33</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703" name="Google Shape;703;p36"/>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04" name="Google Shape;704;p36"/>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705" name="Google Shape;705;p3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706" name="Google Shape;706;p3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TERMINAR:</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9" name="Grupo 8"/>
          <p:cNvGrpSpPr/>
          <p:nvPr/>
        </p:nvGrpSpPr>
        <p:grpSpPr>
          <a:xfrm>
            <a:off x="972821" y="4281535"/>
            <a:ext cx="4567082" cy="774531"/>
            <a:chOff x="972821" y="4281535"/>
            <a:chExt cx="4567082" cy="774531"/>
          </a:xfrm>
        </p:grpSpPr>
        <p:sp>
          <p:nvSpPr>
            <p:cNvPr id="10" name="Google Shape;445;p20"/>
            <p:cNvSpPr txBox="1"/>
            <p:nvPr/>
          </p:nvSpPr>
          <p:spPr>
            <a:xfrm>
              <a:off x="972821" y="4281535"/>
              <a:ext cx="45670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smtClean="0">
                  <a:latin typeface="Calibri"/>
                  <a:ea typeface="Calibri"/>
                  <a:cs typeface="Calibri"/>
                  <a:sym typeface="Calibri"/>
                </a:rPr>
                <a:t>¡</a:t>
              </a: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u="sng" dirty="0"/>
                <a:t/>
              </a:r>
              <a:br>
                <a:rPr lang="es-CL" sz="1600" u="sng" dirty="0"/>
              </a:br>
              <a:endParaRPr sz="1600" b="1" i="0" u="sng" strike="noStrike" cap="none" dirty="0">
                <a:solidFill>
                  <a:srgbClr val="76384D"/>
                </a:solidFill>
                <a:latin typeface="Calibri"/>
                <a:ea typeface="Calibri"/>
                <a:cs typeface="Calibri"/>
                <a:sym typeface="Calibri"/>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188" y="4372324"/>
              <a:ext cx="673176" cy="60372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80" name="Google Shape;80;p3"/>
          <p:cNvGrpSpPr/>
          <p:nvPr/>
        </p:nvGrpSpPr>
        <p:grpSpPr>
          <a:xfrm>
            <a:off x="375767" y="3098701"/>
            <a:ext cx="4845900" cy="1061460"/>
            <a:chOff x="459600" y="3098701"/>
            <a:chExt cx="4845900" cy="1061460"/>
          </a:xfrm>
        </p:grpSpPr>
        <p:sp>
          <p:nvSpPr>
            <p:cNvPr id="81" name="Google Shape;81;p3"/>
            <p:cNvSpPr txBox="1"/>
            <p:nvPr/>
          </p:nvSpPr>
          <p:spPr>
            <a:xfrm>
              <a:off x="1022399" y="3208452"/>
              <a:ext cx="4123622" cy="865228"/>
            </a:xfrm>
            <a:prstGeom prst="rect">
              <a:avLst/>
            </a:prstGeom>
            <a:noFill/>
            <a:ln>
              <a:noFill/>
            </a:ln>
          </p:spPr>
          <p:txBody>
            <a:bodyPr spcFirstLastPara="1" wrap="square" lIns="91425" tIns="91425" rIns="91425" bIns="91425" anchor="ctr" anchorCtr="0">
              <a:noAutofit/>
            </a:bodyPr>
            <a:lstStyle/>
            <a:p>
              <a:pPr lvl="0" algn="just"/>
              <a:r>
                <a:rPr lang="es-CL" sz="1600" dirty="0">
                  <a:latin typeface="Calibri"/>
                  <a:ea typeface="Calibri"/>
                  <a:cs typeface="Calibri"/>
                  <a:sym typeface="Calibri"/>
                </a:rPr>
                <a:t>Identificaste el  modo de  uso del analizador de fuga en el ajuste del motor</a:t>
              </a:r>
              <a:r>
                <a:rPr lang="es-CL" sz="1600" dirty="0" smtClean="0">
                  <a:latin typeface="Calibri"/>
                  <a:ea typeface="Calibri"/>
                  <a:cs typeface="Calibri"/>
                  <a:sym typeface="Calibri"/>
                </a:rPr>
                <a:t>. </a:t>
              </a:r>
              <a:r>
                <a:rPr lang="es-CL" sz="1600" b="1" dirty="0">
                  <a:solidFill>
                    <a:srgbClr val="76384D"/>
                  </a:solidFill>
                  <a:latin typeface="Calibri"/>
                  <a:ea typeface="Calibri"/>
                  <a:cs typeface="Calibri"/>
                  <a:sym typeface="Calibri"/>
                </a:rPr>
                <a:t>¿Recuerdas sus partes?</a:t>
              </a:r>
              <a:endParaRPr dirty="0"/>
            </a:p>
          </p:txBody>
        </p:sp>
        <p:grpSp>
          <p:nvGrpSpPr>
            <p:cNvPr id="82" name="Google Shape;82;p3"/>
            <p:cNvGrpSpPr/>
            <p:nvPr/>
          </p:nvGrpSpPr>
          <p:grpSpPr>
            <a:xfrm>
              <a:off x="459600" y="3098701"/>
              <a:ext cx="4845900" cy="1061460"/>
              <a:chOff x="459600" y="3098701"/>
              <a:chExt cx="4845900" cy="1061460"/>
            </a:xfrm>
          </p:grpSpPr>
          <p:sp>
            <p:nvSpPr>
              <p:cNvPr id="83" name="Google Shape;83;p3"/>
              <p:cNvSpPr/>
              <p:nvPr/>
            </p:nvSpPr>
            <p:spPr>
              <a:xfrm>
                <a:off x="647700" y="3098701"/>
                <a:ext cx="4657800" cy="106146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84" name="Google Shape;84;p3"/>
              <p:cNvGrpSpPr/>
              <p:nvPr/>
            </p:nvGrpSpPr>
            <p:grpSpPr>
              <a:xfrm>
                <a:off x="459600" y="3453144"/>
                <a:ext cx="376200" cy="395325"/>
                <a:chOff x="476000" y="3279732"/>
                <a:chExt cx="376200" cy="395325"/>
              </a:xfrm>
            </p:grpSpPr>
            <p:sp>
              <p:nvSpPr>
                <p:cNvPr id="85" name="Google Shape;85;p3"/>
                <p:cNvSpPr/>
                <p:nvPr/>
              </p:nvSpPr>
              <p:spPr>
                <a:xfrm>
                  <a:off x="476000" y="3289257"/>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
                <p:cNvSpPr txBox="1"/>
                <p:nvPr/>
              </p:nvSpPr>
              <p:spPr>
                <a:xfrm>
                  <a:off x="485525" y="327973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1</a:t>
                  </a:r>
                  <a:endParaRPr sz="2800" b="1" i="0" u="none" strike="noStrike" cap="none">
                    <a:solidFill>
                      <a:srgbClr val="FFFFFF"/>
                    </a:solidFill>
                    <a:latin typeface="Calibri"/>
                    <a:ea typeface="Calibri"/>
                    <a:cs typeface="Calibri"/>
                    <a:sym typeface="Calibri"/>
                  </a:endParaRPr>
                </a:p>
              </p:txBody>
            </p:sp>
          </p:grpSp>
        </p:grpSp>
      </p:grpSp>
      <p:grpSp>
        <p:nvGrpSpPr>
          <p:cNvPr id="87" name="Google Shape;87;p3"/>
          <p:cNvGrpSpPr/>
          <p:nvPr/>
        </p:nvGrpSpPr>
        <p:grpSpPr>
          <a:xfrm>
            <a:off x="375767" y="4280304"/>
            <a:ext cx="4822350" cy="1192625"/>
            <a:chOff x="459600" y="4280304"/>
            <a:chExt cx="4822350" cy="1192625"/>
          </a:xfrm>
        </p:grpSpPr>
        <p:sp>
          <p:nvSpPr>
            <p:cNvPr id="88" name="Google Shape;88;p3"/>
            <p:cNvSpPr txBox="1"/>
            <p:nvPr/>
          </p:nvSpPr>
          <p:spPr>
            <a:xfrm>
              <a:off x="1022399" y="4554249"/>
              <a:ext cx="3756601" cy="722885"/>
            </a:xfrm>
            <a:prstGeom prst="rect">
              <a:avLst/>
            </a:prstGeom>
            <a:noFill/>
            <a:ln>
              <a:noFill/>
            </a:ln>
          </p:spPr>
          <p:txBody>
            <a:bodyPr spcFirstLastPara="1" wrap="square" lIns="91425" tIns="91425" rIns="91425" bIns="91425" anchor="ctr" anchorCtr="0">
              <a:noAutofit/>
            </a:bodyPr>
            <a:lstStyle/>
            <a:p>
              <a:pPr lvl="0" algn="just"/>
              <a:r>
                <a:rPr lang="es-CL" sz="1600" dirty="0">
                  <a:latin typeface="Calibri"/>
                  <a:ea typeface="Calibri"/>
                  <a:cs typeface="Calibri"/>
                  <a:sym typeface="Calibri"/>
                </a:rPr>
                <a:t>Aplicaste el  modo de  uso del analizador de fuga en el ajuste del motor</a:t>
              </a:r>
              <a:r>
                <a:rPr lang="es-CL" sz="1600" dirty="0" smtClean="0">
                  <a:latin typeface="Calibri"/>
                  <a:ea typeface="Calibri"/>
                  <a:cs typeface="Calibri"/>
                  <a:sym typeface="Calibri"/>
                </a:rPr>
                <a:t>. </a:t>
              </a:r>
              <a:r>
                <a:rPr lang="es-CL" sz="1600" b="1" dirty="0">
                  <a:solidFill>
                    <a:srgbClr val="76384D"/>
                  </a:solidFill>
                  <a:latin typeface="Calibri"/>
                  <a:ea typeface="Calibri"/>
                  <a:cs typeface="Calibri"/>
                  <a:sym typeface="Calibri"/>
                </a:rPr>
                <a:t>¿Qué problemas tuviste al aplicar el procedimiento?</a:t>
              </a:r>
              <a:endParaRPr sz="1600" b="1" i="0" u="none" strike="noStrike" cap="none" dirty="0">
                <a:solidFill>
                  <a:srgbClr val="76384D"/>
                </a:solidFill>
                <a:latin typeface="Calibri"/>
                <a:ea typeface="Calibri"/>
                <a:cs typeface="Calibri"/>
                <a:sym typeface="Calibri"/>
              </a:endParaRPr>
            </a:p>
          </p:txBody>
        </p:sp>
        <p:grpSp>
          <p:nvGrpSpPr>
            <p:cNvPr id="89" name="Google Shape;89;p3"/>
            <p:cNvGrpSpPr/>
            <p:nvPr/>
          </p:nvGrpSpPr>
          <p:grpSpPr>
            <a:xfrm>
              <a:off x="459600" y="4280304"/>
              <a:ext cx="4822350" cy="1192625"/>
              <a:chOff x="611750" y="4280304"/>
              <a:chExt cx="4822350" cy="1192625"/>
            </a:xfrm>
          </p:grpSpPr>
          <p:sp>
            <p:nvSpPr>
              <p:cNvPr id="90" name="Google Shape;90;p3"/>
              <p:cNvSpPr/>
              <p:nvPr/>
            </p:nvSpPr>
            <p:spPr>
              <a:xfrm>
                <a:off x="776300" y="4280304"/>
                <a:ext cx="4657800" cy="1192625"/>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91" name="Google Shape;91;p3"/>
              <p:cNvGrpSpPr/>
              <p:nvPr/>
            </p:nvGrpSpPr>
            <p:grpSpPr>
              <a:xfrm>
                <a:off x="611750" y="4683716"/>
                <a:ext cx="376200" cy="385800"/>
                <a:chOff x="123575" y="3548966"/>
                <a:chExt cx="376200" cy="385800"/>
              </a:xfrm>
            </p:grpSpPr>
            <p:sp>
              <p:nvSpPr>
                <p:cNvPr id="92" name="Google Shape;92;p3"/>
                <p:cNvSpPr/>
                <p:nvPr/>
              </p:nvSpPr>
              <p:spPr>
                <a:xfrm>
                  <a:off x="123575" y="3548966"/>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
                <p:cNvSpPr txBox="1"/>
                <p:nvPr/>
              </p:nvSpPr>
              <p:spPr>
                <a:xfrm>
                  <a:off x="133100" y="3548966"/>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CL" sz="2800" b="1" i="0" u="none" strike="noStrike" cap="none">
                      <a:solidFill>
                        <a:srgbClr val="FFFFFF"/>
                      </a:solidFill>
                      <a:latin typeface="Calibri"/>
                      <a:ea typeface="Calibri"/>
                      <a:cs typeface="Calibri"/>
                      <a:sym typeface="Calibri"/>
                    </a:rPr>
                    <a:t>2</a:t>
                  </a:r>
                  <a:endParaRPr sz="2800" b="1" i="0" u="none" strike="noStrike" cap="none">
                    <a:solidFill>
                      <a:srgbClr val="FFFFFF"/>
                    </a:solidFill>
                    <a:latin typeface="Calibri"/>
                    <a:ea typeface="Calibri"/>
                    <a:cs typeface="Calibri"/>
                    <a:sym typeface="Calibri"/>
                  </a:endParaRPr>
                </a:p>
              </p:txBody>
            </p:sp>
          </p:grpSp>
        </p:grpSp>
      </p:grpSp>
      <p:sp>
        <p:nvSpPr>
          <p:cNvPr id="94" name="Google Shape;94;p3"/>
          <p:cNvSpPr txBox="1">
            <a:spLocks noGrp="1"/>
          </p:cNvSpPr>
          <p:nvPr>
            <p:ph type="subTitle" id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CL"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¿QUÉ APRENDIMOS EN LA ACTIVIDAD ANTERIOR?</a:t>
            </a:r>
            <a:endParaRPr sz="3100" b="1" i="0" u="none" strike="noStrike" cap="none">
              <a:solidFill>
                <a:srgbClr val="741B47"/>
              </a:solidFill>
              <a:latin typeface="Calibri"/>
              <a:ea typeface="Calibri"/>
              <a:cs typeface="Calibri"/>
              <a:sym typeface="Calibri"/>
            </a:endParaRPr>
          </a:p>
        </p:txBody>
      </p:sp>
      <p:sp>
        <p:nvSpPr>
          <p:cNvPr id="96" name="Google Shape;96;p3"/>
          <p:cNvSpPr txBox="1"/>
          <p:nvPr/>
        </p:nvSpPr>
        <p:spPr>
          <a:xfrm>
            <a:off x="375767" y="2471846"/>
            <a:ext cx="5192504" cy="409500"/>
          </a:xfrm>
          <a:prstGeom prst="rect">
            <a:avLst/>
          </a:prstGeom>
          <a:noFill/>
          <a:ln>
            <a:noFill/>
          </a:ln>
        </p:spPr>
        <p:txBody>
          <a:bodyPr spcFirstLastPara="1" wrap="square" lIns="91425" tIns="91425" rIns="91425" bIns="91425" anchor="ctr" anchorCtr="0">
            <a:noAutofit/>
          </a:bodyPr>
          <a:lstStyle/>
          <a:p>
            <a:pPr lvl="0">
              <a:lnSpc>
                <a:spcPct val="90000"/>
              </a:lnSpc>
              <a:buSzPts val="2000"/>
            </a:pPr>
            <a:r>
              <a:rPr lang="es-CL" sz="2000" dirty="0" smtClean="0">
                <a:solidFill>
                  <a:srgbClr val="741B47"/>
                </a:solidFill>
                <a:latin typeface="Calibri"/>
                <a:ea typeface="Calibri"/>
                <a:cs typeface="Calibri"/>
                <a:sym typeface="Calibri"/>
              </a:rPr>
              <a:t>USO DEL ANALIZADOR DE FUGA EN EL AJUSTE DEL MOTOR</a:t>
            </a:r>
            <a:endParaRPr lang="es-CL" sz="2000" dirty="0">
              <a:solidFill>
                <a:srgbClr val="741B47"/>
              </a:solidFill>
              <a:latin typeface="Calibri"/>
              <a:ea typeface="Calibri"/>
              <a:cs typeface="Calibri"/>
              <a:sym typeface="Calibri"/>
            </a:endParaRPr>
          </a:p>
        </p:txBody>
      </p:sp>
      <p:sp>
        <p:nvSpPr>
          <p:cNvPr id="97" name="Google Shape;97;p3"/>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1</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pic>
        <p:nvPicPr>
          <p:cNvPr id="29" name="Google Shape;124;p3" descr="Google Shape;124;p3"/>
          <p:cNvPicPr>
            <a:picLocks noChangeAspect="1"/>
          </p:cNvPicPr>
          <p:nvPr/>
        </p:nvPicPr>
        <p:blipFill>
          <a:blip r:embed="rId3"/>
          <a:stretch>
            <a:fillRect/>
          </a:stretch>
        </p:blipFill>
        <p:spPr>
          <a:xfrm>
            <a:off x="4844759" y="2500810"/>
            <a:ext cx="4863922" cy="4608203"/>
          </a:xfrm>
          <a:prstGeom prst="rect">
            <a:avLst/>
          </a:prstGeom>
          <a:ln w="12700" cap="flat">
            <a:noFill/>
            <a:miter lim="400000"/>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s-CL"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pic>
        <p:nvPicPr>
          <p:cNvPr id="112" name="Google Shape;112;p4"/>
          <p:cNvPicPr preferRelativeResize="0"/>
          <p:nvPr/>
        </p:nvPicPr>
        <p:blipFill rotWithShape="1">
          <a:blip r:embed="rId3">
            <a:alphaModFix/>
          </a:blip>
          <a:srcRect/>
          <a:stretch/>
        </p:blipFill>
        <p:spPr>
          <a:xfrm>
            <a:off x="6545737" y="1296900"/>
            <a:ext cx="2677425" cy="5696166"/>
          </a:xfrm>
          <a:prstGeom prst="rect">
            <a:avLst/>
          </a:prstGeom>
          <a:noFill/>
          <a:ln>
            <a:noFill/>
          </a:ln>
        </p:spPr>
      </p:pic>
      <p:sp>
        <p:nvSpPr>
          <p:cNvPr id="113" name="Google Shape;113;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14" name="Google Shape;114;p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2</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15" name="Google Shape;115;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s-CL" sz="2100" b="1" i="0" u="none" strike="noStrike" cap="none">
                <a:solidFill>
                  <a:srgbClr val="76384D"/>
                </a:solidFill>
                <a:latin typeface="Calibri"/>
                <a:ea typeface="Calibri"/>
                <a:cs typeface="Calibri"/>
                <a:sym typeface="Calibri"/>
              </a:rPr>
              <a:t>¡Compartan experiencias </a:t>
            </a:r>
            <a:r>
              <a:rPr lang="es-CL" sz="2100" b="0" i="0" u="none" strike="noStrike" cap="none">
                <a:solidFill>
                  <a:srgbClr val="76384D"/>
                </a:solidFill>
                <a:latin typeface="Calibri"/>
                <a:ea typeface="Calibri"/>
                <a:cs typeface="Calibri"/>
                <a:sym typeface="Calibri"/>
              </a:rPr>
              <a:t>con sus compañeros! </a:t>
            </a:r>
            <a:endParaRPr sz="2000" b="0" i="0" u="none" strike="noStrike" cap="none">
              <a:solidFill>
                <a:srgbClr val="76384D"/>
              </a:solidFill>
              <a:latin typeface="Calibri"/>
              <a:ea typeface="Calibri"/>
              <a:cs typeface="Calibri"/>
              <a:sym typeface="Calibri"/>
            </a:endParaRPr>
          </a:p>
        </p:txBody>
      </p:sp>
      <p:grpSp>
        <p:nvGrpSpPr>
          <p:cNvPr id="116" name="Google Shape;116;p4"/>
          <p:cNvGrpSpPr/>
          <p:nvPr/>
        </p:nvGrpSpPr>
        <p:grpSpPr>
          <a:xfrm>
            <a:off x="375767" y="2891844"/>
            <a:ext cx="5889275" cy="912472"/>
            <a:chOff x="375767" y="2891844"/>
            <a:chExt cx="5889275" cy="912472"/>
          </a:xfrm>
        </p:grpSpPr>
        <p:sp>
          <p:nvSpPr>
            <p:cNvPr id="117" name="Google Shape;117;p4"/>
            <p:cNvSpPr/>
            <p:nvPr/>
          </p:nvSpPr>
          <p:spPr>
            <a:xfrm>
              <a:off x="375767" y="3099018"/>
              <a:ext cx="5660042" cy="705298"/>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 name="Google Shape;118;p4"/>
            <p:cNvSpPr txBox="1"/>
            <p:nvPr/>
          </p:nvSpPr>
          <p:spPr>
            <a:xfrm>
              <a:off x="628650" y="3255228"/>
              <a:ext cx="5266878" cy="35888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¿Conocen estas llaves de torque?</a:t>
              </a:r>
              <a:endParaRPr sz="1600" b="1" i="0" u="none" strike="noStrike" cap="none">
                <a:solidFill>
                  <a:srgbClr val="76384D"/>
                </a:solidFill>
                <a:latin typeface="Calibri"/>
                <a:ea typeface="Calibri"/>
                <a:cs typeface="Calibri"/>
                <a:sym typeface="Calibri"/>
              </a:endParaRPr>
            </a:p>
          </p:txBody>
        </p:sp>
        <p:pic>
          <p:nvPicPr>
            <p:cNvPr id="119" name="Google Shape;119;p4"/>
            <p:cNvPicPr preferRelativeResize="0"/>
            <p:nvPr/>
          </p:nvPicPr>
          <p:blipFill rotWithShape="1">
            <a:blip r:embed="rId4">
              <a:alphaModFix/>
            </a:blip>
            <a:srcRect/>
            <a:stretch/>
          </p:blipFill>
          <p:spPr>
            <a:xfrm>
              <a:off x="5787942" y="2891844"/>
              <a:ext cx="477100" cy="477100"/>
            </a:xfrm>
            <a:prstGeom prst="rect">
              <a:avLst/>
            </a:prstGeom>
            <a:noFill/>
            <a:ln>
              <a:noFill/>
            </a:ln>
          </p:spPr>
        </p:pic>
      </p:grpSp>
      <p:grpSp>
        <p:nvGrpSpPr>
          <p:cNvPr id="120" name="Google Shape;120;p4"/>
          <p:cNvGrpSpPr/>
          <p:nvPr/>
        </p:nvGrpSpPr>
        <p:grpSpPr>
          <a:xfrm>
            <a:off x="375767" y="3877681"/>
            <a:ext cx="5889275" cy="912472"/>
            <a:chOff x="375767" y="3877681"/>
            <a:chExt cx="5889275" cy="912472"/>
          </a:xfrm>
        </p:grpSpPr>
        <p:sp>
          <p:nvSpPr>
            <p:cNvPr id="121" name="Google Shape;121;p4"/>
            <p:cNvSpPr/>
            <p:nvPr/>
          </p:nvSpPr>
          <p:spPr>
            <a:xfrm>
              <a:off x="375767" y="4084855"/>
              <a:ext cx="5660042" cy="705298"/>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p4"/>
            <p:cNvSpPr txBox="1"/>
            <p:nvPr/>
          </p:nvSpPr>
          <p:spPr>
            <a:xfrm>
              <a:off x="628650" y="4258096"/>
              <a:ext cx="4988364" cy="35881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¿La han utilizado alguna vez?</a:t>
              </a:r>
              <a:endParaRPr sz="1600" b="1" i="0" u="none" strike="noStrike" cap="none">
                <a:solidFill>
                  <a:srgbClr val="76384D"/>
                </a:solidFill>
                <a:latin typeface="Calibri"/>
                <a:ea typeface="Calibri"/>
                <a:cs typeface="Calibri"/>
                <a:sym typeface="Calibri"/>
              </a:endParaRPr>
            </a:p>
          </p:txBody>
        </p:sp>
        <p:pic>
          <p:nvPicPr>
            <p:cNvPr id="123" name="Google Shape;123;p4"/>
            <p:cNvPicPr preferRelativeResize="0"/>
            <p:nvPr/>
          </p:nvPicPr>
          <p:blipFill rotWithShape="1">
            <a:blip r:embed="rId4">
              <a:alphaModFix/>
            </a:blip>
            <a:srcRect/>
            <a:stretch/>
          </p:blipFill>
          <p:spPr>
            <a:xfrm>
              <a:off x="5787942" y="3877681"/>
              <a:ext cx="477100" cy="477100"/>
            </a:xfrm>
            <a:prstGeom prst="rect">
              <a:avLst/>
            </a:prstGeom>
            <a:noFill/>
            <a:ln>
              <a:noFill/>
            </a:ln>
          </p:spPr>
        </p:pic>
      </p:grpSp>
      <p:grpSp>
        <p:nvGrpSpPr>
          <p:cNvPr id="124" name="Google Shape;124;p4"/>
          <p:cNvGrpSpPr/>
          <p:nvPr/>
        </p:nvGrpSpPr>
        <p:grpSpPr>
          <a:xfrm>
            <a:off x="375767" y="4886809"/>
            <a:ext cx="5889275" cy="912472"/>
            <a:chOff x="375767" y="4886809"/>
            <a:chExt cx="5889275" cy="912472"/>
          </a:xfrm>
        </p:grpSpPr>
        <p:sp>
          <p:nvSpPr>
            <p:cNvPr id="125" name="Google Shape;125;p4"/>
            <p:cNvSpPr/>
            <p:nvPr/>
          </p:nvSpPr>
          <p:spPr>
            <a:xfrm>
              <a:off x="375767" y="5093983"/>
              <a:ext cx="5660042" cy="705298"/>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6" name="Google Shape;126;p4"/>
            <p:cNvSpPr txBox="1"/>
            <p:nvPr/>
          </p:nvSpPr>
          <p:spPr>
            <a:xfrm>
              <a:off x="628649" y="5277355"/>
              <a:ext cx="526687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¿Qué es un torque y cuánto mide?</a:t>
              </a:r>
              <a:endParaRPr sz="1600" b="1" i="0" u="none" strike="noStrike" cap="none">
                <a:solidFill>
                  <a:srgbClr val="76384D"/>
                </a:solidFill>
                <a:latin typeface="Calibri"/>
                <a:ea typeface="Calibri"/>
                <a:cs typeface="Calibri"/>
                <a:sym typeface="Calibri"/>
              </a:endParaRPr>
            </a:p>
          </p:txBody>
        </p:sp>
        <p:pic>
          <p:nvPicPr>
            <p:cNvPr id="127" name="Google Shape;127;p4"/>
            <p:cNvPicPr preferRelativeResize="0"/>
            <p:nvPr/>
          </p:nvPicPr>
          <p:blipFill rotWithShape="1">
            <a:blip r:embed="rId4">
              <a:alphaModFix/>
            </a:blip>
            <a:srcRect/>
            <a:stretch/>
          </p:blipFill>
          <p:spPr>
            <a:xfrm>
              <a:off x="5787942" y="4886809"/>
              <a:ext cx="477100" cy="477100"/>
            </a:xfrm>
            <a:prstGeom prst="rect">
              <a:avLst/>
            </a:prstGeom>
            <a:noFill/>
            <a:ln>
              <a:noFill/>
            </a:ln>
          </p:spPr>
        </p:pic>
      </p:grpSp>
      <p:grpSp>
        <p:nvGrpSpPr>
          <p:cNvPr id="128" name="Google Shape;128;p4"/>
          <p:cNvGrpSpPr/>
          <p:nvPr/>
        </p:nvGrpSpPr>
        <p:grpSpPr>
          <a:xfrm>
            <a:off x="375767" y="2199341"/>
            <a:ext cx="6169970" cy="780817"/>
            <a:chOff x="375767" y="2199341"/>
            <a:chExt cx="6169970" cy="780817"/>
          </a:xfrm>
        </p:grpSpPr>
        <p:sp>
          <p:nvSpPr>
            <p:cNvPr id="129" name="Google Shape;129;p4"/>
            <p:cNvSpPr txBox="1"/>
            <p:nvPr/>
          </p:nvSpPr>
          <p:spPr>
            <a:xfrm>
              <a:off x="375767" y="2363194"/>
              <a:ext cx="616997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s-CL" sz="2000" b="0" i="0" u="none" strike="noStrike" cap="none">
                  <a:solidFill>
                    <a:srgbClr val="741B47"/>
                  </a:solidFill>
                  <a:latin typeface="Calibri"/>
                  <a:ea typeface="Calibri"/>
                  <a:cs typeface="Calibri"/>
                  <a:sym typeface="Calibri"/>
                </a:rPr>
                <a:t>TORQUE Y AJUSTE DEL MOTOR</a:t>
              </a:r>
              <a:endParaRPr sz="2000" b="0" i="0" u="none" strike="noStrike" cap="none">
                <a:solidFill>
                  <a:srgbClr val="000000"/>
                </a:solidFill>
                <a:latin typeface="Calibri"/>
                <a:ea typeface="Calibri"/>
                <a:cs typeface="Calibri"/>
                <a:sym typeface="Calibri"/>
              </a:endParaRPr>
            </a:p>
          </p:txBody>
        </p:sp>
        <p:pic>
          <p:nvPicPr>
            <p:cNvPr id="130" name="Google Shape;130;p4"/>
            <p:cNvPicPr preferRelativeResize="0"/>
            <p:nvPr/>
          </p:nvPicPr>
          <p:blipFill rotWithShape="1">
            <a:blip r:embed="rId5">
              <a:alphaModFix/>
            </a:blip>
            <a:srcRect/>
            <a:stretch/>
          </p:blipFill>
          <p:spPr>
            <a:xfrm>
              <a:off x="3813235" y="2199341"/>
              <a:ext cx="1075249" cy="780817"/>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pSp>
        <p:nvGrpSpPr>
          <p:cNvPr id="28" name="Google Shape;151;p5"/>
          <p:cNvGrpSpPr/>
          <p:nvPr/>
        </p:nvGrpSpPr>
        <p:grpSpPr>
          <a:xfrm>
            <a:off x="4063481" y="3102548"/>
            <a:ext cx="5095871" cy="3508579"/>
            <a:chOff x="0" y="0"/>
            <a:chExt cx="5095869" cy="3508578"/>
          </a:xfrm>
        </p:grpSpPr>
        <p:sp>
          <p:nvSpPr>
            <p:cNvPr id="29"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30"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r>
                <a:t>    </a:t>
              </a:r>
            </a:p>
          </p:txBody>
        </p:sp>
      </p:grpSp>
      <p:grpSp>
        <p:nvGrpSpPr>
          <p:cNvPr id="31" name="Google Shape;112;p16">
            <a:extLst>
              <a:ext uri="{FF2B5EF4-FFF2-40B4-BE49-F238E27FC236}">
                <a16:creationId xmlns:a16="http://schemas.microsoft.com/office/drawing/2014/main" xmlns="" id="{11E870C6-43B6-2649-B232-D6746085D47C}"/>
              </a:ext>
            </a:extLst>
          </p:cNvPr>
          <p:cNvGrpSpPr/>
          <p:nvPr/>
        </p:nvGrpSpPr>
        <p:grpSpPr>
          <a:xfrm>
            <a:off x="3891655" y="3567116"/>
            <a:ext cx="376200" cy="442686"/>
            <a:chOff x="476000" y="3474977"/>
            <a:chExt cx="376200" cy="442686"/>
          </a:xfrm>
        </p:grpSpPr>
        <p:sp>
          <p:nvSpPr>
            <p:cNvPr id="32" name="Google Shape;113;p16">
              <a:extLst>
                <a:ext uri="{FF2B5EF4-FFF2-40B4-BE49-F238E27FC236}">
                  <a16:creationId xmlns:a16="http://schemas.microsoft.com/office/drawing/2014/main" xmlns="" id="{5750A403-94D3-8841-A15B-7A8FA486AB40}"/>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p16">
              <a:extLst>
                <a:ext uri="{FF2B5EF4-FFF2-40B4-BE49-F238E27FC236}">
                  <a16:creationId xmlns:a16="http://schemas.microsoft.com/office/drawing/2014/main" xmlns="" id="{D96B5EFF-40BA-1E43-817B-6A402D7E3895}"/>
                </a:ext>
              </a:extLst>
            </p:cNvPr>
            <p:cNvSpPr txBox="1"/>
            <p:nvPr/>
          </p:nvSpPr>
          <p:spPr>
            <a:xfrm>
              <a:off x="493813" y="3474977"/>
              <a:ext cx="300300" cy="4426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nvGrpSpPr>
          <p:cNvPr id="34" name="Google Shape;112;p16">
            <a:extLst>
              <a:ext uri="{FF2B5EF4-FFF2-40B4-BE49-F238E27FC236}">
                <a16:creationId xmlns:a16="http://schemas.microsoft.com/office/drawing/2014/main" xmlns="" id="{E3F26645-D0BA-E14C-B7E9-1511A0D80D67}"/>
              </a:ext>
            </a:extLst>
          </p:cNvPr>
          <p:cNvGrpSpPr/>
          <p:nvPr/>
        </p:nvGrpSpPr>
        <p:grpSpPr>
          <a:xfrm>
            <a:off x="3891655" y="4534657"/>
            <a:ext cx="376200" cy="387025"/>
            <a:chOff x="476000" y="3507950"/>
            <a:chExt cx="376200" cy="387025"/>
          </a:xfrm>
        </p:grpSpPr>
        <p:sp>
          <p:nvSpPr>
            <p:cNvPr id="35" name="Google Shape;113;p16">
              <a:extLst>
                <a:ext uri="{FF2B5EF4-FFF2-40B4-BE49-F238E27FC236}">
                  <a16:creationId xmlns:a16="http://schemas.microsoft.com/office/drawing/2014/main" xmlns=""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p16">
              <a:extLst>
                <a:ext uri="{FF2B5EF4-FFF2-40B4-BE49-F238E27FC236}">
                  <a16:creationId xmlns:a16="http://schemas.microsoft.com/office/drawing/2014/main" xmlns=""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pic>
        <p:nvPicPr>
          <p:cNvPr id="37" name="Google Shape;164;p5" descr="Google Shape;164;p5"/>
          <p:cNvPicPr>
            <a:picLocks noChangeAspect="1"/>
          </p:cNvPicPr>
          <p:nvPr/>
        </p:nvPicPr>
        <p:blipFill>
          <a:blip r:embed="rId3">
            <a:extLst/>
          </a:blip>
          <a:stretch>
            <a:fillRect/>
          </a:stretch>
        </p:blipFill>
        <p:spPr>
          <a:xfrm>
            <a:off x="663221" y="2420783"/>
            <a:ext cx="2965719" cy="4328992"/>
          </a:xfrm>
          <a:prstGeom prst="rect">
            <a:avLst/>
          </a:prstGeom>
          <a:ln w="12700">
            <a:miter lim="400000"/>
          </a:ln>
        </p:spPr>
      </p:pic>
      <p:sp>
        <p:nvSpPr>
          <p:cNvPr id="38" name="Google Shape;167;p5"/>
          <p:cNvSpPr txBox="1"/>
          <p:nvPr/>
        </p:nvSpPr>
        <p:spPr>
          <a:xfrm>
            <a:off x="4017017" y="1096159"/>
            <a:ext cx="466494" cy="877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CL" dirty="0" smtClean="0"/>
              <a:t>7</a:t>
            </a:r>
            <a:endParaRPr dirty="0"/>
          </a:p>
        </p:txBody>
      </p:sp>
      <p:sp>
        <p:nvSpPr>
          <p:cNvPr id="39" name="Google Shape;168;p5"/>
          <p:cNvSpPr txBox="1"/>
          <p:nvPr/>
        </p:nvSpPr>
        <p:spPr>
          <a:xfrm>
            <a:off x="375975" y="1318374"/>
            <a:ext cx="3872883" cy="536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MENÚ DE LA ACTIVIDAD</a:t>
            </a:r>
          </a:p>
        </p:txBody>
      </p:sp>
      <p:sp>
        <p:nvSpPr>
          <p:cNvPr id="41" name="Google Shape;196;p6"/>
          <p:cNvSpPr txBox="1"/>
          <p:nvPr/>
        </p:nvSpPr>
        <p:spPr>
          <a:xfrm>
            <a:off x="4063851" y="2629453"/>
            <a:ext cx="4932407" cy="33846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dirty="0">
                <a:solidFill>
                  <a:srgbClr val="741B47"/>
                </a:solidFill>
                <a:latin typeface="Calibri"/>
                <a:ea typeface="Calibri"/>
                <a:cs typeface="Calibri"/>
                <a:sym typeface="Calibri"/>
              </a:rPr>
              <a:t>Al </a:t>
            </a:r>
            <a:r>
              <a:rPr lang="en-US" sz="1600" b="1" i="0" u="none" strike="noStrike" cap="none" dirty="0" err="1">
                <a:solidFill>
                  <a:srgbClr val="741B47"/>
                </a:solidFill>
                <a:latin typeface="Calibri"/>
                <a:ea typeface="Calibri"/>
                <a:cs typeface="Calibri"/>
                <a:sym typeface="Calibri"/>
              </a:rPr>
              <a:t>término</a:t>
            </a:r>
            <a:r>
              <a:rPr lang="en-US" sz="1600" b="1" i="0" u="none" strike="noStrike" cap="none" dirty="0">
                <a:solidFill>
                  <a:srgbClr val="741B47"/>
                </a:solidFill>
                <a:latin typeface="Calibri"/>
                <a:ea typeface="Calibri"/>
                <a:cs typeface="Calibri"/>
                <a:sym typeface="Calibri"/>
              </a:rPr>
              <a:t> de la </a:t>
            </a:r>
            <a:r>
              <a:rPr lang="en-US" sz="1600" b="1" i="0" u="none" strike="noStrike" cap="none" dirty="0" err="1">
                <a:solidFill>
                  <a:srgbClr val="741B47"/>
                </a:solidFill>
                <a:latin typeface="Calibri"/>
                <a:ea typeface="Calibri"/>
                <a:cs typeface="Calibri"/>
                <a:sym typeface="Calibri"/>
              </a:rPr>
              <a:t>actividad</a:t>
            </a:r>
            <a:r>
              <a:rPr lang="en-US" sz="1600" b="1" i="0" u="none" strike="noStrike" cap="none" dirty="0">
                <a:solidFill>
                  <a:srgbClr val="741B47"/>
                </a:solidFill>
                <a:latin typeface="Calibri"/>
                <a:ea typeface="Calibri"/>
                <a:cs typeface="Calibri"/>
                <a:sym typeface="Calibri"/>
              </a:rPr>
              <a:t> </a:t>
            </a:r>
            <a:r>
              <a:rPr lang="en-US" sz="1600" b="1" i="0" u="none" strike="noStrike" cap="none" dirty="0" err="1">
                <a:solidFill>
                  <a:srgbClr val="741B47"/>
                </a:solidFill>
                <a:latin typeface="Calibri"/>
                <a:ea typeface="Calibri"/>
                <a:cs typeface="Calibri"/>
                <a:sym typeface="Calibri"/>
              </a:rPr>
              <a:t>estarás</a:t>
            </a:r>
            <a:r>
              <a:rPr lang="en-US" sz="1600" b="1" i="0" u="none" strike="noStrike" cap="none" dirty="0">
                <a:solidFill>
                  <a:srgbClr val="741B47"/>
                </a:solidFill>
                <a:latin typeface="Calibri"/>
                <a:ea typeface="Calibri"/>
                <a:cs typeface="Calibri"/>
                <a:sym typeface="Calibri"/>
              </a:rPr>
              <a:t> en </a:t>
            </a:r>
            <a:r>
              <a:rPr lang="en-US" sz="1600" b="1" i="0" u="none" strike="noStrike" cap="none" dirty="0" err="1">
                <a:solidFill>
                  <a:srgbClr val="741B47"/>
                </a:solidFill>
                <a:latin typeface="Calibri"/>
                <a:ea typeface="Calibri"/>
                <a:cs typeface="Calibri"/>
                <a:sym typeface="Calibri"/>
              </a:rPr>
              <a:t>condiciones</a:t>
            </a:r>
            <a:r>
              <a:rPr lang="en-US" sz="1600" b="1" i="0" u="none" strike="noStrike" cap="none" dirty="0">
                <a:solidFill>
                  <a:srgbClr val="741B47"/>
                </a:solidFill>
                <a:latin typeface="Calibri"/>
                <a:ea typeface="Calibri"/>
                <a:cs typeface="Calibri"/>
                <a:sym typeface="Calibri"/>
              </a:rPr>
              <a:t> de:</a:t>
            </a:r>
            <a:endParaRPr dirty="0">
              <a:solidFill>
                <a:srgbClr val="741B47"/>
              </a:solidFill>
            </a:endParaRPr>
          </a:p>
        </p:txBody>
      </p:sp>
      <p:sp>
        <p:nvSpPr>
          <p:cNvPr id="140" name="Google Shape;140;p5"/>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3</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42" name="Google Shape;142;p5"/>
          <p:cNvSpPr/>
          <p:nvPr/>
        </p:nvSpPr>
        <p:spPr>
          <a:xfrm>
            <a:off x="1809750" y="-659180"/>
            <a:ext cx="440056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8B4B5F"/>
                </a:solidFill>
                <a:latin typeface="Arial"/>
                <a:ea typeface="Arial"/>
                <a:cs typeface="Arial"/>
                <a:sym typeface="Arial"/>
              </a:rPr>
              <a:t>CICLOS DE TRABAJO DE MOTORES DIESEL Y GASOLINA</a:t>
            </a:r>
            <a:endParaRPr sz="1400" b="0" i="0" u="none" strike="noStrike" cap="none">
              <a:solidFill>
                <a:srgbClr val="8B4B5F"/>
              </a:solidFill>
              <a:latin typeface="Arial"/>
              <a:ea typeface="Arial"/>
              <a:cs typeface="Arial"/>
              <a:sym typeface="Arial"/>
            </a:endParaRPr>
          </a:p>
        </p:txBody>
      </p:sp>
      <p:sp>
        <p:nvSpPr>
          <p:cNvPr id="148" name="Google Shape;148;p5"/>
          <p:cNvSpPr txBox="1"/>
          <p:nvPr/>
        </p:nvSpPr>
        <p:spPr>
          <a:xfrm>
            <a:off x="4749745" y="3467368"/>
            <a:ext cx="3924400" cy="642182"/>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Conocerás diferentes mediciones de torque en el ajuste del motor.</a:t>
            </a:r>
            <a:endParaRPr dirty="0"/>
          </a:p>
        </p:txBody>
      </p:sp>
      <p:sp>
        <p:nvSpPr>
          <p:cNvPr id="154" name="Google Shape;154;p5"/>
          <p:cNvSpPr txBox="1"/>
          <p:nvPr/>
        </p:nvSpPr>
        <p:spPr>
          <a:xfrm>
            <a:off x="4749745" y="4242657"/>
            <a:ext cx="3790699" cy="971024"/>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Identificarás uso de llave de Torque o llave Dinamométrica  para realizar el apriete o torque de los principales componentes del Motor.</a:t>
            </a:r>
            <a:endParaRPr sz="1600" b="0" i="0" u="none" strike="noStrike" cap="none">
              <a:solidFill>
                <a:srgbClr val="000000"/>
              </a:solidFill>
              <a:latin typeface="Calibri"/>
              <a:ea typeface="Calibri"/>
              <a:cs typeface="Calibri"/>
              <a:sym typeface="Calibri"/>
            </a:endParaRPr>
          </a:p>
        </p:txBody>
      </p:sp>
      <p:sp>
        <p:nvSpPr>
          <p:cNvPr id="160" name="Google Shape;160;p5"/>
          <p:cNvSpPr txBox="1"/>
          <p:nvPr/>
        </p:nvSpPr>
        <p:spPr>
          <a:xfrm>
            <a:off x="4767558" y="5335064"/>
            <a:ext cx="3727513" cy="1055545"/>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Aplicarás el uso de llave de torque o llave dinamométrica realizando el apriete o torque en  los principales componentes del motor.</a:t>
            </a:r>
            <a:endParaRPr sz="1600" b="0" i="0" u="none" strike="noStrike" cap="none" dirty="0">
              <a:solidFill>
                <a:srgbClr val="000000"/>
              </a:solidFill>
              <a:latin typeface="Calibri"/>
              <a:ea typeface="Calibri"/>
              <a:cs typeface="Calibri"/>
              <a:sym typeface="Calibri"/>
            </a:endParaRPr>
          </a:p>
        </p:txBody>
      </p:sp>
      <p:grpSp>
        <p:nvGrpSpPr>
          <p:cNvPr id="42" name="Google Shape;112;p16">
            <a:extLst>
              <a:ext uri="{FF2B5EF4-FFF2-40B4-BE49-F238E27FC236}">
                <a16:creationId xmlns:a16="http://schemas.microsoft.com/office/drawing/2014/main" xmlns="" id="{E3F26645-D0BA-E14C-B7E9-1511A0D80D67}"/>
              </a:ext>
            </a:extLst>
          </p:cNvPr>
          <p:cNvGrpSpPr/>
          <p:nvPr/>
        </p:nvGrpSpPr>
        <p:grpSpPr>
          <a:xfrm>
            <a:off x="3876012" y="5669324"/>
            <a:ext cx="376200" cy="387025"/>
            <a:chOff x="476000" y="3507950"/>
            <a:chExt cx="376200" cy="387025"/>
          </a:xfrm>
        </p:grpSpPr>
        <p:sp>
          <p:nvSpPr>
            <p:cNvPr id="43" name="Google Shape;113;p16">
              <a:extLst>
                <a:ext uri="{FF2B5EF4-FFF2-40B4-BE49-F238E27FC236}">
                  <a16:creationId xmlns:a16="http://schemas.microsoft.com/office/drawing/2014/main" xmlns=""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4;p16">
              <a:extLst>
                <a:ext uri="{FF2B5EF4-FFF2-40B4-BE49-F238E27FC236}">
                  <a16:creationId xmlns:a16="http://schemas.microsoft.com/office/drawing/2014/main" xmlns=""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CL" sz="2800" b="1" dirty="0" smtClean="0">
                  <a:solidFill>
                    <a:srgbClr val="FFFFFF"/>
                  </a:solidFill>
                  <a:latin typeface="Calibri"/>
                  <a:ea typeface="Calibri"/>
                  <a:cs typeface="Calibri"/>
                  <a:sym typeface="Calibri"/>
                </a:rPr>
                <a:t>3</a:t>
              </a:r>
              <a:endParaRPr sz="2800" b="1" dirty="0">
                <a:solidFill>
                  <a:srgbClr val="FFFFFF"/>
                </a:solidFill>
                <a:latin typeface="Calibri"/>
                <a:ea typeface="Calibri"/>
                <a:cs typeface="Calibri"/>
                <a:sym typeface="Calibri"/>
              </a:endParaRPr>
            </a:p>
          </p:txBody>
        </p:sp>
      </p:grpSp>
      <p:sp>
        <p:nvSpPr>
          <p:cNvPr id="45" name="Google Shape;138;p5"/>
          <p:cNvSpPr txBox="1"/>
          <p:nvPr/>
        </p:nvSpPr>
        <p:spPr>
          <a:xfrm>
            <a:off x="4500153" y="1319928"/>
            <a:ext cx="4026670" cy="409500"/>
          </a:xfrm>
          <a:prstGeom prst="rect">
            <a:avLst/>
          </a:prstGeom>
          <a:noFill/>
          <a:ln>
            <a:noFill/>
          </a:ln>
        </p:spPr>
        <p:txBody>
          <a:bodyPr spcFirstLastPara="1" wrap="square" lIns="91425" tIns="91425" rIns="91425" bIns="91425" anchor="ctr" anchorCtr="0">
            <a:noAutofit/>
          </a:bodyPr>
          <a:lstStyle/>
          <a:p>
            <a:pPr marL="0" marR="0" lvl="0" indent="0" rtl="0">
              <a:lnSpc>
                <a:spcPct val="90000"/>
              </a:lnSpc>
              <a:spcBef>
                <a:spcPts val="0"/>
              </a:spcBef>
              <a:spcAft>
                <a:spcPts val="0"/>
              </a:spcAft>
              <a:buClr>
                <a:srgbClr val="000000"/>
              </a:buClr>
              <a:buSzPts val="2000"/>
              <a:buFont typeface="Arial"/>
              <a:buNone/>
            </a:pPr>
            <a:r>
              <a:rPr lang="es-CL" sz="2000" b="0" i="0" u="none" strike="noStrike" cap="none" dirty="0">
                <a:solidFill>
                  <a:srgbClr val="FF0000"/>
                </a:solidFill>
                <a:latin typeface="Calibri"/>
                <a:ea typeface="Calibri"/>
                <a:cs typeface="Calibri"/>
                <a:sym typeface="Calibri"/>
              </a:rPr>
              <a:t>UNIDADES DE </a:t>
            </a:r>
            <a:r>
              <a:rPr lang="es-CL" sz="2000" b="1" i="0" u="none" strike="noStrike" cap="none" dirty="0">
                <a:solidFill>
                  <a:srgbClr val="741B47"/>
                </a:solidFill>
                <a:latin typeface="Calibri"/>
                <a:ea typeface="Calibri"/>
                <a:cs typeface="Calibri"/>
                <a:sym typeface="Calibri"/>
              </a:rPr>
              <a:t>TORQUE Y MEDICIÓN EN EL AJUSTE DEL MOTRO</a:t>
            </a:r>
            <a:endParaRPr sz="2000" b="1" i="0" u="none" strike="noStrike" cap="none"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6"/>
          <p:cNvSpPr/>
          <p:nvPr/>
        </p:nvSpPr>
        <p:spPr>
          <a:xfrm>
            <a:off x="448191" y="2250191"/>
            <a:ext cx="8687495" cy="876701"/>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66" name="Google Shape;166;p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67" name="Google Shape;167;p6"/>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4</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68" name="Google Shape;168;p6"/>
          <p:cNvSpPr/>
          <p:nvPr/>
        </p:nvSpPr>
        <p:spPr>
          <a:xfrm>
            <a:off x="783325" y="2429289"/>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Se denomina Torque a la </a:t>
            </a:r>
            <a:r>
              <a:rPr lang="es-CL" sz="1600" b="1" i="0" u="none" strike="noStrike" cap="none">
                <a:solidFill>
                  <a:srgbClr val="76384D"/>
                </a:solidFill>
                <a:latin typeface="Calibri"/>
                <a:ea typeface="Calibri"/>
                <a:cs typeface="Calibri"/>
                <a:sym typeface="Calibri"/>
              </a:rPr>
              <a:t>Fuerza aplicada a cierta distancia </a:t>
            </a:r>
            <a:r>
              <a:rPr lang="es-CL" sz="1600" b="0" i="0" u="none" strike="noStrike" cap="none">
                <a:solidFill>
                  <a:srgbClr val="000000"/>
                </a:solidFill>
                <a:latin typeface="Calibri"/>
                <a:ea typeface="Calibri"/>
                <a:cs typeface="Calibri"/>
                <a:sym typeface="Calibri"/>
              </a:rPr>
              <a:t>para hacer rotar alguna pieza como tuerca, perno, algún eje como el cigüeñal, etc.</a:t>
            </a:r>
            <a:endParaRPr/>
          </a:p>
        </p:txBody>
      </p:sp>
      <p:sp>
        <p:nvSpPr>
          <p:cNvPr id="169" name="Google Shape;169;p6"/>
          <p:cNvSpPr txBox="1"/>
          <p:nvPr/>
        </p:nvSpPr>
        <p:spPr>
          <a:xfrm>
            <a:off x="375975" y="1373700"/>
            <a:ext cx="8950500" cy="620494"/>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¿QUÉ ES EL </a:t>
            </a:r>
            <a:r>
              <a:rPr lang="es-CL" sz="2800" b="0" i="0" u="none" strike="noStrike" cap="none">
                <a:solidFill>
                  <a:srgbClr val="ED423D"/>
                </a:solidFill>
                <a:latin typeface="Calibri"/>
                <a:ea typeface="Calibri"/>
                <a:cs typeface="Calibri"/>
                <a:sym typeface="Calibri"/>
              </a:rPr>
              <a:t>TORQUE?</a:t>
            </a:r>
            <a:endParaRPr sz="3100" b="0" i="0" u="none" strike="noStrike" cap="none">
              <a:solidFill>
                <a:srgbClr val="ED423D"/>
              </a:solidFill>
              <a:latin typeface="Calibri"/>
              <a:ea typeface="Calibri"/>
              <a:cs typeface="Calibri"/>
              <a:sym typeface="Calibri"/>
            </a:endParaRPr>
          </a:p>
        </p:txBody>
      </p:sp>
      <p:sp>
        <p:nvSpPr>
          <p:cNvPr id="170" name="Google Shape;170;p6"/>
          <p:cNvSpPr txBox="1"/>
          <p:nvPr/>
        </p:nvSpPr>
        <p:spPr>
          <a:xfrm>
            <a:off x="9539654" y="2822331"/>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1" name="Google Shape;171;p6"/>
          <p:cNvPicPr preferRelativeResize="0"/>
          <p:nvPr/>
        </p:nvPicPr>
        <p:blipFill rotWithShape="1">
          <a:blip r:embed="rId3">
            <a:alphaModFix/>
          </a:blip>
          <a:srcRect/>
          <a:stretch/>
        </p:blipFill>
        <p:spPr>
          <a:xfrm>
            <a:off x="1271847" y="4031418"/>
            <a:ext cx="3556345" cy="1798152"/>
          </a:xfrm>
          <a:prstGeom prst="rect">
            <a:avLst/>
          </a:prstGeom>
          <a:noFill/>
          <a:ln>
            <a:noFill/>
          </a:ln>
        </p:spPr>
      </p:pic>
      <p:pic>
        <p:nvPicPr>
          <p:cNvPr id="172" name="Google Shape;172;p6"/>
          <p:cNvPicPr preferRelativeResize="0"/>
          <p:nvPr/>
        </p:nvPicPr>
        <p:blipFill rotWithShape="1">
          <a:blip r:embed="rId4">
            <a:alphaModFix/>
          </a:blip>
          <a:srcRect/>
          <a:stretch/>
        </p:blipFill>
        <p:spPr>
          <a:xfrm>
            <a:off x="6719404" y="4007666"/>
            <a:ext cx="2335831" cy="1993359"/>
          </a:xfrm>
          <a:prstGeom prst="rect">
            <a:avLst/>
          </a:prstGeom>
          <a:noFill/>
          <a:ln>
            <a:noFill/>
          </a:ln>
        </p:spPr>
      </p:pic>
      <p:sp>
        <p:nvSpPr>
          <p:cNvPr id="173" name="Google Shape;173;p6"/>
          <p:cNvSpPr txBox="1"/>
          <p:nvPr/>
        </p:nvSpPr>
        <p:spPr>
          <a:xfrm>
            <a:off x="1023374" y="6041303"/>
            <a:ext cx="405328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2C2C2C"/>
                </a:solidFill>
                <a:latin typeface="Avenir"/>
                <a:ea typeface="Avenir"/>
                <a:cs typeface="Avenir"/>
                <a:sym typeface="Avenir"/>
              </a:rPr>
              <a:t>Torque</a:t>
            </a:r>
            <a:r>
              <a:rPr lang="es-CL" sz="2000" b="0" i="0" u="none" strike="noStrike" cap="none">
                <a:solidFill>
                  <a:srgbClr val="2C2C2C"/>
                </a:solidFill>
                <a:latin typeface="Avenir"/>
                <a:ea typeface="Avenir"/>
                <a:cs typeface="Avenir"/>
                <a:sym typeface="Avenir"/>
              </a:rPr>
              <a:t> = </a:t>
            </a:r>
            <a:r>
              <a:rPr lang="es-CL" sz="2000" b="1" i="0" u="none" strike="noStrike" cap="none">
                <a:solidFill>
                  <a:srgbClr val="2C2C2C"/>
                </a:solidFill>
                <a:latin typeface="Avenir"/>
                <a:ea typeface="Avenir"/>
                <a:cs typeface="Avenir"/>
                <a:sym typeface="Avenir"/>
              </a:rPr>
              <a:t>Fuerza</a:t>
            </a:r>
            <a:r>
              <a:rPr lang="es-CL" sz="2000" b="0" i="0" u="none" strike="noStrike" cap="none">
                <a:solidFill>
                  <a:srgbClr val="2C2C2C"/>
                </a:solidFill>
                <a:latin typeface="Avenir"/>
                <a:ea typeface="Avenir"/>
                <a:cs typeface="Avenir"/>
                <a:sym typeface="Avenir"/>
              </a:rPr>
              <a:t> (F) x</a:t>
            </a:r>
            <a:r>
              <a:rPr lang="es-CL" sz="2000" b="1" i="0" u="none" strike="noStrike" cap="none">
                <a:solidFill>
                  <a:srgbClr val="2C2C2C"/>
                </a:solidFill>
                <a:latin typeface="Avenir"/>
                <a:ea typeface="Avenir"/>
                <a:cs typeface="Avenir"/>
                <a:sym typeface="Avenir"/>
              </a:rPr>
              <a:t> Distacia </a:t>
            </a:r>
            <a:r>
              <a:rPr lang="es-CL" sz="2000" b="0" i="0" u="none" strike="noStrike" cap="none">
                <a:solidFill>
                  <a:srgbClr val="2C2C2C"/>
                </a:solidFill>
                <a:latin typeface="Avenir"/>
                <a:ea typeface="Avenir"/>
                <a:cs typeface="Avenir"/>
                <a:sym typeface="Avenir"/>
              </a:rPr>
              <a:t>(d)</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79" name="Google Shape;179;p7"/>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5</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80" name="Google Shape;180;p7"/>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TORQUE</a:t>
            </a:r>
            <a:endParaRPr sz="3100" b="0" i="0" u="none" strike="noStrike" cap="none">
              <a:solidFill>
                <a:srgbClr val="FF0000"/>
              </a:solidFill>
              <a:latin typeface="Calibri"/>
              <a:ea typeface="Calibri"/>
              <a:cs typeface="Calibri"/>
              <a:sym typeface="Calibri"/>
            </a:endParaRPr>
          </a:p>
        </p:txBody>
      </p:sp>
      <p:sp>
        <p:nvSpPr>
          <p:cNvPr id="181" name="Google Shape;181;p7"/>
          <p:cNvSpPr/>
          <p:nvPr/>
        </p:nvSpPr>
        <p:spPr>
          <a:xfrm>
            <a:off x="466023" y="3328567"/>
            <a:ext cx="7339627" cy="1099112"/>
          </a:xfrm>
          <a:prstGeom prst="roundRect">
            <a:avLst>
              <a:gd name="adj" fmla="val 11129"/>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2" name="Google Shape;182;p7"/>
          <p:cNvSpPr/>
          <p:nvPr/>
        </p:nvSpPr>
        <p:spPr>
          <a:xfrm>
            <a:off x="828799" y="3449182"/>
            <a:ext cx="5729943"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dirty="0">
                <a:solidFill>
                  <a:srgbClr val="000000"/>
                </a:solidFill>
                <a:latin typeface="Calibri"/>
                <a:ea typeface="Calibri"/>
                <a:cs typeface="Calibri"/>
                <a:sym typeface="Calibri"/>
              </a:rPr>
              <a:t>Estos torques o aprietes </a:t>
            </a:r>
            <a:r>
              <a:rPr lang="es-CL" sz="1600" b="0" i="0" u="none" strike="noStrike" cap="none" dirty="0" smtClean="0">
                <a:solidFill>
                  <a:srgbClr val="000000"/>
                </a:solidFill>
                <a:latin typeface="Calibri"/>
                <a:ea typeface="Calibri"/>
                <a:cs typeface="Calibri"/>
                <a:sym typeface="Calibri"/>
              </a:rPr>
              <a:t>tienen </a:t>
            </a:r>
            <a:r>
              <a:rPr lang="es-CL" sz="1600" b="0" i="0" u="none" strike="noStrike" cap="none" dirty="0">
                <a:solidFill>
                  <a:srgbClr val="000000"/>
                </a:solidFill>
                <a:latin typeface="Calibri"/>
                <a:ea typeface="Calibri"/>
                <a:cs typeface="Calibri"/>
                <a:sym typeface="Calibri"/>
              </a:rPr>
              <a:t>que ver con la calidad del acero con el que se fabrica un determinado perno (tornillo) o tuerca que se utilice para unir un determinado componente y sus dimensiones.</a:t>
            </a:r>
            <a:endParaRPr dirty="0"/>
          </a:p>
        </p:txBody>
      </p:sp>
      <p:sp>
        <p:nvSpPr>
          <p:cNvPr id="183" name="Google Shape;183;p7"/>
          <p:cNvSpPr/>
          <p:nvPr/>
        </p:nvSpPr>
        <p:spPr>
          <a:xfrm>
            <a:off x="466024" y="4629354"/>
            <a:ext cx="7979707" cy="1831761"/>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4" name="Google Shape;184;p7"/>
          <p:cNvSpPr/>
          <p:nvPr/>
        </p:nvSpPr>
        <p:spPr>
          <a:xfrm>
            <a:off x="828799" y="4770888"/>
            <a:ext cx="5729943" cy="18158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 Para determinar el torque que se debe dar a un tornillo o perno existen tablas que entregan la información del torque de cada tipo de tornillo, las cuales indican el grado de  dureza mediante marcas en la cabeza del perno, las cuales son normadas bajo normas </a:t>
            </a:r>
            <a:r>
              <a:rPr lang="es-CL" sz="1600" b="1" i="0" u="none" strike="noStrike" cap="none">
                <a:solidFill>
                  <a:srgbClr val="76384D"/>
                </a:solidFill>
                <a:latin typeface="Calibri"/>
                <a:ea typeface="Calibri"/>
                <a:cs typeface="Calibri"/>
                <a:sym typeface="Calibri"/>
              </a:rPr>
              <a:t>SAE</a:t>
            </a:r>
            <a:r>
              <a:rPr lang="es-CL" sz="1600" b="0" i="0" u="none" strike="noStrike" cap="none">
                <a:solidFill>
                  <a:srgbClr val="76384D"/>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(Sociedad de Ingenieros Americanos), entidad que regula muchas normas, no solo la de tipo de pernos.</a:t>
            </a:r>
            <a:endParaRPr/>
          </a:p>
          <a:p>
            <a:pPr marL="0" marR="0" lvl="0" indent="0" algn="just" rtl="0">
              <a:lnSpc>
                <a:spcPct val="100000"/>
              </a:lnSpc>
              <a:spcBef>
                <a:spcPts val="0"/>
              </a:spcBef>
              <a:spcAft>
                <a:spcPts val="0"/>
              </a:spcAft>
              <a:buNone/>
            </a:pPr>
            <a:endParaRPr sz="1600" b="0" i="0" u="none" strike="noStrike" cap="none">
              <a:solidFill>
                <a:srgbClr val="2C2C2C"/>
              </a:solidFill>
              <a:latin typeface="Calibri"/>
              <a:ea typeface="Calibri"/>
              <a:cs typeface="Calibri"/>
              <a:sym typeface="Calibri"/>
            </a:endParaRPr>
          </a:p>
        </p:txBody>
      </p:sp>
      <p:sp>
        <p:nvSpPr>
          <p:cNvPr id="185" name="Google Shape;185;p7"/>
          <p:cNvSpPr/>
          <p:nvPr/>
        </p:nvSpPr>
        <p:spPr>
          <a:xfrm>
            <a:off x="448191" y="2250191"/>
            <a:ext cx="8687495" cy="876701"/>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6" name="Google Shape;186;p7"/>
          <p:cNvSpPr/>
          <p:nvPr/>
        </p:nvSpPr>
        <p:spPr>
          <a:xfrm>
            <a:off x="783325" y="2429289"/>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Todos los pernos y tuercas que se instalan en un motor tienen un torque especificado por el fabricante.</a:t>
            </a:r>
            <a:endParaRPr/>
          </a:p>
        </p:txBody>
      </p:sp>
      <p:pic>
        <p:nvPicPr>
          <p:cNvPr id="187" name="Google Shape;187;p7"/>
          <p:cNvPicPr preferRelativeResize="0"/>
          <p:nvPr/>
        </p:nvPicPr>
        <p:blipFill rotWithShape="1">
          <a:blip r:embed="rId3">
            <a:alphaModFix/>
          </a:blip>
          <a:srcRect/>
          <a:stretch/>
        </p:blipFill>
        <p:spPr>
          <a:xfrm>
            <a:off x="6502885" y="2814196"/>
            <a:ext cx="3909965" cy="40676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DEFINICIÓN</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93" name="Google Shape;193;p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000000"/>
                </a:solidFill>
                <a:latin typeface="Calibri"/>
                <a:ea typeface="Calibri"/>
                <a:cs typeface="Calibri"/>
                <a:sym typeface="Calibri"/>
              </a:rPr>
              <a:t>6</a:t>
            </a:r>
            <a:r>
              <a:rPr lang="es-CL" sz="1100" b="0" i="0" u="none" strike="noStrike" cap="none">
                <a:solidFill>
                  <a:srgbClr val="741B47"/>
                </a:solidFill>
                <a:latin typeface="Calibri"/>
                <a:ea typeface="Calibri"/>
                <a:cs typeface="Calibri"/>
                <a:sym typeface="Calibri"/>
              </a:rPr>
              <a:t>       MECÁNICA AUTOMOTRIZ</a:t>
            </a:r>
            <a:r>
              <a:rPr lang="es-CL" sz="1100" b="0" i="0" u="none" strike="noStrike" cap="none">
                <a:solidFill>
                  <a:srgbClr val="000000"/>
                </a:solidFill>
                <a:latin typeface="Calibri"/>
                <a:ea typeface="Calibri"/>
                <a:cs typeface="Calibri"/>
                <a:sym typeface="Calibri"/>
              </a:rPr>
              <a:t> | 3° Medio | Presentación</a:t>
            </a:r>
            <a:endParaRPr sz="1100" b="0" i="0" u="none" strike="noStrike" cap="none">
              <a:solidFill>
                <a:srgbClr val="741B47"/>
              </a:solidFill>
              <a:latin typeface="Calibri"/>
              <a:ea typeface="Calibri"/>
              <a:cs typeface="Calibri"/>
              <a:sym typeface="Calibri"/>
            </a:endParaRPr>
          </a:p>
        </p:txBody>
      </p:sp>
      <p:sp>
        <p:nvSpPr>
          <p:cNvPr id="194" name="Google Shape;194;p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741B47"/>
                </a:solidFill>
                <a:latin typeface="Calibri"/>
                <a:ea typeface="Calibri"/>
                <a:cs typeface="Calibri"/>
                <a:sym typeface="Calibri"/>
              </a:rPr>
              <a:t>HERRAMIENTAS DE MEDICIÓN DE </a:t>
            </a:r>
            <a:r>
              <a:rPr lang="es-CL" sz="2800" b="0" i="0" u="none" strike="noStrike" cap="none">
                <a:solidFill>
                  <a:srgbClr val="ED423D"/>
                </a:solidFill>
                <a:latin typeface="Calibri"/>
                <a:ea typeface="Calibri"/>
                <a:cs typeface="Calibri"/>
                <a:sym typeface="Calibri"/>
              </a:rPr>
              <a:t>TORQUE</a:t>
            </a:r>
            <a:endParaRPr sz="3100" b="0" i="0" u="none" strike="noStrike" cap="none">
              <a:solidFill>
                <a:srgbClr val="ED423D"/>
              </a:solidFill>
              <a:latin typeface="Calibri"/>
              <a:ea typeface="Calibri"/>
              <a:cs typeface="Calibri"/>
              <a:sym typeface="Calibri"/>
            </a:endParaRPr>
          </a:p>
        </p:txBody>
      </p:sp>
      <p:sp>
        <p:nvSpPr>
          <p:cNvPr id="195" name="Google Shape;195;p8"/>
          <p:cNvSpPr/>
          <p:nvPr/>
        </p:nvSpPr>
        <p:spPr>
          <a:xfrm>
            <a:off x="466023" y="3328567"/>
            <a:ext cx="8669663" cy="806493"/>
          </a:xfrm>
          <a:prstGeom prst="roundRect">
            <a:avLst>
              <a:gd name="adj" fmla="val 11129"/>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6" name="Google Shape;196;p8"/>
          <p:cNvSpPr/>
          <p:nvPr/>
        </p:nvSpPr>
        <p:spPr>
          <a:xfrm>
            <a:off x="828799" y="3449182"/>
            <a:ext cx="7997901"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dirty="0">
                <a:solidFill>
                  <a:srgbClr val="2C2C2C"/>
                </a:solidFill>
                <a:latin typeface="Calibri"/>
                <a:ea typeface="Calibri"/>
                <a:cs typeface="Calibri"/>
                <a:sym typeface="Calibri"/>
              </a:rPr>
              <a:t>En la actualidad existen de diferentes tipos y tamaño, todo depende de donde </a:t>
            </a:r>
            <a:r>
              <a:rPr lang="es-CL" sz="1600" b="0" i="0" u="none" strike="noStrike" cap="none" dirty="0" smtClean="0">
                <a:solidFill>
                  <a:srgbClr val="2C2C2C"/>
                </a:solidFill>
                <a:latin typeface="Calibri"/>
                <a:ea typeface="Calibri"/>
                <a:cs typeface="Calibri"/>
                <a:sym typeface="Calibri"/>
              </a:rPr>
              <a:t>se </a:t>
            </a:r>
            <a:r>
              <a:rPr lang="es-CL" sz="1600" b="0" i="0" u="none" strike="noStrike" cap="none" dirty="0">
                <a:solidFill>
                  <a:srgbClr val="2C2C2C"/>
                </a:solidFill>
                <a:latin typeface="Calibri"/>
                <a:ea typeface="Calibri"/>
                <a:cs typeface="Calibri"/>
                <a:sym typeface="Calibri"/>
              </a:rPr>
              <a:t>utilicen:</a:t>
            </a:r>
            <a:endParaRPr dirty="0"/>
          </a:p>
        </p:txBody>
      </p:sp>
      <p:sp>
        <p:nvSpPr>
          <p:cNvPr id="197" name="Google Shape;197;p8"/>
          <p:cNvSpPr/>
          <p:nvPr/>
        </p:nvSpPr>
        <p:spPr>
          <a:xfrm>
            <a:off x="466025" y="4336735"/>
            <a:ext cx="3623838" cy="1389060"/>
          </a:xfrm>
          <a:prstGeom prst="roundRect">
            <a:avLst>
              <a:gd name="adj" fmla="val 14113"/>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8" name="Google Shape;198;p8"/>
          <p:cNvSpPr/>
          <p:nvPr/>
        </p:nvSpPr>
        <p:spPr>
          <a:xfrm>
            <a:off x="828799" y="4478268"/>
            <a:ext cx="2828973"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76384D"/>
                </a:solidFill>
                <a:latin typeface="Calibri"/>
                <a:ea typeface="Calibri"/>
                <a:cs typeface="Calibri"/>
                <a:sym typeface="Calibri"/>
              </a:rPr>
              <a:t>Llave de Torque de aguja:</a:t>
            </a:r>
            <a:r>
              <a:rPr lang="es-CL" sz="1600" b="0" i="0" u="none" strike="noStrike" cap="none">
                <a:solidFill>
                  <a:srgbClr val="000000"/>
                </a:solidFill>
                <a:latin typeface="Calibri"/>
                <a:ea typeface="Calibri"/>
                <a:cs typeface="Calibri"/>
                <a:sym typeface="Calibri"/>
              </a:rPr>
              <a:t> es un tipo de llave dinamométrica que consta de las siguientes partes:</a:t>
            </a:r>
            <a:endParaRPr/>
          </a:p>
        </p:txBody>
      </p:sp>
      <p:sp>
        <p:nvSpPr>
          <p:cNvPr id="199" name="Google Shape;199;p8"/>
          <p:cNvSpPr/>
          <p:nvPr/>
        </p:nvSpPr>
        <p:spPr>
          <a:xfrm>
            <a:off x="448191" y="2250191"/>
            <a:ext cx="8687495" cy="876701"/>
          </a:xfrm>
          <a:prstGeom prst="roundRect">
            <a:avLst>
              <a:gd name="adj" fmla="val 19565"/>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0" name="Google Shape;200;p8"/>
          <p:cNvSpPr/>
          <p:nvPr/>
        </p:nvSpPr>
        <p:spPr>
          <a:xfrm>
            <a:off x="783325" y="2429289"/>
            <a:ext cx="804337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Las herramientas especiales que se utilizan para apretar o “torquear” los pernos o tuercas del motor reciben el nombre de </a:t>
            </a:r>
            <a:r>
              <a:rPr lang="es-CL" sz="1600" b="1" i="0" u="none" strike="noStrike" cap="none">
                <a:solidFill>
                  <a:srgbClr val="76384D"/>
                </a:solidFill>
                <a:latin typeface="Calibri"/>
                <a:ea typeface="Calibri"/>
                <a:cs typeface="Calibri"/>
                <a:sym typeface="Calibri"/>
              </a:rPr>
              <a:t>llaves de Torque o</a:t>
            </a:r>
            <a:r>
              <a:rPr lang="es-CL" sz="1600" b="0" i="0" u="none" strike="noStrike" cap="none">
                <a:solidFill>
                  <a:srgbClr val="76384D"/>
                </a:solidFill>
                <a:latin typeface="Calibri"/>
                <a:ea typeface="Calibri"/>
                <a:cs typeface="Calibri"/>
                <a:sym typeface="Calibri"/>
              </a:rPr>
              <a:t> </a:t>
            </a:r>
            <a:r>
              <a:rPr lang="es-CL" sz="1600" b="1" i="0" u="none" strike="noStrike" cap="none">
                <a:solidFill>
                  <a:srgbClr val="76384D"/>
                </a:solidFill>
                <a:latin typeface="Calibri"/>
                <a:ea typeface="Calibri"/>
                <a:cs typeface="Calibri"/>
                <a:sym typeface="Calibri"/>
              </a:rPr>
              <a:t>llaves Dinamométricas</a:t>
            </a:r>
            <a:r>
              <a:rPr lang="es-CL" sz="1600" b="0" i="0" u="none" strike="noStrike" cap="none">
                <a:solidFill>
                  <a:srgbClr val="76384D"/>
                </a:solidFill>
                <a:latin typeface="Calibri"/>
                <a:ea typeface="Calibri"/>
                <a:cs typeface="Calibri"/>
                <a:sym typeface="Calibri"/>
              </a:rPr>
              <a:t>.</a:t>
            </a:r>
            <a:endParaRPr/>
          </a:p>
        </p:txBody>
      </p:sp>
      <p:pic>
        <p:nvPicPr>
          <p:cNvPr id="201" name="Google Shape;201;p8" descr="orquímetro ¿Que es y para que sirve? - Ingeniería Mecafenix"/>
          <p:cNvPicPr preferRelativeResize="0"/>
          <p:nvPr/>
        </p:nvPicPr>
        <p:blipFill rotWithShape="1">
          <a:blip r:embed="rId3">
            <a:alphaModFix/>
          </a:blip>
          <a:srcRect/>
          <a:stretch/>
        </p:blipFill>
        <p:spPr>
          <a:xfrm>
            <a:off x="4406606" y="4864960"/>
            <a:ext cx="4729080" cy="2364540"/>
          </a:xfrm>
          <a:prstGeom prst="rect">
            <a:avLst/>
          </a:prstGeom>
          <a:noFill/>
          <a:ln>
            <a:noFill/>
          </a:ln>
        </p:spPr>
      </p:pic>
      <p:grpSp>
        <p:nvGrpSpPr>
          <p:cNvPr id="202" name="Google Shape;202;p8"/>
          <p:cNvGrpSpPr/>
          <p:nvPr/>
        </p:nvGrpSpPr>
        <p:grpSpPr>
          <a:xfrm>
            <a:off x="7162575" y="6353159"/>
            <a:ext cx="1307808" cy="781097"/>
            <a:chOff x="7162575" y="6353159"/>
            <a:chExt cx="1307808" cy="781097"/>
          </a:xfrm>
        </p:grpSpPr>
        <p:sp>
          <p:nvSpPr>
            <p:cNvPr id="203" name="Google Shape;203;p8"/>
            <p:cNvSpPr/>
            <p:nvPr/>
          </p:nvSpPr>
          <p:spPr>
            <a:xfrm>
              <a:off x="7162575" y="6728887"/>
              <a:ext cx="1307808"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4" name="Google Shape;204;p8"/>
            <p:cNvSpPr/>
            <p:nvPr/>
          </p:nvSpPr>
          <p:spPr>
            <a:xfrm>
              <a:off x="7413966" y="6755914"/>
              <a:ext cx="805029"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MANGO</a:t>
              </a:r>
              <a:endParaRPr sz="1400" b="1" i="0" u="none" strike="noStrike" cap="none">
                <a:solidFill>
                  <a:schemeClr val="lt1"/>
                </a:solidFill>
                <a:latin typeface="Calibri"/>
                <a:ea typeface="Calibri"/>
                <a:cs typeface="Calibri"/>
                <a:sym typeface="Calibri"/>
              </a:endParaRPr>
            </a:p>
          </p:txBody>
        </p:sp>
        <p:cxnSp>
          <p:nvCxnSpPr>
            <p:cNvPr id="205" name="Google Shape;205;p8"/>
            <p:cNvCxnSpPr/>
            <p:nvPr/>
          </p:nvCxnSpPr>
          <p:spPr>
            <a:xfrm rot="-5400000">
              <a:off x="7298875" y="6581535"/>
              <a:ext cx="706137" cy="345251"/>
            </a:xfrm>
            <a:prstGeom prst="bentConnector3">
              <a:avLst>
                <a:gd name="adj1" fmla="val 50000"/>
              </a:avLst>
            </a:prstGeom>
            <a:noFill/>
            <a:ln w="38100" cap="flat" cmpd="sng">
              <a:solidFill>
                <a:srgbClr val="ED423D"/>
              </a:solidFill>
              <a:prstDash val="solid"/>
              <a:round/>
              <a:headEnd type="none" w="sm" len="sm"/>
              <a:tailEnd type="none" w="sm" len="sm"/>
            </a:ln>
          </p:spPr>
        </p:cxnSp>
        <p:sp>
          <p:nvSpPr>
            <p:cNvPr id="206" name="Google Shape;206;p8"/>
            <p:cNvSpPr/>
            <p:nvPr/>
          </p:nvSpPr>
          <p:spPr>
            <a:xfrm>
              <a:off x="7768234" y="6353159"/>
              <a:ext cx="121688" cy="121688"/>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07" name="Google Shape;207;p8"/>
          <p:cNvGrpSpPr/>
          <p:nvPr/>
        </p:nvGrpSpPr>
        <p:grpSpPr>
          <a:xfrm>
            <a:off x="6889455" y="5042739"/>
            <a:ext cx="2300843" cy="952581"/>
            <a:chOff x="6889455" y="5042739"/>
            <a:chExt cx="2300843" cy="952581"/>
          </a:xfrm>
        </p:grpSpPr>
        <p:sp>
          <p:nvSpPr>
            <p:cNvPr id="208" name="Google Shape;208;p8"/>
            <p:cNvSpPr/>
            <p:nvPr/>
          </p:nvSpPr>
          <p:spPr>
            <a:xfrm>
              <a:off x="7882490" y="5042739"/>
              <a:ext cx="1307808"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209" name="Google Shape;209;p8"/>
            <p:cNvCxnSpPr/>
            <p:nvPr/>
          </p:nvCxnSpPr>
          <p:spPr>
            <a:xfrm rot="5400000">
              <a:off x="7368401" y="4757464"/>
              <a:ext cx="759841" cy="1596044"/>
            </a:xfrm>
            <a:prstGeom prst="bentConnector2">
              <a:avLst/>
            </a:prstGeom>
            <a:noFill/>
            <a:ln w="38100" cap="flat" cmpd="sng">
              <a:solidFill>
                <a:srgbClr val="ED423D"/>
              </a:solidFill>
              <a:prstDash val="solid"/>
              <a:round/>
              <a:headEnd type="none" w="sm" len="sm"/>
              <a:tailEnd type="none" w="sm" len="sm"/>
            </a:ln>
          </p:spPr>
        </p:cxnSp>
        <p:sp>
          <p:nvSpPr>
            <p:cNvPr id="210" name="Google Shape;210;p8"/>
            <p:cNvSpPr/>
            <p:nvPr/>
          </p:nvSpPr>
          <p:spPr>
            <a:xfrm>
              <a:off x="8163536" y="5069766"/>
              <a:ext cx="745717"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ESCALA</a:t>
              </a:r>
              <a:endParaRPr sz="1400" b="1" i="0" u="none" strike="noStrike" cap="none">
                <a:solidFill>
                  <a:schemeClr val="lt1"/>
                </a:solidFill>
                <a:latin typeface="Calibri"/>
                <a:ea typeface="Calibri"/>
                <a:cs typeface="Calibri"/>
                <a:sym typeface="Calibri"/>
              </a:endParaRPr>
            </a:p>
          </p:txBody>
        </p:sp>
        <p:sp>
          <p:nvSpPr>
            <p:cNvPr id="211" name="Google Shape;211;p8"/>
            <p:cNvSpPr/>
            <p:nvPr/>
          </p:nvSpPr>
          <p:spPr>
            <a:xfrm>
              <a:off x="6889455" y="5873632"/>
              <a:ext cx="121688" cy="121688"/>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12" name="Google Shape;212;p8"/>
          <p:cNvGrpSpPr/>
          <p:nvPr/>
        </p:nvGrpSpPr>
        <p:grpSpPr>
          <a:xfrm>
            <a:off x="4201672" y="5888038"/>
            <a:ext cx="2426227" cy="1236105"/>
            <a:chOff x="4201672" y="5888038"/>
            <a:chExt cx="2426227" cy="1236105"/>
          </a:xfrm>
        </p:grpSpPr>
        <p:sp>
          <p:nvSpPr>
            <p:cNvPr id="213" name="Google Shape;213;p8"/>
            <p:cNvSpPr/>
            <p:nvPr/>
          </p:nvSpPr>
          <p:spPr>
            <a:xfrm>
              <a:off x="4201672" y="6718774"/>
              <a:ext cx="1774340"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214" name="Google Shape;214;p8"/>
            <p:cNvCxnSpPr/>
            <p:nvPr/>
          </p:nvCxnSpPr>
          <p:spPr>
            <a:xfrm rot="-5400000">
              <a:off x="5654028" y="6004023"/>
              <a:ext cx="981642" cy="844411"/>
            </a:xfrm>
            <a:prstGeom prst="bentConnector3">
              <a:avLst>
                <a:gd name="adj1" fmla="val -2503"/>
              </a:avLst>
            </a:prstGeom>
            <a:noFill/>
            <a:ln w="38100" cap="flat" cmpd="sng">
              <a:solidFill>
                <a:srgbClr val="ED423D"/>
              </a:solidFill>
              <a:prstDash val="solid"/>
              <a:round/>
              <a:headEnd type="none" w="sm" len="sm"/>
              <a:tailEnd type="none" w="sm" len="sm"/>
            </a:ln>
          </p:spPr>
        </p:cxnSp>
        <p:sp>
          <p:nvSpPr>
            <p:cNvPr id="215" name="Google Shape;215;p8"/>
            <p:cNvSpPr/>
            <p:nvPr/>
          </p:nvSpPr>
          <p:spPr>
            <a:xfrm>
              <a:off x="4206229" y="6745801"/>
              <a:ext cx="1765227" cy="374461"/>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AGUJA DE MEDICIÓN</a:t>
              </a:r>
              <a:endParaRPr sz="1400" b="1" i="0" u="none" strike="noStrike" cap="none">
                <a:solidFill>
                  <a:schemeClr val="lt1"/>
                </a:solidFill>
                <a:latin typeface="Calibri"/>
                <a:ea typeface="Calibri"/>
                <a:cs typeface="Calibri"/>
                <a:sym typeface="Calibri"/>
              </a:endParaRPr>
            </a:p>
          </p:txBody>
        </p:sp>
        <p:sp>
          <p:nvSpPr>
            <p:cNvPr id="216" name="Google Shape;216;p8"/>
            <p:cNvSpPr/>
            <p:nvPr/>
          </p:nvSpPr>
          <p:spPr>
            <a:xfrm>
              <a:off x="6506211" y="5888038"/>
              <a:ext cx="121688" cy="121688"/>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17" name="Google Shape;217;p8"/>
          <p:cNvGrpSpPr/>
          <p:nvPr/>
        </p:nvGrpSpPr>
        <p:grpSpPr>
          <a:xfrm>
            <a:off x="4231840" y="5664951"/>
            <a:ext cx="1797229" cy="614050"/>
            <a:chOff x="4231840" y="5664951"/>
            <a:chExt cx="1797229" cy="614050"/>
          </a:xfrm>
        </p:grpSpPr>
        <p:sp>
          <p:nvSpPr>
            <p:cNvPr id="218" name="Google Shape;218;p8"/>
            <p:cNvSpPr/>
            <p:nvPr/>
          </p:nvSpPr>
          <p:spPr>
            <a:xfrm>
              <a:off x="4231840" y="5873632"/>
              <a:ext cx="1307808"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9" name="Google Shape;219;p8"/>
            <p:cNvSpPr/>
            <p:nvPr/>
          </p:nvSpPr>
          <p:spPr>
            <a:xfrm>
              <a:off x="4438346" y="5900659"/>
              <a:ext cx="894797"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BARROTE</a:t>
              </a:r>
              <a:endParaRPr sz="1400" b="1" i="0" u="none" strike="noStrike" cap="none">
                <a:solidFill>
                  <a:schemeClr val="lt1"/>
                </a:solidFill>
                <a:latin typeface="Calibri"/>
                <a:ea typeface="Calibri"/>
                <a:cs typeface="Calibri"/>
                <a:sym typeface="Calibri"/>
              </a:endParaRPr>
            </a:p>
          </p:txBody>
        </p:sp>
        <p:cxnSp>
          <p:nvCxnSpPr>
            <p:cNvPr id="220" name="Google Shape;220;p8"/>
            <p:cNvCxnSpPr/>
            <p:nvPr/>
          </p:nvCxnSpPr>
          <p:spPr>
            <a:xfrm rot="10800000" flipH="1">
              <a:off x="5333143" y="5725795"/>
              <a:ext cx="638313" cy="342496"/>
            </a:xfrm>
            <a:prstGeom prst="bentConnector3">
              <a:avLst>
                <a:gd name="adj1" fmla="val 99487"/>
              </a:avLst>
            </a:prstGeom>
            <a:noFill/>
            <a:ln w="38100" cap="flat" cmpd="sng">
              <a:solidFill>
                <a:srgbClr val="ED423D"/>
              </a:solidFill>
              <a:prstDash val="solid"/>
              <a:round/>
              <a:headEnd type="none" w="sm" len="sm"/>
              <a:tailEnd type="none" w="sm" len="sm"/>
            </a:ln>
          </p:spPr>
        </p:cxnSp>
        <p:sp>
          <p:nvSpPr>
            <p:cNvPr id="221" name="Google Shape;221;p8"/>
            <p:cNvSpPr/>
            <p:nvPr/>
          </p:nvSpPr>
          <p:spPr>
            <a:xfrm>
              <a:off x="5907381" y="5664951"/>
              <a:ext cx="121688" cy="121688"/>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2" name="Google Shape;222;p8"/>
          <p:cNvGrpSpPr/>
          <p:nvPr/>
        </p:nvGrpSpPr>
        <p:grpSpPr>
          <a:xfrm>
            <a:off x="5063228" y="4282897"/>
            <a:ext cx="3166373" cy="1204864"/>
            <a:chOff x="5063228" y="4282897"/>
            <a:chExt cx="3166373" cy="1204864"/>
          </a:xfrm>
        </p:grpSpPr>
        <p:sp>
          <p:nvSpPr>
            <p:cNvPr id="223" name="Google Shape;223;p8"/>
            <p:cNvSpPr/>
            <p:nvPr/>
          </p:nvSpPr>
          <p:spPr>
            <a:xfrm>
              <a:off x="5270269" y="4282897"/>
              <a:ext cx="2959332" cy="405369"/>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4" name="Google Shape;224;p8"/>
            <p:cNvSpPr/>
            <p:nvPr/>
          </p:nvSpPr>
          <p:spPr>
            <a:xfrm>
              <a:off x="5456953" y="4309924"/>
              <a:ext cx="2585964" cy="351315"/>
            </a:xfrm>
            <a:prstGeom prst="rect">
              <a:avLst/>
            </a:prstGeom>
            <a:noFill/>
            <a:ln>
              <a:noFill/>
            </a:ln>
          </p:spPr>
          <p:txBody>
            <a:bodyPr spcFirstLastPara="1" wrap="square" lIns="91425" tIns="45700" rIns="91425" bIns="45700" anchor="t" anchorCtr="0">
              <a:spAutoFit/>
            </a:bodyPr>
            <a:lstStyle/>
            <a:p>
              <a:pPr marL="0" marR="0" lvl="0" indent="0" algn="ctr" rtl="0">
                <a:lnSpc>
                  <a:spcPct val="157142"/>
                </a:lnSpc>
                <a:spcBef>
                  <a:spcPts val="0"/>
                </a:spcBef>
                <a:spcAft>
                  <a:spcPts val="0"/>
                </a:spcAft>
                <a:buNone/>
              </a:pPr>
              <a:r>
                <a:rPr lang="es-CL" sz="1400" b="1" i="0" u="none" strike="noStrike" cap="none">
                  <a:solidFill>
                    <a:schemeClr val="lt1"/>
                  </a:solidFill>
                  <a:latin typeface="Calibri"/>
                  <a:ea typeface="Calibri"/>
                  <a:cs typeface="Calibri"/>
                  <a:sym typeface="Calibri"/>
                </a:rPr>
                <a:t>CUBO DE CONEXIÓN CON DADO</a:t>
              </a:r>
              <a:endParaRPr sz="1400" b="1" i="0" u="none" strike="noStrike" cap="none">
                <a:solidFill>
                  <a:schemeClr val="lt1"/>
                </a:solidFill>
                <a:latin typeface="Calibri"/>
                <a:ea typeface="Calibri"/>
                <a:cs typeface="Calibri"/>
                <a:sym typeface="Calibri"/>
              </a:endParaRPr>
            </a:p>
          </p:txBody>
        </p:sp>
        <p:cxnSp>
          <p:nvCxnSpPr>
            <p:cNvPr id="225" name="Google Shape;225;p8"/>
            <p:cNvCxnSpPr>
              <a:stCxn id="224" idx="2"/>
            </p:cNvCxnSpPr>
            <p:nvPr/>
          </p:nvCxnSpPr>
          <p:spPr>
            <a:xfrm rot="5400000">
              <a:off x="5571985" y="4243189"/>
              <a:ext cx="759900" cy="1596000"/>
            </a:xfrm>
            <a:prstGeom prst="bentConnector2">
              <a:avLst/>
            </a:prstGeom>
            <a:noFill/>
            <a:ln w="38100" cap="flat" cmpd="sng">
              <a:solidFill>
                <a:srgbClr val="ED423D"/>
              </a:solidFill>
              <a:prstDash val="solid"/>
              <a:round/>
              <a:headEnd type="none" w="sm" len="sm"/>
              <a:tailEnd type="none" w="sm" len="sm"/>
            </a:ln>
          </p:spPr>
        </p:cxnSp>
        <p:sp>
          <p:nvSpPr>
            <p:cNvPr id="226" name="Google Shape;226;p8"/>
            <p:cNvSpPr/>
            <p:nvPr/>
          </p:nvSpPr>
          <p:spPr>
            <a:xfrm>
              <a:off x="5063228" y="5366073"/>
              <a:ext cx="121688" cy="121688"/>
            </a:xfrm>
            <a:prstGeom prst="ellipse">
              <a:avLst/>
            </a:prstGeom>
            <a:solidFill>
              <a:srgbClr val="ED42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2595</Words>
  <Application>Microsoft Office PowerPoint</Application>
  <PresentationFormat>Personalizado</PresentationFormat>
  <Paragraphs>359</Paragraphs>
  <Slides>37</Slides>
  <Notes>36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37</vt:i4>
      </vt:variant>
    </vt:vector>
  </HeadingPairs>
  <TitlesOfParts>
    <vt:vector size="43" baseType="lpstr">
      <vt:lpstr>Arial</vt:lpstr>
      <vt:lpstr>Avenir</vt:lpstr>
      <vt:lpstr>Calibri</vt:lpstr>
      <vt:lpstr>Roboto</vt:lpstr>
      <vt:lpstr>Roboto Medium</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12</cp:revision>
  <dcterms:modified xsi:type="dcterms:W3CDTF">2021-01-19T02:41:15Z</dcterms:modified>
</cp:coreProperties>
</file>