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1"/>
  </p:notesMasterIdLst>
  <p:sldIdLst>
    <p:sldId id="278" r:id="rId2"/>
    <p:sldId id="256" r:id="rId3"/>
    <p:sldId id="381" r:id="rId4"/>
    <p:sldId id="257" r:id="rId5"/>
    <p:sldId id="258" r:id="rId6"/>
    <p:sldId id="259" r:id="rId7"/>
    <p:sldId id="261" r:id="rId8"/>
    <p:sldId id="262" r:id="rId9"/>
    <p:sldId id="295" r:id="rId10"/>
    <p:sldId id="302" r:id="rId11"/>
    <p:sldId id="364" r:id="rId12"/>
    <p:sldId id="304" r:id="rId13"/>
    <p:sldId id="305" r:id="rId14"/>
    <p:sldId id="306" r:id="rId15"/>
    <p:sldId id="365" r:id="rId16"/>
    <p:sldId id="265" r:id="rId17"/>
    <p:sldId id="296" r:id="rId18"/>
    <p:sldId id="290" r:id="rId19"/>
    <p:sldId id="292" r:id="rId20"/>
    <p:sldId id="293" r:id="rId21"/>
    <p:sldId id="308" r:id="rId22"/>
    <p:sldId id="309" r:id="rId23"/>
    <p:sldId id="366" r:id="rId24"/>
    <p:sldId id="367" r:id="rId25"/>
    <p:sldId id="368" r:id="rId26"/>
    <p:sldId id="369" r:id="rId27"/>
    <p:sldId id="370" r:id="rId28"/>
    <p:sldId id="371" r:id="rId29"/>
    <p:sldId id="372" r:id="rId30"/>
    <p:sldId id="373" r:id="rId31"/>
    <p:sldId id="374" r:id="rId32"/>
    <p:sldId id="376" r:id="rId33"/>
    <p:sldId id="377" r:id="rId34"/>
    <p:sldId id="378" r:id="rId35"/>
    <p:sldId id="379" r:id="rId36"/>
    <p:sldId id="276" r:id="rId37"/>
    <p:sldId id="382" r:id="rId38"/>
    <p:sldId id="280" r:id="rId39"/>
    <p:sldId id="279" r:id="rId40"/>
  </p:sldIdLst>
  <p:sldSz cx="9720263" cy="7559675"/>
  <p:notesSz cx="6858000" cy="9144000"/>
  <p:embeddedFontLst>
    <p:embeddedFont>
      <p:font typeface="Calibri" panose="020F0502020204030204" pitchFamily="34" charset="0"/>
      <p:regular r:id="rId42"/>
      <p:bold r:id="rId43"/>
      <p:italic r:id="rId44"/>
      <p:boldItalic r:id="rId45"/>
    </p:embeddedFont>
    <p:embeddedFont>
      <p:font typeface="Roboto Medium" panose="02000000000000000000" pitchFamily="2" charset="0"/>
      <p:regular r:id="rId46"/>
      <p:italic r:id="rId47"/>
    </p:embeddedFont>
    <p:embeddedFont>
      <p:font typeface="Roboto"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 uri="http://customooxmlschemas.google.com/">
      <go:slidesCustomData xmlns="" xmlns:p15="http://schemas.microsoft.com/office/powerpoint/2012/main" xmlns:go="http://customooxmlschemas.google.com/" roundtripDataSignature="AMtx7mjZTDSAY3TdprgpZDKBVCt/0ZVxUw==" r:id="rId52"/>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9BA5"/>
    <a:srgbClr val="CCB038"/>
    <a:srgbClr val="731D47"/>
    <a:srgbClr val="76384D"/>
    <a:srgbClr val="ED423D"/>
    <a:srgbClr val="E9E1E4"/>
    <a:srgbClr val="1A9FDF"/>
    <a:srgbClr val="F1E9C7"/>
    <a:srgbClr val="F9C4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4715"/>
  </p:normalViewPr>
  <p:slideViewPr>
    <p:cSldViewPr snapToGrid="0">
      <p:cViewPr varScale="1">
        <p:scale>
          <a:sx n="97" d="100"/>
          <a:sy n="97" d="100"/>
        </p:scale>
        <p:origin x="1734" y="84"/>
      </p:cViewPr>
      <p:guideLst>
        <p:guide orient="horz" pos="2381"/>
        <p:guide pos="3061"/>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211375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25550" y="685800"/>
            <a:ext cx="4408488" cy="3429000"/>
          </a:xfrm>
        </p:spPr>
      </p:sp>
      <p:sp>
        <p:nvSpPr>
          <p:cNvPr id="3" name="Marcador de notas 2"/>
          <p:cNvSpPr>
            <a:spLocks noGrp="1"/>
          </p:cNvSpPr>
          <p:nvPr>
            <p:ph type="body" idx="1"/>
          </p:nvPr>
        </p:nvSpPr>
        <p:spPr/>
        <p:txBody>
          <a:bodyPr/>
          <a:lstStyle/>
          <a:p>
            <a:endParaRPr lang="es-CL"/>
          </a:p>
        </p:txBody>
      </p:sp>
    </p:spTree>
    <p:extLst>
      <p:ext uri="{BB962C8B-B14F-4D97-AF65-F5344CB8AC3E}">
        <p14:creationId xmlns:p14="http://schemas.microsoft.com/office/powerpoint/2010/main" val="3678912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05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63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4126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5512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983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9423f9ec96_0_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9423f9ec9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2453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224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8428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7483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59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0466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377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0226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9581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0247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1747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988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531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2130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9423f9ec96_0_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9423f9ec9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9168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101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2672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7025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1722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3289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94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903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249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36c9504a1_0_9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36c9504a1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3473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36c9504a1_0_3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36c9504a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8601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356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755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501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794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ecánica Automotriz" type="title">
  <p:cSld name="TITLE">
    <p:spTree>
      <p:nvGrpSpPr>
        <p:cNvPr id="1" name="Shape 7"/>
        <p:cNvGrpSpPr/>
        <p:nvPr/>
      </p:nvGrpSpPr>
      <p:grpSpPr>
        <a:xfrm>
          <a:off x="0" y="0"/>
          <a:ext cx="0" cy="0"/>
          <a:chOff x="0" y="0"/>
          <a:chExt cx="0" cy="0"/>
        </a:xfrm>
      </p:grpSpPr>
      <p:sp>
        <p:nvSpPr>
          <p:cNvPr id="7" name="Google Shape;8;p2"/>
          <p:cNvSpPr/>
          <p:nvPr userDrawn="1"/>
        </p:nvSpPr>
        <p:spPr>
          <a:xfrm>
            <a:off x="212950" y="1756550"/>
            <a:ext cx="9346500" cy="5602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11;p2"/>
          <p:cNvPicPr preferRelativeResize="0"/>
          <p:nvPr userDrawn="1"/>
        </p:nvPicPr>
        <p:blipFill>
          <a:blip r:embed="rId2">
            <a:alphaModFix/>
          </a:blip>
          <a:stretch>
            <a:fillRect/>
          </a:stretch>
        </p:blipFill>
        <p:spPr>
          <a:xfrm>
            <a:off x="436350" y="419800"/>
            <a:ext cx="3659450" cy="680475"/>
          </a:xfrm>
          <a:prstGeom prst="rect">
            <a:avLst/>
          </a:prstGeom>
          <a:noFill/>
          <a:ln>
            <a:noFill/>
          </a:ln>
        </p:spPr>
      </p:pic>
      <p:pic>
        <p:nvPicPr>
          <p:cNvPr id="14" name="Google Shape;12;p2"/>
          <p:cNvPicPr preferRelativeResize="0"/>
          <p:nvPr userDrawn="1"/>
        </p:nvPicPr>
        <p:blipFill>
          <a:blip r:embed="rId3">
            <a:alphaModFix/>
          </a:blip>
          <a:stretch>
            <a:fillRect/>
          </a:stretch>
        </p:blipFill>
        <p:spPr>
          <a:xfrm>
            <a:off x="8527725" y="6464000"/>
            <a:ext cx="747675" cy="680475"/>
          </a:xfrm>
          <a:prstGeom prst="rect">
            <a:avLst/>
          </a:prstGeom>
          <a:noFill/>
          <a:ln>
            <a:noFill/>
          </a:ln>
        </p:spPr>
      </p:pic>
      <p:sp>
        <p:nvSpPr>
          <p:cNvPr id="15" name="Google Shape;62;p13"/>
          <p:cNvSpPr txBox="1"/>
          <p:nvPr userDrawn="1"/>
        </p:nvSpPr>
        <p:spPr>
          <a:xfrm>
            <a:off x="1139100" y="834800"/>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a:solidFill>
                  <a:srgbClr val="741B47"/>
                </a:solidFill>
                <a:latin typeface="Calibri" panose="020F0502020204030204" pitchFamily="34" charset="0"/>
                <a:ea typeface="Roboto"/>
                <a:cs typeface="Calibri" panose="020F0502020204030204" pitchFamily="34" charset="0"/>
                <a:sym typeface="Roboto"/>
              </a:rPr>
              <a:t>MÓDULO </a:t>
            </a:r>
            <a:r>
              <a:rPr lang="es-ES" sz="1200" b="1" dirty="0" smtClean="0">
                <a:solidFill>
                  <a:srgbClr val="741B47"/>
                </a:solidFill>
                <a:latin typeface="Calibri" panose="020F0502020204030204" pitchFamily="34" charset="0"/>
                <a:ea typeface="Roboto"/>
                <a:cs typeface="Calibri" panose="020F0502020204030204" pitchFamily="34" charset="0"/>
                <a:sym typeface="Roboto"/>
              </a:rPr>
              <a:t>1</a:t>
            </a:r>
            <a:r>
              <a:rPr lang="x-none" sz="1200" b="1" dirty="0" smtClean="0">
                <a:solidFill>
                  <a:srgbClr val="741B47"/>
                </a:solidFill>
                <a:latin typeface="Calibri" panose="020F0502020204030204" pitchFamily="34" charset="0"/>
                <a:ea typeface="Roboto"/>
                <a:cs typeface="Calibri" panose="020F0502020204030204" pitchFamily="34" charset="0"/>
                <a:sym typeface="Roboto"/>
              </a:rPr>
              <a:t> </a:t>
            </a:r>
            <a:r>
              <a:rPr lang="x-none" sz="1200" dirty="0">
                <a:solidFill>
                  <a:srgbClr val="741B47"/>
                </a:solidFill>
                <a:latin typeface="Calibri" panose="020F0502020204030204" pitchFamily="34" charset="0"/>
                <a:ea typeface="Roboto Medium"/>
                <a:cs typeface="Calibri" panose="020F0502020204030204" pitchFamily="34" charset="0"/>
                <a:sym typeface="Roboto Medium"/>
              </a:rPr>
              <a:t>| </a:t>
            </a:r>
            <a:r>
              <a:rPr lang="es-ES" sz="1200" dirty="0">
                <a:solidFill>
                  <a:srgbClr val="741B47"/>
                </a:solidFill>
                <a:latin typeface="Calibri" panose="020F0502020204030204" pitchFamily="34" charset="0"/>
                <a:ea typeface="Roboto Medium"/>
                <a:cs typeface="Calibri" panose="020F0502020204030204" pitchFamily="34" charset="0"/>
                <a:sym typeface="Roboto Medium"/>
              </a:rPr>
              <a:t>AJUSTES DE </a:t>
            </a:r>
            <a:r>
              <a:rPr lang="es-ES" sz="1200" dirty="0" smtClean="0">
                <a:solidFill>
                  <a:srgbClr val="741B47"/>
                </a:solidFill>
                <a:latin typeface="Calibri" panose="020F0502020204030204" pitchFamily="34" charset="0"/>
                <a:ea typeface="Roboto Medium"/>
                <a:cs typeface="Calibri" panose="020F0502020204030204" pitchFamily="34" charset="0"/>
                <a:sym typeface="Roboto Medium"/>
              </a:rPr>
              <a:t>MOTORES</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pic>
        <p:nvPicPr>
          <p:cNvPr id="16" name="Imagen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17" name="Imagen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34"/>
        <p:cNvGrpSpPr/>
        <p:nvPr/>
      </p:nvGrpSpPr>
      <p:grpSpPr>
        <a:xfrm>
          <a:off x="0" y="0"/>
          <a:ext cx="0" cy="0"/>
          <a:chOff x="0" y="0"/>
          <a:chExt cx="0" cy="0"/>
        </a:xfrm>
      </p:grpSpPr>
      <p:sp>
        <p:nvSpPr>
          <p:cNvPr id="10" name="Google Shape;9;p23"/>
          <p:cNvSpPr/>
          <p:nvPr userDrawn="1"/>
        </p:nvSpPr>
        <p:spPr>
          <a:xfrm>
            <a:off x="242856" y="1756550"/>
            <a:ext cx="9346500" cy="5675922"/>
          </a:xfrm>
          <a:prstGeom prst="round1Rect">
            <a:avLst>
              <a:gd name="adj" fmla="val 1535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 name="Google Shape;11;p23"/>
          <p:cNvPicPr preferRelativeResize="0"/>
          <p:nvPr userDrawn="1"/>
        </p:nvPicPr>
        <p:blipFill rotWithShape="1">
          <a:blip r:embed="rId2">
            <a:alphaModFix/>
          </a:blip>
          <a:srcRect/>
          <a:stretch/>
        </p:blipFill>
        <p:spPr>
          <a:xfrm>
            <a:off x="436350" y="419800"/>
            <a:ext cx="3659450" cy="680475"/>
          </a:xfrm>
          <a:prstGeom prst="rect">
            <a:avLst/>
          </a:prstGeom>
          <a:noFill/>
          <a:ln>
            <a:noFill/>
          </a:ln>
        </p:spPr>
      </p:pic>
      <p:sp>
        <p:nvSpPr>
          <p:cNvPr id="12" name="Google Shape;13;p23"/>
          <p:cNvSpPr/>
          <p:nvPr userDrawn="1"/>
        </p:nvSpPr>
        <p:spPr>
          <a:xfrm>
            <a:off x="436350" y="6464001"/>
            <a:ext cx="7891862" cy="680474"/>
          </a:xfrm>
          <a:prstGeom prst="roundRect">
            <a:avLst>
              <a:gd name="adj" fmla="val 19335"/>
            </a:avLst>
          </a:prstGeom>
          <a:solidFill>
            <a:srgbClr val="BB9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 name="Google Shape;14;p23"/>
          <p:cNvPicPr preferRelativeResize="0"/>
          <p:nvPr userDrawn="1"/>
        </p:nvPicPr>
        <p:blipFill rotWithShape="1">
          <a:blip r:embed="rId3">
            <a:alphaModFix/>
          </a:blip>
          <a:srcRect/>
          <a:stretch/>
        </p:blipFill>
        <p:spPr>
          <a:xfrm>
            <a:off x="433441" y="6464000"/>
            <a:ext cx="690482" cy="680475"/>
          </a:xfrm>
          <a:prstGeom prst="rect">
            <a:avLst/>
          </a:prstGeom>
          <a:noFill/>
          <a:ln>
            <a:noFill/>
          </a:ln>
        </p:spPr>
      </p:pic>
      <p:pic>
        <p:nvPicPr>
          <p:cNvPr id="15" name="Imagen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16" name="Imagen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17" name="Google Shape;12;p23"/>
          <p:cNvPicPr preferRelativeResize="0">
            <a:picLocks noChangeAspect="1"/>
          </p:cNvPicPr>
          <p:nvPr userDrawn="1"/>
        </p:nvPicPr>
        <p:blipFill rotWithShape="1">
          <a:blip r:embed="rId6">
            <a:alphaModFix/>
          </a:blip>
          <a:srcRect/>
          <a:stretch/>
        </p:blipFill>
        <p:spPr>
          <a:xfrm>
            <a:off x="8521706" y="6387272"/>
            <a:ext cx="830659" cy="756000"/>
          </a:xfrm>
          <a:prstGeom prst="rect">
            <a:avLst/>
          </a:prstGeom>
          <a:noFill/>
          <a:ln>
            <a:noFill/>
          </a:ln>
        </p:spPr>
      </p:pic>
      <p:sp>
        <p:nvSpPr>
          <p:cNvPr id="18" name="Google Shape;62;p13"/>
          <p:cNvSpPr txBox="1"/>
          <p:nvPr userDrawn="1"/>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smtClean="0">
                <a:solidFill>
                  <a:srgbClr val="741B47"/>
                </a:solidFill>
                <a:latin typeface="Calibri" panose="020F0502020204030204" pitchFamily="34" charset="0"/>
                <a:ea typeface="Roboto"/>
                <a:cs typeface="Calibri" panose="020F0502020204030204" pitchFamily="34" charset="0"/>
                <a:sym typeface="Roboto"/>
              </a:rPr>
              <a:t>SECTOR METALMECÁNICA </a:t>
            </a:r>
            <a:r>
              <a:rPr lang="x-none" sz="1200" dirty="0" smtClean="0">
                <a:solidFill>
                  <a:srgbClr val="741B47"/>
                </a:solidFill>
                <a:latin typeface="Calibri" panose="020F0502020204030204" pitchFamily="34" charset="0"/>
                <a:ea typeface="Roboto Medium"/>
                <a:cs typeface="Calibri" panose="020F0502020204030204" pitchFamily="34" charset="0"/>
                <a:sym typeface="Roboto Medium"/>
              </a:rPr>
              <a:t>| NIVEL 3° MEDIO</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5" name="Google Shape;15;p3"/>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16" name="Google Shape;16;p3"/>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5" name="Google Shape;68;p14"/>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4|</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6" name="Google Shape;69;p14">
            <a:extLst>
              <a:ext uri="{FF2B5EF4-FFF2-40B4-BE49-F238E27FC236}">
                <a16:creationId xmlns:a16="http://schemas.microsoft.com/office/drawing/2014/main" xmlns="" id="{C532FFAC-AC06-444C-B632-11E9C5CE2D17}"/>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
        <p:nvSpPr>
          <p:cNvPr id="7"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8" name="Google Shape;53;p28"/>
          <p:cNvSpPr txBox="1"/>
          <p:nvPr userDrawn="1"/>
        </p:nvSpPr>
        <p:spPr>
          <a:xfrm>
            <a:off x="375975" y="6881800"/>
            <a:ext cx="6786599" cy="317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3°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1" name="Google Shape;21;p4"/>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22" name="Google Shape;22;p4"/>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8" name="Google Shape;68;p14">
            <a:extLst>
              <a:ext uri="{FF2B5EF4-FFF2-40B4-BE49-F238E27FC236}">
                <a16:creationId xmlns:a16="http://schemas.microsoft.com/office/drawing/2014/main" xmlns="" id="{577443BB-795C-234C-B37D-8182896614C0}"/>
              </a:ext>
            </a:extLst>
          </p:cNvPr>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4|</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1" name="Google Shape;69;p14">
            <a:extLst>
              <a:ext uri="{FF2B5EF4-FFF2-40B4-BE49-F238E27FC236}">
                <a16:creationId xmlns:a16="http://schemas.microsoft.com/office/drawing/2014/main" xmlns="" id="{68962B0D-147F-A74B-8348-A846D1182FF5}"/>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
        <p:nvSpPr>
          <p:cNvPr id="9"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10" name="Google Shape;53;p28"/>
          <p:cNvSpPr txBox="1"/>
          <p:nvPr userDrawn="1"/>
        </p:nvSpPr>
        <p:spPr>
          <a:xfrm>
            <a:off x="375975" y="6881800"/>
            <a:ext cx="6786599" cy="317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3°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p:nvPr/>
        </p:nvSpPr>
        <p:spPr>
          <a:xfrm rot="10800000" flipH="1">
            <a:off x="181650" y="822025"/>
            <a:ext cx="9356700" cy="6531300"/>
          </a:xfrm>
          <a:prstGeom prst="round1Rect">
            <a:avLst>
              <a:gd name="adj" fmla="val 15350"/>
            </a:avLst>
          </a:prstGeom>
          <a:solidFill>
            <a:srgbClr val="BA9BA5">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p:nvPr userDrawn="1"/>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6" name="Google Shape;26;p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27" name="Google Shape;27;p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8" name="Google Shape;68;p14">
            <a:extLst>
              <a:ext uri="{FF2B5EF4-FFF2-40B4-BE49-F238E27FC236}">
                <a16:creationId xmlns:a16="http://schemas.microsoft.com/office/drawing/2014/main" xmlns="" id="{1085480A-89E9-6E44-8565-69D225CD0D3D}"/>
              </a:ext>
            </a:extLst>
          </p:cNvPr>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4|</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0" name="Google Shape;69;p14">
            <a:extLst>
              <a:ext uri="{FF2B5EF4-FFF2-40B4-BE49-F238E27FC236}">
                <a16:creationId xmlns:a16="http://schemas.microsoft.com/office/drawing/2014/main" xmlns="" id="{44AAA0E6-842F-AC43-83A3-5EDE55CC93E6}"/>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
        <p:nvSpPr>
          <p:cNvPr id="9"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11" name="Google Shape;53;p28"/>
          <p:cNvSpPr txBox="1"/>
          <p:nvPr userDrawn="1"/>
        </p:nvSpPr>
        <p:spPr>
          <a:xfrm>
            <a:off x="375975" y="6881800"/>
            <a:ext cx="6786599" cy="317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3°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30" name="Google Shape;30;p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2" name="Google Shape;32;p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33" name="Google Shape;33;p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8" name="Google Shape;68;p14">
            <a:extLst>
              <a:ext uri="{FF2B5EF4-FFF2-40B4-BE49-F238E27FC236}">
                <a16:creationId xmlns:a16="http://schemas.microsoft.com/office/drawing/2014/main" xmlns="" id="{EAF41905-F7C6-EC4F-949D-CDDB16CB4569}"/>
              </a:ext>
            </a:extLst>
          </p:cNvPr>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4|</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1" name="Google Shape;69;p14">
            <a:extLst>
              <a:ext uri="{FF2B5EF4-FFF2-40B4-BE49-F238E27FC236}">
                <a16:creationId xmlns:a16="http://schemas.microsoft.com/office/drawing/2014/main" xmlns="" id="{2CFAC0DE-4B43-274F-94D2-B51E8EC34765}"/>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
        <p:nvSpPr>
          <p:cNvPr id="9"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10" name="Google Shape;53;p28"/>
          <p:cNvSpPr txBox="1"/>
          <p:nvPr userDrawn="1"/>
        </p:nvSpPr>
        <p:spPr>
          <a:xfrm>
            <a:off x="375975" y="6881800"/>
            <a:ext cx="6786599" cy="317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3°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5" name="Google Shape;31;p6">
            <a:extLst>
              <a:ext uri="{FF2B5EF4-FFF2-40B4-BE49-F238E27FC236}">
                <a16:creationId xmlns:a16="http://schemas.microsoft.com/office/drawing/2014/main" xmlns="" id="{61836742-FF47-9040-916B-84FB679A4DC2}"/>
              </a:ext>
            </a:extLst>
          </p:cNvPr>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6" name="Google Shape;30;p6">
            <a:extLst>
              <a:ext uri="{FF2B5EF4-FFF2-40B4-BE49-F238E27FC236}">
                <a16:creationId xmlns:a16="http://schemas.microsoft.com/office/drawing/2014/main" xmlns="" id="{C339EC4D-2A73-D444-878D-632678D4382D}"/>
              </a:ext>
            </a:extLst>
          </p:cNvPr>
          <p:cNvSpPr/>
          <p:nvPr userDrawn="1"/>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p4">
            <a:extLst>
              <a:ext uri="{FF2B5EF4-FFF2-40B4-BE49-F238E27FC236}">
                <a16:creationId xmlns:a16="http://schemas.microsoft.com/office/drawing/2014/main" xmlns="" id="{92EFB2DE-471A-0F47-BF96-EA6E32697139}"/>
              </a:ext>
            </a:extLst>
          </p:cNvPr>
          <p:cNvSpPr/>
          <p:nvPr userDrawn="1"/>
        </p:nvSpPr>
        <p:spPr>
          <a:xfrm>
            <a:off x="8090850" y="769525"/>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8" name="Google Shape;22;p4">
            <a:extLst>
              <a:ext uri="{FF2B5EF4-FFF2-40B4-BE49-F238E27FC236}">
                <a16:creationId xmlns:a16="http://schemas.microsoft.com/office/drawing/2014/main" xmlns="" id="{218991F9-D008-D54C-87C8-A6734A21095A}"/>
              </a:ext>
            </a:extLst>
          </p:cNvPr>
          <p:cNvSpPr/>
          <p:nvPr userDrawn="1"/>
        </p:nvSpPr>
        <p:spPr>
          <a:xfrm>
            <a:off x="8752950" y="769525"/>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Tree>
    <p:extLst>
      <p:ext uri="{BB962C8B-B14F-4D97-AF65-F5344CB8AC3E}">
        <p14:creationId xmlns:p14="http://schemas.microsoft.com/office/powerpoint/2010/main" val="2161423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9006156" y="6854072"/>
            <a:ext cx="583200" cy="578400"/>
          </a:xfrm>
          <a:prstGeom prst="rect">
            <a:avLst/>
          </a:prstGeom>
          <a:noFill/>
          <a:ln>
            <a:noFill/>
          </a:ln>
        </p:spPr>
        <p:txBody>
          <a:bodyPr spcFirstLastPara="1" wrap="square" lIns="109575" tIns="109575" rIns="109575" bIns="109575" anchor="ctr" anchorCtr="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49" r:id="rId3"/>
    <p:sldLayoutId id="2147483650" r:id="rId4"/>
    <p:sldLayoutId id="2147483651" r:id="rId5"/>
    <p:sldLayoutId id="2147483652" r:id="rId6"/>
    <p:sldLayoutId id="2147483654" r:id="rId7"/>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hyperlink" Target="http://https/www.youtube.com/watch?v=eVcbIYdktr4&amp;feature=emb_logo&amp;ab_channel=TotalMotor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hyperlink" Target="http://https/www.youtube.com/watch?v=snamX1fEW_g&amp;feature=emb_logo&amp;ab_channel=AUTOTECNICAT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6.gif"/></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hyperlink" Target="http://https/www.youtube.com/watch?v=lUXrulV4acg&amp;feature=emb_logo&amp;ab_channel=tuteorica.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8;p10"/>
          <p:cNvSpPr txBox="1">
            <a:spLocks/>
          </p:cNvSpPr>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Calibri" panose="020F0502020204030204" pitchFamily="34" charset="0"/>
                <a:ea typeface="Arial"/>
                <a:cs typeface="Calibri" panose="020F0502020204030204" pitchFamily="34" charset="0"/>
                <a:sym typeface="Arial"/>
              </a:defRPr>
            </a:lvl1pPr>
            <a:lvl2pPr marR="0" lvl="1" algn="just" rtl="0">
              <a:lnSpc>
                <a:spcPct val="100000"/>
              </a:lnSpc>
              <a:spcBef>
                <a:spcPts val="0"/>
              </a:spcBef>
              <a:spcAft>
                <a:spcPts val="0"/>
              </a:spcAft>
              <a:buClr>
                <a:srgbClr val="000000"/>
              </a:buClr>
              <a:buFont typeface="Arial"/>
              <a:defRPr sz="1100" b="0" i="0" u="none" strike="noStrike" cap="none">
                <a:solidFill>
                  <a:schemeClr val="bg1"/>
                </a:solidFill>
                <a:latin typeface="Calibri" panose="020F0502020204030204" pitchFamily="34" charset="0"/>
                <a:ea typeface="Arial"/>
                <a:cs typeface="Calibri" panose="020F0502020204030204" pitchFamily="34" charset="0"/>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s-CL"/>
              <a:t>En estos documentos se utilizarán de manera inclusiva términos como: el estudiante, el docente, el compañero u otras palabras equivalentes y sus respectivos plurales, es decir, con ellas, se hace referencia tanto a hombres como a mujeres.</a:t>
            </a:r>
            <a:endParaRPr lang="es-CL" dirty="0"/>
          </a:p>
        </p:txBody>
      </p:sp>
      <p:sp>
        <p:nvSpPr>
          <p:cNvPr id="9" name="Google Shape;60;p13"/>
          <p:cNvSpPr txBox="1">
            <a:spLocks/>
          </p:cNvSpPr>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CL" sz="1500" b="1" dirty="0">
                <a:latin typeface="Calibri" panose="020F0502020204030204" pitchFamily="34" charset="0"/>
                <a:ea typeface="Roboto"/>
                <a:cs typeface="Calibri" panose="020F0502020204030204" pitchFamily="34" charset="0"/>
                <a:sym typeface="Roboto"/>
              </a:rPr>
              <a:t>MÓDULO </a:t>
            </a:r>
            <a:r>
              <a:rPr lang="es-CL" sz="1500" b="1" dirty="0" smtClean="0">
                <a:latin typeface="Calibri" panose="020F0502020204030204" pitchFamily="34" charset="0"/>
                <a:ea typeface="Roboto"/>
                <a:cs typeface="Calibri" panose="020F0502020204030204" pitchFamily="34" charset="0"/>
                <a:sym typeface="Roboto"/>
              </a:rPr>
              <a:t>1</a:t>
            </a:r>
            <a:endParaRPr lang="es-CL" sz="1500" b="1" dirty="0">
              <a:latin typeface="Calibri" panose="020F0502020204030204" pitchFamily="34" charset="0"/>
              <a:ea typeface="Roboto"/>
              <a:cs typeface="Calibri" panose="020F0502020204030204" pitchFamily="34" charset="0"/>
              <a:sym typeface="Roboto"/>
            </a:endParaRPr>
          </a:p>
          <a:p>
            <a:endParaRPr lang="es-CL" sz="1500" b="1" dirty="0">
              <a:latin typeface="Calibri" panose="020F0502020204030204" pitchFamily="34" charset="0"/>
              <a:ea typeface="Roboto"/>
              <a:cs typeface="Calibri" panose="020F0502020204030204" pitchFamily="34" charset="0"/>
              <a:sym typeface="Roboto"/>
            </a:endParaRPr>
          </a:p>
        </p:txBody>
      </p:sp>
      <p:sp>
        <p:nvSpPr>
          <p:cNvPr id="10" name="Google Shape;61;p13"/>
          <p:cNvSpPr txBox="1">
            <a:spLocks/>
          </p:cNvSpPr>
          <p:nvPr/>
        </p:nvSpPr>
        <p:spPr>
          <a:xfrm>
            <a:off x="365424" y="2395842"/>
            <a:ext cx="4749501" cy="3027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a:solidFill>
                  <a:srgbClr val="741B47"/>
                </a:solidFill>
                <a:latin typeface="Calibri" panose="020F0502020204030204" pitchFamily="34" charset="0"/>
                <a:ea typeface="Roboto"/>
                <a:cs typeface="Calibri" panose="020F0502020204030204" pitchFamily="34" charset="0"/>
                <a:sym typeface="Roboto"/>
              </a:rPr>
              <a:t>AJUSTES DE MOTORES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424" y="2025948"/>
            <a:ext cx="7722524" cy="4840778"/>
          </a:xfrm>
          <a:prstGeom prst="rect">
            <a:avLst/>
          </a:prstGeom>
        </p:spPr>
      </p:pic>
    </p:spTree>
    <p:extLst>
      <p:ext uri="{BB962C8B-B14F-4D97-AF65-F5344CB8AC3E}">
        <p14:creationId xmlns:p14="http://schemas.microsoft.com/office/powerpoint/2010/main" val="2492718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6" name="Imagen 5">
            <a:extLst>
              <a:ext uri="{FF2B5EF4-FFF2-40B4-BE49-F238E27FC236}">
                <a16:creationId xmlns:a16="http://schemas.microsoft.com/office/drawing/2014/main" xmlns="" id="{4711C527-3B68-E941-8FBC-F80BE6154C5C}"/>
              </a:ext>
            </a:extLst>
          </p:cNvPr>
          <p:cNvPicPr>
            <a:picLocks noChangeAspect="1"/>
          </p:cNvPicPr>
          <p:nvPr/>
        </p:nvPicPr>
        <p:blipFill>
          <a:blip r:embed="rId3"/>
          <a:stretch>
            <a:fillRect/>
          </a:stretch>
        </p:blipFill>
        <p:spPr>
          <a:xfrm>
            <a:off x="786028" y="5176809"/>
            <a:ext cx="689867" cy="1272969"/>
          </a:xfrm>
          <a:prstGeom prst="rect">
            <a:avLst/>
          </a:prstGeom>
        </p:spPr>
      </p:pic>
      <p:pic>
        <p:nvPicPr>
          <p:cNvPr id="8" name="Imagen 7">
            <a:extLst>
              <a:ext uri="{FF2B5EF4-FFF2-40B4-BE49-F238E27FC236}">
                <a16:creationId xmlns:a16="http://schemas.microsoft.com/office/drawing/2014/main" xmlns="" id="{067336EE-E2A8-3548-8D05-DD185C838238}"/>
              </a:ext>
            </a:extLst>
          </p:cNvPr>
          <p:cNvPicPr>
            <a:picLocks noChangeAspect="1"/>
          </p:cNvPicPr>
          <p:nvPr/>
        </p:nvPicPr>
        <p:blipFill>
          <a:blip r:embed="rId4"/>
          <a:stretch>
            <a:fillRect/>
          </a:stretch>
        </p:blipFill>
        <p:spPr>
          <a:xfrm>
            <a:off x="1754678" y="5158793"/>
            <a:ext cx="615953" cy="1272969"/>
          </a:xfrm>
          <a:prstGeom prst="rect">
            <a:avLst/>
          </a:prstGeom>
        </p:spPr>
      </p:pic>
      <p:pic>
        <p:nvPicPr>
          <p:cNvPr id="31" name="Imagen 30">
            <a:extLst>
              <a:ext uri="{FF2B5EF4-FFF2-40B4-BE49-F238E27FC236}">
                <a16:creationId xmlns:a16="http://schemas.microsoft.com/office/drawing/2014/main" xmlns="" id="{1E8097DF-5B67-1B42-9015-046B7C0A74B4}"/>
              </a:ext>
            </a:extLst>
          </p:cNvPr>
          <p:cNvPicPr>
            <a:picLocks noChangeAspect="1"/>
          </p:cNvPicPr>
          <p:nvPr/>
        </p:nvPicPr>
        <p:blipFill>
          <a:blip r:embed="rId5"/>
          <a:stretch>
            <a:fillRect/>
          </a:stretch>
        </p:blipFill>
        <p:spPr>
          <a:xfrm>
            <a:off x="2667097" y="5127279"/>
            <a:ext cx="673442" cy="1272969"/>
          </a:xfrm>
          <a:prstGeom prst="rect">
            <a:avLst/>
          </a:prstGeom>
        </p:spPr>
      </p:pic>
      <p:pic>
        <p:nvPicPr>
          <p:cNvPr id="33" name="Imagen 32">
            <a:extLst>
              <a:ext uri="{FF2B5EF4-FFF2-40B4-BE49-F238E27FC236}">
                <a16:creationId xmlns:a16="http://schemas.microsoft.com/office/drawing/2014/main" xmlns="" id="{8872EBCB-589E-EF45-8B2D-AAED51D9E1A1}"/>
              </a:ext>
            </a:extLst>
          </p:cNvPr>
          <p:cNvPicPr>
            <a:picLocks noChangeAspect="1"/>
          </p:cNvPicPr>
          <p:nvPr/>
        </p:nvPicPr>
        <p:blipFill>
          <a:blip r:embed="rId6"/>
          <a:stretch>
            <a:fillRect/>
          </a:stretch>
        </p:blipFill>
        <p:spPr>
          <a:xfrm>
            <a:off x="3760920" y="5141795"/>
            <a:ext cx="550251" cy="1272969"/>
          </a:xfrm>
          <a:prstGeom prst="rect">
            <a:avLst/>
          </a:prstGeom>
        </p:spPr>
      </p:pic>
      <p:pic>
        <p:nvPicPr>
          <p:cNvPr id="35" name="Imagen 34">
            <a:extLst>
              <a:ext uri="{FF2B5EF4-FFF2-40B4-BE49-F238E27FC236}">
                <a16:creationId xmlns:a16="http://schemas.microsoft.com/office/drawing/2014/main" xmlns="" id="{A3E141EF-844A-E646-A04B-0E14421EABF9}"/>
              </a:ext>
            </a:extLst>
          </p:cNvPr>
          <p:cNvPicPr>
            <a:picLocks noChangeAspect="1"/>
          </p:cNvPicPr>
          <p:nvPr/>
        </p:nvPicPr>
        <p:blipFill>
          <a:blip r:embed="rId7"/>
          <a:stretch>
            <a:fillRect/>
          </a:stretch>
        </p:blipFill>
        <p:spPr>
          <a:xfrm>
            <a:off x="4715464" y="5127452"/>
            <a:ext cx="542038" cy="1272969"/>
          </a:xfrm>
          <a:prstGeom prst="rect">
            <a:avLst/>
          </a:prstGeom>
        </p:spPr>
      </p:pic>
      <p:sp>
        <p:nvSpPr>
          <p:cNvPr id="14" name="Google Shape;73;p14">
            <a:extLst>
              <a:ext uri="{FF2B5EF4-FFF2-40B4-BE49-F238E27FC236}">
                <a16:creationId xmlns:a16="http://schemas.microsoft.com/office/drawing/2014/main" xmlns="" id="{44618760-3A69-504C-B6C5-31331A3B4F8F}"/>
              </a:ext>
            </a:extLst>
          </p:cNvPr>
          <p:cNvSpPr/>
          <p:nvPr/>
        </p:nvSpPr>
        <p:spPr>
          <a:xfrm>
            <a:off x="500266" y="4958601"/>
            <a:ext cx="5107460" cy="1850628"/>
          </a:xfrm>
          <a:prstGeom prst="roundRect">
            <a:avLst>
              <a:gd name="adj" fmla="val 17872"/>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9" name="Google Shape;174;p19">
            <a:extLst>
              <a:ext uri="{FF2B5EF4-FFF2-40B4-BE49-F238E27FC236}">
                <a16:creationId xmlns:a16="http://schemas.microsoft.com/office/drawing/2014/main" xmlns="" id="{C0605079-1826-9041-B062-7DC6CFE3ED9E}"/>
              </a:ext>
            </a:extLst>
          </p:cNvPr>
          <p:cNvSpPr/>
          <p:nvPr/>
        </p:nvSpPr>
        <p:spPr>
          <a:xfrm>
            <a:off x="466026" y="2186261"/>
            <a:ext cx="8726699" cy="2622640"/>
          </a:xfrm>
          <a:prstGeom prst="roundRect">
            <a:avLst>
              <a:gd name="adj" fmla="val 18552"/>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1" name="Google Shape;96;p15">
            <a:extLst>
              <a:ext uri="{FF2B5EF4-FFF2-40B4-BE49-F238E27FC236}">
                <a16:creationId xmlns:a16="http://schemas.microsoft.com/office/drawing/2014/main" xmlns="" id="{3F02A6FA-CEC8-6E43-95C8-DF8B6D45E8B6}"/>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INYECTORES DE COMBUSTIBLE GASOLINA</a:t>
            </a:r>
          </a:p>
        </p:txBody>
      </p:sp>
      <p:sp>
        <p:nvSpPr>
          <p:cNvPr id="16" name="Google Shape;175;p19">
            <a:extLst>
              <a:ext uri="{FF2B5EF4-FFF2-40B4-BE49-F238E27FC236}">
                <a16:creationId xmlns:a16="http://schemas.microsoft.com/office/drawing/2014/main" xmlns="" id="{E8C6D562-B0CF-8C43-A053-5FB7D1B1179F}"/>
              </a:ext>
            </a:extLst>
          </p:cNvPr>
          <p:cNvSpPr txBox="1"/>
          <p:nvPr/>
        </p:nvSpPr>
        <p:spPr>
          <a:xfrm>
            <a:off x="716253" y="2991644"/>
            <a:ext cx="7745576" cy="1811693"/>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Son los encargados de suministrar el combustible a cada cilindro que tenga el motor. </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suministro de combustible lo realiza  cada inyector comandado por la Unidad de Control Electrónica del Motor (ECU), quien se encarga </a:t>
            </a:r>
            <a:r>
              <a:rPr lang="es-419" sz="1500" dirty="0" smtClean="0">
                <a:solidFill>
                  <a:schemeClr val="dk1"/>
                </a:solidFill>
                <a:latin typeface="Calibri" panose="020F0502020204030204" pitchFamily="34" charset="0"/>
                <a:ea typeface="Roboto Medium"/>
                <a:cs typeface="Calibri" panose="020F0502020204030204" pitchFamily="34" charset="0"/>
                <a:sym typeface="Roboto Medium"/>
              </a:rPr>
              <a:t>de manejar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pulso de inyección. </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orden en que se inyecta el combustible a cada cilindro es el mismo                                    orden que utiliza para hacer saltar la chispa eléctrica entre los                                            electrodos de la bujía. En motores de 4 cilindros ese orden es: 1-3-4-2.</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20" name="Elipse 19">
            <a:extLst>
              <a:ext uri="{FF2B5EF4-FFF2-40B4-BE49-F238E27FC236}">
                <a16:creationId xmlns:a16="http://schemas.microsoft.com/office/drawing/2014/main" xmlns="" id="{716E5E6D-D405-F848-AA12-D74C0BAB0B9D}"/>
              </a:ext>
            </a:extLst>
          </p:cNvPr>
          <p:cNvSpPr/>
          <p:nvPr/>
        </p:nvSpPr>
        <p:spPr>
          <a:xfrm>
            <a:off x="6255687" y="4042235"/>
            <a:ext cx="3187265" cy="3187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2" name="Imagen 21">
            <a:extLst>
              <a:ext uri="{FF2B5EF4-FFF2-40B4-BE49-F238E27FC236}">
                <a16:creationId xmlns:a16="http://schemas.microsoft.com/office/drawing/2014/main" xmlns="" id="{2086D869-CF16-2E47-A4A6-5D88D816D967}"/>
              </a:ext>
            </a:extLst>
          </p:cNvPr>
          <p:cNvPicPr>
            <a:picLocks noChangeAspect="1"/>
          </p:cNvPicPr>
          <p:nvPr/>
        </p:nvPicPr>
        <p:blipFill>
          <a:blip r:embed="rId8"/>
          <a:stretch>
            <a:fillRect/>
          </a:stretch>
        </p:blipFill>
        <p:spPr>
          <a:xfrm>
            <a:off x="5823713" y="4122110"/>
            <a:ext cx="4055251" cy="3155492"/>
          </a:xfrm>
          <a:prstGeom prst="rect">
            <a:avLst/>
          </a:prstGeom>
        </p:spPr>
      </p:pic>
      <p:sp>
        <p:nvSpPr>
          <p:cNvPr id="13" name="Google Shape;159;p18">
            <a:extLst>
              <a:ext uri="{FF2B5EF4-FFF2-40B4-BE49-F238E27FC236}">
                <a16:creationId xmlns:a16="http://schemas.microsoft.com/office/drawing/2014/main" xmlns="" id="{C2B101F2-0346-9849-971C-698219C3633D}"/>
              </a:ext>
            </a:extLst>
          </p:cNvPr>
          <p:cNvSpPr/>
          <p:nvPr/>
        </p:nvSpPr>
        <p:spPr>
          <a:xfrm>
            <a:off x="672711" y="6143306"/>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5" name="Rectángulo 14">
            <a:extLst>
              <a:ext uri="{FF2B5EF4-FFF2-40B4-BE49-F238E27FC236}">
                <a16:creationId xmlns:a16="http://schemas.microsoft.com/office/drawing/2014/main" xmlns="" id="{F86ED93B-ECFB-4742-8760-DAA07910DAA6}"/>
              </a:ext>
            </a:extLst>
          </p:cNvPr>
          <p:cNvSpPr/>
          <p:nvPr/>
        </p:nvSpPr>
        <p:spPr>
          <a:xfrm>
            <a:off x="762301" y="6145946"/>
            <a:ext cx="699230"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DENSO</a:t>
            </a:r>
          </a:p>
        </p:txBody>
      </p:sp>
      <p:sp>
        <p:nvSpPr>
          <p:cNvPr id="17" name="Google Shape;159;p18">
            <a:extLst>
              <a:ext uri="{FF2B5EF4-FFF2-40B4-BE49-F238E27FC236}">
                <a16:creationId xmlns:a16="http://schemas.microsoft.com/office/drawing/2014/main" xmlns="" id="{89CC91C7-DEE9-CA4F-9B04-098570D95F30}"/>
              </a:ext>
            </a:extLst>
          </p:cNvPr>
          <p:cNvSpPr/>
          <p:nvPr/>
        </p:nvSpPr>
        <p:spPr>
          <a:xfrm>
            <a:off x="1568455" y="6150171"/>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9" name="Rectángulo 18">
            <a:extLst>
              <a:ext uri="{FF2B5EF4-FFF2-40B4-BE49-F238E27FC236}">
                <a16:creationId xmlns:a16="http://schemas.microsoft.com/office/drawing/2014/main" xmlns="" id="{CD42D21A-CFF3-EE4C-BCF1-03B016F0B0F3}"/>
              </a:ext>
            </a:extLst>
          </p:cNvPr>
          <p:cNvSpPr/>
          <p:nvPr/>
        </p:nvSpPr>
        <p:spPr>
          <a:xfrm>
            <a:off x="1672559" y="6152811"/>
            <a:ext cx="691215"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BOSCH</a:t>
            </a:r>
          </a:p>
        </p:txBody>
      </p:sp>
      <p:sp>
        <p:nvSpPr>
          <p:cNvPr id="21" name="Google Shape;159;p18">
            <a:extLst>
              <a:ext uri="{FF2B5EF4-FFF2-40B4-BE49-F238E27FC236}">
                <a16:creationId xmlns:a16="http://schemas.microsoft.com/office/drawing/2014/main" xmlns="" id="{FEA9B381-4375-9548-A789-7B676FBB7748}"/>
              </a:ext>
            </a:extLst>
          </p:cNvPr>
          <p:cNvSpPr/>
          <p:nvPr/>
        </p:nvSpPr>
        <p:spPr>
          <a:xfrm>
            <a:off x="2477210" y="6141985"/>
            <a:ext cx="992875" cy="549101"/>
          </a:xfrm>
          <a:prstGeom prst="roundRect">
            <a:avLst>
              <a:gd name="adj" fmla="val 26088"/>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5" name="Google Shape;159;p18">
            <a:extLst>
              <a:ext uri="{FF2B5EF4-FFF2-40B4-BE49-F238E27FC236}">
                <a16:creationId xmlns:a16="http://schemas.microsoft.com/office/drawing/2014/main" xmlns="" id="{4881F7C7-7462-3542-AD14-4BC45B9A64F4}"/>
              </a:ext>
            </a:extLst>
          </p:cNvPr>
          <p:cNvSpPr/>
          <p:nvPr/>
        </p:nvSpPr>
        <p:spPr>
          <a:xfrm>
            <a:off x="3514590" y="6151583"/>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6" name="Rectángulo 25">
            <a:extLst>
              <a:ext uri="{FF2B5EF4-FFF2-40B4-BE49-F238E27FC236}">
                <a16:creationId xmlns:a16="http://schemas.microsoft.com/office/drawing/2014/main" xmlns="" id="{431DB5B8-A0BF-7A41-9C8B-B9815C4F9A25}"/>
              </a:ext>
            </a:extLst>
          </p:cNvPr>
          <p:cNvSpPr/>
          <p:nvPr/>
        </p:nvSpPr>
        <p:spPr>
          <a:xfrm>
            <a:off x="3604180" y="6154223"/>
            <a:ext cx="699230"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DENSO</a:t>
            </a:r>
          </a:p>
        </p:txBody>
      </p:sp>
      <p:sp>
        <p:nvSpPr>
          <p:cNvPr id="27" name="Google Shape;159;p18">
            <a:extLst>
              <a:ext uri="{FF2B5EF4-FFF2-40B4-BE49-F238E27FC236}">
                <a16:creationId xmlns:a16="http://schemas.microsoft.com/office/drawing/2014/main" xmlns="" id="{9418AC75-B277-1341-9DEF-CEBB7FABB6F8}"/>
              </a:ext>
            </a:extLst>
          </p:cNvPr>
          <p:cNvSpPr/>
          <p:nvPr/>
        </p:nvSpPr>
        <p:spPr>
          <a:xfrm>
            <a:off x="4440924" y="6150263"/>
            <a:ext cx="1033555" cy="310417"/>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8" name="Rectángulo 27">
            <a:extLst>
              <a:ext uri="{FF2B5EF4-FFF2-40B4-BE49-F238E27FC236}">
                <a16:creationId xmlns:a16="http://schemas.microsoft.com/office/drawing/2014/main" xmlns="" id="{57278DF1-4AC4-7B47-9738-E6A08EA2C974}"/>
              </a:ext>
            </a:extLst>
          </p:cNvPr>
          <p:cNvSpPr/>
          <p:nvPr/>
        </p:nvSpPr>
        <p:spPr>
          <a:xfrm>
            <a:off x="4559543" y="6152903"/>
            <a:ext cx="838691"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SIEMENS</a:t>
            </a:r>
          </a:p>
        </p:txBody>
      </p:sp>
      <p:sp>
        <p:nvSpPr>
          <p:cNvPr id="38" name="Rectángulo 37">
            <a:extLst>
              <a:ext uri="{FF2B5EF4-FFF2-40B4-BE49-F238E27FC236}">
                <a16:creationId xmlns:a16="http://schemas.microsoft.com/office/drawing/2014/main" xmlns="" id="{0D3BA4D7-CB7C-1647-89AD-CFA26FF40040}"/>
              </a:ext>
            </a:extLst>
          </p:cNvPr>
          <p:cNvSpPr/>
          <p:nvPr/>
        </p:nvSpPr>
        <p:spPr>
          <a:xfrm>
            <a:off x="2449517" y="6159140"/>
            <a:ext cx="1053494"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ROCHESTER</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DELPHI</a:t>
            </a:r>
          </a:p>
        </p:txBody>
      </p:sp>
      <p:sp>
        <p:nvSpPr>
          <p:cNvPr id="30" name="Google Shape;96;p15">
            <a:extLst>
              <a:ext uri="{FF2B5EF4-FFF2-40B4-BE49-F238E27FC236}">
                <a16:creationId xmlns:a16="http://schemas.microsoft.com/office/drawing/2014/main" xmlns="" id="{5C0435E9-A9EE-9440-8A30-F2C420A6B002}"/>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ALIMENTACIÓN</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10</a:t>
            </a:fld>
            <a:endParaRPr lang="es-CL"/>
          </a:p>
        </p:txBody>
      </p:sp>
    </p:spTree>
    <p:extLst>
      <p:ext uri="{BB962C8B-B14F-4D97-AF65-F5344CB8AC3E}">
        <p14:creationId xmlns:p14="http://schemas.microsoft.com/office/powerpoint/2010/main" val="2251700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3" name="Marcador de número de diapositiva 2"/>
          <p:cNvSpPr>
            <a:spLocks noGrp="1"/>
          </p:cNvSpPr>
          <p:nvPr>
            <p:ph type="sldNum" sz="quarter" idx="2"/>
          </p:nvPr>
        </p:nvSpPr>
        <p:spPr/>
        <p:txBody>
          <a:bodyPr/>
          <a:lstStyle/>
          <a:p>
            <a:fld id="{86CB4B4D-7CA3-9044-876B-883B54F8677D}" type="slidenum">
              <a:rPr lang="es-CL" smtClean="0"/>
              <a:t>11</a:t>
            </a:fld>
            <a:endParaRPr lang="es-CL"/>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42" y="1815299"/>
            <a:ext cx="7016441" cy="4871642"/>
          </a:xfrm>
          <a:prstGeom prst="rect">
            <a:avLst/>
          </a:prstGeom>
        </p:spPr>
      </p:pic>
      <p:sp>
        <p:nvSpPr>
          <p:cNvPr id="12" name="Botón de acción: Hacia delante o Siguiente 11">
            <a:hlinkClick r:id="rId4" highlightClick="1"/>
          </p:cNvPr>
          <p:cNvSpPr/>
          <p:nvPr/>
        </p:nvSpPr>
        <p:spPr>
          <a:xfrm>
            <a:off x="2079500" y="3655179"/>
            <a:ext cx="491851" cy="491851"/>
          </a:xfrm>
          <a:prstGeom prst="actionButtonForwardNext">
            <a:avLst/>
          </a:prstGeom>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s-CL">
              <a:ln w="0">
                <a:noFill/>
              </a:ln>
              <a:solidFill>
                <a:schemeClr val="tx1"/>
              </a:solidFill>
              <a:effectLst>
                <a:outerShdw blurRad="38100" dist="19050" dir="2700000" algn="tl" rotWithShape="0">
                  <a:schemeClr val="dk1">
                    <a:alpha val="40000"/>
                  </a:schemeClr>
                </a:outerShdw>
              </a:effectLst>
            </a:endParaRPr>
          </a:p>
        </p:txBody>
      </p:sp>
      <p:sp>
        <p:nvSpPr>
          <p:cNvPr id="15" name="Google Shape;80;p14">
            <a:extLst>
              <a:ext uri="{FF2B5EF4-FFF2-40B4-BE49-F238E27FC236}">
                <a16:creationId xmlns="" xmlns:a16="http://schemas.microsoft.com/office/drawing/2014/main" id="{80B05D3B-B6F2-4040-A8A8-0F75AC422395}"/>
              </a:ext>
            </a:extLst>
          </p:cNvPr>
          <p:cNvSpPr txBox="1"/>
          <p:nvPr/>
        </p:nvSpPr>
        <p:spPr>
          <a:xfrm>
            <a:off x="2571351" y="3714121"/>
            <a:ext cx="2354610" cy="373966"/>
          </a:xfrm>
          <a:prstGeom prst="rect">
            <a:avLst/>
          </a:prstGeom>
          <a:noFill/>
          <a:ln>
            <a:noFill/>
          </a:ln>
        </p:spPr>
        <p:txBody>
          <a:bodyPr spcFirstLastPara="1" wrap="square" lIns="91425" tIns="91425" rIns="91425" bIns="91425" anchor="ctr" anchorCtr="0">
            <a:noAutofit/>
          </a:bodyPr>
          <a:lstStyle/>
          <a:p>
            <a:pPr>
              <a:lnSpc>
                <a:spcPct val="115000"/>
              </a:lnSpc>
            </a:pPr>
            <a:r>
              <a:rPr lang="es-CL" sz="1600" b="1" dirty="0">
                <a:solidFill>
                  <a:srgbClr val="731D47"/>
                </a:solidFill>
                <a:latin typeface="Calibri" panose="020F0502020204030204" pitchFamily="34" charset="0"/>
                <a:ea typeface="Roboto"/>
                <a:cs typeface="Calibri" panose="020F0502020204030204" pitchFamily="34" charset="0"/>
                <a:sym typeface="Roboto"/>
              </a:rPr>
              <a:t>Sistema de Alimentación a Gasolina </a:t>
            </a:r>
          </a:p>
        </p:txBody>
      </p:sp>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74254" y="3959846"/>
            <a:ext cx="4636302" cy="3844875"/>
          </a:xfrm>
          <a:prstGeom prst="rect">
            <a:avLst/>
          </a:prstGeom>
        </p:spPr>
      </p:pic>
      <p:grpSp>
        <p:nvGrpSpPr>
          <p:cNvPr id="17" name="Grupo 16"/>
          <p:cNvGrpSpPr/>
          <p:nvPr/>
        </p:nvGrpSpPr>
        <p:grpSpPr>
          <a:xfrm>
            <a:off x="366450" y="1220100"/>
            <a:ext cx="8966551" cy="577341"/>
            <a:chOff x="366450" y="1220100"/>
            <a:chExt cx="8966551" cy="577341"/>
          </a:xfrm>
        </p:grpSpPr>
        <p:sp>
          <p:nvSpPr>
            <p:cNvPr id="18" name="Google Shape;206;p7"/>
            <p:cNvSpPr txBox="1"/>
            <p:nvPr/>
          </p:nvSpPr>
          <p:spPr>
            <a:xfrm>
              <a:off x="382499" y="1261272"/>
              <a:ext cx="8950502" cy="536169"/>
            </a:xfrm>
            <a:prstGeom prst="rect">
              <a:avLst/>
            </a:prstGeom>
            <a:noFill/>
            <a:ln>
              <a:noFill/>
            </a:ln>
          </p:spPr>
          <p:txBody>
            <a:bodyPr spcFirstLastPara="1" wrap="square" lIns="91400" tIns="91400" rIns="91400" bIns="91400" anchor="ctr" anchorCtr="0">
              <a:spAutoFit/>
            </a:bodyPr>
            <a:lstStyle/>
            <a:p>
              <a:pPr lvl="0">
                <a:lnSpc>
                  <a:spcPct val="80000"/>
                </a:lnSpc>
                <a:buClr>
                  <a:srgbClr val="741B47"/>
                </a:buClr>
                <a:buSzPts val="2800"/>
              </a:pPr>
              <a:r>
                <a:rPr lang="en-US" sz="2800" b="1" dirty="0" smtClean="0">
                  <a:solidFill>
                    <a:srgbClr val="741B47"/>
                  </a:solidFill>
                  <a:latin typeface="Calibri"/>
                  <a:ea typeface="Calibri"/>
                  <a:cs typeface="Calibri"/>
                  <a:sym typeface="Calibri"/>
                </a:rPr>
                <a:t>VIDEO</a:t>
              </a:r>
              <a:endParaRPr lang="en-US" sz="2800" dirty="0"/>
            </a:p>
          </p:txBody>
        </p:sp>
        <p:sp>
          <p:nvSpPr>
            <p:cNvPr id="19"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b="1" dirty="0" smtClean="0">
                  <a:latin typeface="Calibri"/>
                  <a:ea typeface="Calibri"/>
                  <a:cs typeface="Calibri"/>
                  <a:sym typeface="Calibri"/>
                </a:rPr>
                <a:t>VEAMOS EL SIGUIENTE</a:t>
              </a:r>
              <a:endParaRPr sz="1400" b="1"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482774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1" name="Google Shape;96;p15">
            <a:extLst>
              <a:ext uri="{FF2B5EF4-FFF2-40B4-BE49-F238E27FC236}">
                <a16:creationId xmlns:a16="http://schemas.microsoft.com/office/drawing/2014/main" xmlns="" id="{3F02A6FA-CEC8-6E43-95C8-DF8B6D45E8B6}"/>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SISTEMA COMMON RAIL</a:t>
            </a:r>
          </a:p>
        </p:txBody>
      </p:sp>
      <p:sp>
        <p:nvSpPr>
          <p:cNvPr id="12" name="Google Shape;96;p15">
            <a:extLst>
              <a:ext uri="{FF2B5EF4-FFF2-40B4-BE49-F238E27FC236}">
                <a16:creationId xmlns:a16="http://schemas.microsoft.com/office/drawing/2014/main" xmlns="" id="{4E7B4307-75DC-F045-A3F2-E00864A00DD8}"/>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6384D"/>
                </a:solidFill>
                <a:latin typeface="Calibri" panose="020F0502020204030204" pitchFamily="34" charset="0"/>
                <a:ea typeface="Roboto"/>
                <a:cs typeface="Calibri" panose="020F0502020204030204" pitchFamily="34" charset="0"/>
                <a:sym typeface="Roboto"/>
              </a:rPr>
              <a:t>SISTEMAS</a:t>
            </a:r>
            <a:r>
              <a:rPr lang="es-419" sz="2800" dirty="0">
                <a:solidFill>
                  <a:srgbClr val="76384D"/>
                </a:solidFill>
                <a:latin typeface="Calibri" panose="020F0502020204030204" pitchFamily="34" charset="0"/>
                <a:ea typeface="Roboto"/>
                <a:cs typeface="Calibri" panose="020F0502020204030204" pitchFamily="34" charset="0"/>
                <a:sym typeface="Roboto"/>
              </a:rPr>
              <a:t> </a:t>
            </a:r>
            <a:r>
              <a:rPr lang="es-CL" sz="2800" b="1" dirty="0">
                <a:solidFill>
                  <a:srgbClr val="76384D"/>
                </a:solidFill>
                <a:latin typeface="Calibri" panose="020F0502020204030204" pitchFamily="34" charset="0"/>
                <a:ea typeface="Roboto"/>
                <a:cs typeface="Calibri" panose="020F0502020204030204" pitchFamily="34" charset="0"/>
                <a:sym typeface="Roboto"/>
              </a:rPr>
              <a:t>DE</a:t>
            </a:r>
            <a:r>
              <a:rPr lang="es-CL" sz="2800" dirty="0">
                <a:solidFill>
                  <a:srgbClr val="76384D"/>
                </a:solidFill>
                <a:latin typeface="Calibri" panose="020F0502020204030204" pitchFamily="34" charset="0"/>
                <a:ea typeface="Roboto"/>
                <a:cs typeface="Calibri" panose="020F0502020204030204" pitchFamily="34" charset="0"/>
                <a:sym typeface="Roboto"/>
              </a:rPr>
              <a:t> </a:t>
            </a:r>
            <a:r>
              <a:rPr lang="es-CL" sz="2800" dirty="0">
                <a:solidFill>
                  <a:srgbClr val="ED423D"/>
                </a:solidFill>
                <a:latin typeface="Calibri" panose="020F0502020204030204" pitchFamily="34" charset="0"/>
                <a:ea typeface="Roboto"/>
                <a:cs typeface="Calibri" panose="020F0502020204030204" pitchFamily="34" charset="0"/>
                <a:sym typeface="Roboto"/>
              </a:rPr>
              <a:t>ALIMENTACIÓN DIESEL</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7" name="Google Shape;174;p19">
            <a:extLst>
              <a:ext uri="{FF2B5EF4-FFF2-40B4-BE49-F238E27FC236}">
                <a16:creationId xmlns:a16="http://schemas.microsoft.com/office/drawing/2014/main" xmlns="" id="{0A246001-57E7-8C49-AE10-522EC60C50BA}"/>
              </a:ext>
            </a:extLst>
          </p:cNvPr>
          <p:cNvSpPr/>
          <p:nvPr/>
        </p:nvSpPr>
        <p:spPr>
          <a:xfrm>
            <a:off x="466024" y="2244194"/>
            <a:ext cx="6892719" cy="4420992"/>
          </a:xfrm>
          <a:prstGeom prst="roundRect">
            <a:avLst>
              <a:gd name="adj" fmla="val 10525"/>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30" name="Elipse 29">
            <a:extLst>
              <a:ext uri="{FF2B5EF4-FFF2-40B4-BE49-F238E27FC236}">
                <a16:creationId xmlns:a16="http://schemas.microsoft.com/office/drawing/2014/main" xmlns="" id="{7C7A101A-2740-9C43-AC6B-946A9D2B3A78}"/>
              </a:ext>
            </a:extLst>
          </p:cNvPr>
          <p:cNvSpPr/>
          <p:nvPr/>
        </p:nvSpPr>
        <p:spPr>
          <a:xfrm>
            <a:off x="5363654" y="3508632"/>
            <a:ext cx="3957563" cy="39575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1" name="Imagen 30">
            <a:extLst>
              <a:ext uri="{FF2B5EF4-FFF2-40B4-BE49-F238E27FC236}">
                <a16:creationId xmlns:a16="http://schemas.microsoft.com/office/drawing/2014/main" xmlns="" id="{FB69104F-B3D6-E24E-A859-CEB60CFCB37A}"/>
              </a:ext>
            </a:extLst>
          </p:cNvPr>
          <p:cNvPicPr>
            <a:picLocks noChangeAspect="1"/>
          </p:cNvPicPr>
          <p:nvPr/>
        </p:nvPicPr>
        <p:blipFill>
          <a:blip r:embed="rId3"/>
          <a:stretch>
            <a:fillRect/>
          </a:stretch>
        </p:blipFill>
        <p:spPr>
          <a:xfrm>
            <a:off x="4859107" y="3528003"/>
            <a:ext cx="5035323" cy="3918111"/>
          </a:xfrm>
          <a:prstGeom prst="rect">
            <a:avLst/>
          </a:prstGeom>
        </p:spPr>
      </p:pic>
      <p:sp>
        <p:nvSpPr>
          <p:cNvPr id="34" name="Rectángulo 33">
            <a:extLst>
              <a:ext uri="{FF2B5EF4-FFF2-40B4-BE49-F238E27FC236}">
                <a16:creationId xmlns:a16="http://schemas.microsoft.com/office/drawing/2014/main" xmlns="" id="{643108C9-EF52-3A4F-80C8-230D3B268767}"/>
              </a:ext>
            </a:extLst>
          </p:cNvPr>
          <p:cNvSpPr/>
          <p:nvPr/>
        </p:nvSpPr>
        <p:spPr>
          <a:xfrm>
            <a:off x="716252" y="2416746"/>
            <a:ext cx="5815177" cy="5385898"/>
          </a:xfrm>
          <a:prstGeom prst="rect">
            <a:avLst/>
          </a:prstGeom>
        </p:spPr>
        <p:txBody>
          <a:bodyPr wrap="square">
            <a:sp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 el sistema de Inyección Diesel más utilizado en la actualidad.</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sistema también consta de componentes parecidos a los del sistema de alimentación de gasolina, solo que este sistema inyecta el Diesel a una Alta Presión.</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Los componentes que utiliza el sistema son:</a:t>
            </a:r>
          </a:p>
          <a:p>
            <a:pPr marL="285750" lvl="0" indent="-285750">
              <a:lnSpc>
                <a:spcPct val="115000"/>
              </a:lnSpc>
              <a:buFont typeface="Arial" panose="020B0604020202020204" pitchFamily="34" charset="0"/>
              <a:buChar char="•"/>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Estanque de combustible.</a:t>
            </a:r>
          </a:p>
          <a:p>
            <a:pPr marL="285750" lvl="0" indent="-285750">
              <a:lnSpc>
                <a:spcPct val="115000"/>
              </a:lnSpc>
              <a:buFont typeface="Arial" panose="020B0604020202020204" pitchFamily="34" charset="0"/>
              <a:buChar char="•"/>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Bomba eléctrica o mecánica de combustible.</a:t>
            </a:r>
          </a:p>
          <a:p>
            <a:pPr marL="285750" lvl="0" indent="-285750">
              <a:lnSpc>
                <a:spcPct val="115000"/>
              </a:lnSpc>
              <a:buFont typeface="Arial" panose="020B0604020202020204" pitchFamily="34" charset="0"/>
              <a:buChar char="•"/>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Filtro de combustible.</a:t>
            </a:r>
          </a:p>
          <a:p>
            <a:pPr marL="285750" lvl="0" indent="-285750">
              <a:lnSpc>
                <a:spcPct val="115000"/>
              </a:lnSpc>
              <a:buFont typeface="Arial" panose="020B0604020202020204" pitchFamily="34" charset="0"/>
              <a:buChar char="•"/>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Conductos del sistema.</a:t>
            </a:r>
          </a:p>
          <a:p>
            <a:pPr marL="285750" lvl="0" indent="-285750">
              <a:lnSpc>
                <a:spcPct val="115000"/>
              </a:lnSpc>
              <a:buFont typeface="Arial" panose="020B0604020202020204" pitchFamily="34" charset="0"/>
              <a:buChar char="•"/>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Bomba de Alta Presión.</a:t>
            </a:r>
          </a:p>
          <a:p>
            <a:pPr marL="285750" lvl="0" indent="-285750">
              <a:lnSpc>
                <a:spcPct val="115000"/>
              </a:lnSpc>
              <a:buFont typeface="Arial" panose="020B0604020202020204" pitchFamily="34" charset="0"/>
              <a:buChar char="•"/>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Inyectores de combustible.</a:t>
            </a:r>
          </a:p>
          <a:p>
            <a:pPr marL="285750" lvl="0" indent="-285750">
              <a:lnSpc>
                <a:spcPct val="115000"/>
              </a:lnSpc>
              <a:buFont typeface="Arial" panose="020B0604020202020204" pitchFamily="34" charset="0"/>
              <a:buChar char="•"/>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Sensores encargados de medir el ingreso de aire                                    a los cilindros del motor.</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 </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12</a:t>
            </a:fld>
            <a:endParaRPr lang="es-CL"/>
          </a:p>
        </p:txBody>
      </p:sp>
    </p:spTree>
    <p:extLst>
      <p:ext uri="{BB962C8B-B14F-4D97-AF65-F5344CB8AC3E}">
        <p14:creationId xmlns:p14="http://schemas.microsoft.com/office/powerpoint/2010/main" val="730085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3" name="Imagen 12">
            <a:extLst>
              <a:ext uri="{FF2B5EF4-FFF2-40B4-BE49-F238E27FC236}">
                <a16:creationId xmlns:a16="http://schemas.microsoft.com/office/drawing/2014/main" xmlns="" id="{2DD30C53-090D-B84B-8113-E3DE36BC34D4}"/>
              </a:ext>
            </a:extLst>
          </p:cNvPr>
          <p:cNvPicPr>
            <a:picLocks noChangeAspect="1"/>
          </p:cNvPicPr>
          <p:nvPr/>
        </p:nvPicPr>
        <p:blipFill>
          <a:blip r:embed="rId3" cstate="print"/>
          <a:stretch>
            <a:fillRect/>
          </a:stretch>
        </p:blipFill>
        <p:spPr>
          <a:xfrm>
            <a:off x="5688974" y="5058613"/>
            <a:ext cx="3537966" cy="2170887"/>
          </a:xfrm>
          <a:prstGeom prst="rect">
            <a:avLst/>
          </a:prstGeom>
        </p:spPr>
      </p:pic>
      <p:sp>
        <p:nvSpPr>
          <p:cNvPr id="11" name="Google Shape;96;p15">
            <a:extLst>
              <a:ext uri="{FF2B5EF4-FFF2-40B4-BE49-F238E27FC236}">
                <a16:creationId xmlns:a16="http://schemas.microsoft.com/office/drawing/2014/main" xmlns="" id="{3F02A6FA-CEC8-6E43-95C8-DF8B6D45E8B6}"/>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SISTEMA COMMON RAIL</a:t>
            </a:r>
          </a:p>
        </p:txBody>
      </p:sp>
      <p:sp>
        <p:nvSpPr>
          <p:cNvPr id="26" name="Google Shape;73;p14">
            <a:extLst>
              <a:ext uri="{FF2B5EF4-FFF2-40B4-BE49-F238E27FC236}">
                <a16:creationId xmlns:a16="http://schemas.microsoft.com/office/drawing/2014/main" xmlns="" id="{645CAA0D-E99E-1C46-BAC7-0BB2BFEA7D35}"/>
              </a:ext>
            </a:extLst>
          </p:cNvPr>
          <p:cNvSpPr/>
          <p:nvPr/>
        </p:nvSpPr>
        <p:spPr>
          <a:xfrm>
            <a:off x="5533426" y="4467531"/>
            <a:ext cx="3701313" cy="2747456"/>
          </a:xfrm>
          <a:prstGeom prst="roundRect">
            <a:avLst>
              <a:gd name="adj" fmla="val 15161"/>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4" name="Google Shape;174;p19">
            <a:extLst>
              <a:ext uri="{FF2B5EF4-FFF2-40B4-BE49-F238E27FC236}">
                <a16:creationId xmlns:a16="http://schemas.microsoft.com/office/drawing/2014/main" xmlns="" id="{53CBCF0E-F918-B343-B704-756651E1F271}"/>
              </a:ext>
            </a:extLst>
          </p:cNvPr>
          <p:cNvSpPr/>
          <p:nvPr/>
        </p:nvSpPr>
        <p:spPr>
          <a:xfrm>
            <a:off x="466027" y="2253846"/>
            <a:ext cx="8768711" cy="2056262"/>
          </a:xfrm>
          <a:prstGeom prst="roundRect">
            <a:avLst>
              <a:gd name="adj" fmla="val 20585"/>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8" name="Rectángulo 17">
            <a:extLst>
              <a:ext uri="{FF2B5EF4-FFF2-40B4-BE49-F238E27FC236}">
                <a16:creationId xmlns:a16="http://schemas.microsoft.com/office/drawing/2014/main" xmlns="" id="{FA787D4E-98BB-8648-A12C-45E445BAB14C}"/>
              </a:ext>
            </a:extLst>
          </p:cNvPr>
          <p:cNvSpPr/>
          <p:nvPr/>
        </p:nvSpPr>
        <p:spPr>
          <a:xfrm>
            <a:off x="716252" y="2416746"/>
            <a:ext cx="7977805" cy="1669496"/>
          </a:xfrm>
          <a:prstGeom prst="rect">
            <a:avLst/>
          </a:prstGeom>
        </p:spPr>
        <p:txBody>
          <a:bodyPr wrap="square">
            <a:sp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los sistemas de Inyección Diesel (como es el caso del Common Rail y otros), se debe mencionar que, debido a su funcionamiento realiza las funciones del Sistema de Alimentación  y de Encendido al mismo tiempo. </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Esto es debido a que, al momento de la Inyección del Diesel en el cilindro, en forma inmediata se produce la explosión o combustión del Diesel sin necesidad de una chispa eléctrica que lo encienda. </a:t>
            </a:r>
          </a:p>
        </p:txBody>
      </p:sp>
      <p:sp>
        <p:nvSpPr>
          <p:cNvPr id="19" name="Google Shape;174;p19">
            <a:extLst>
              <a:ext uri="{FF2B5EF4-FFF2-40B4-BE49-F238E27FC236}">
                <a16:creationId xmlns:a16="http://schemas.microsoft.com/office/drawing/2014/main" xmlns="" id="{943BF9FF-CBE9-6047-90FE-E7FA656D6305}"/>
              </a:ext>
            </a:extLst>
          </p:cNvPr>
          <p:cNvSpPr/>
          <p:nvPr/>
        </p:nvSpPr>
        <p:spPr>
          <a:xfrm>
            <a:off x="466025" y="4435207"/>
            <a:ext cx="4889745" cy="2156821"/>
          </a:xfrm>
          <a:prstGeom prst="roundRect">
            <a:avLst>
              <a:gd name="adj" fmla="val 17707"/>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0" name="Rectángulo 19">
            <a:extLst>
              <a:ext uri="{FF2B5EF4-FFF2-40B4-BE49-F238E27FC236}">
                <a16:creationId xmlns:a16="http://schemas.microsoft.com/office/drawing/2014/main" xmlns="" id="{8AD66557-118A-C345-90E9-4D70DBB052DF}"/>
              </a:ext>
            </a:extLst>
          </p:cNvPr>
          <p:cNvSpPr/>
          <p:nvPr/>
        </p:nvSpPr>
        <p:spPr>
          <a:xfrm>
            <a:off x="716252" y="4664655"/>
            <a:ext cx="4421806" cy="1669496"/>
          </a:xfrm>
          <a:prstGeom prst="rect">
            <a:avLst/>
          </a:prstGeom>
        </p:spPr>
        <p:txBody>
          <a:bodyPr wrap="square">
            <a:sp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Esto ocurre porque al inyectar el Diesel el aire se encuentra comprimido a una alta temperatura y presión, y basta con que el Diesel inyectado a Alta presión tome contacto con el aire muy caliente para que se inflame de inmediato. Es decir, el motor Diesel no posee Sistema de Encendido.</a:t>
            </a:r>
          </a:p>
        </p:txBody>
      </p:sp>
      <p:sp>
        <p:nvSpPr>
          <p:cNvPr id="16" name="Google Shape;96;p15">
            <a:extLst>
              <a:ext uri="{FF2B5EF4-FFF2-40B4-BE49-F238E27FC236}">
                <a16:creationId xmlns:a16="http://schemas.microsoft.com/office/drawing/2014/main" xmlns="" id="{34CD1DB1-74F5-6745-8796-BDCFF749420F}"/>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6384D"/>
                </a:solidFill>
                <a:latin typeface="Calibri" panose="020F0502020204030204" pitchFamily="34" charset="0"/>
                <a:ea typeface="Roboto"/>
                <a:cs typeface="Calibri" panose="020F0502020204030204" pitchFamily="34" charset="0"/>
                <a:sym typeface="Roboto"/>
              </a:rPr>
              <a:t>SISTEMAS</a:t>
            </a:r>
            <a:r>
              <a:rPr lang="es-419" sz="2800" dirty="0">
                <a:solidFill>
                  <a:srgbClr val="76384D"/>
                </a:solidFill>
                <a:latin typeface="Calibri" panose="020F0502020204030204" pitchFamily="34" charset="0"/>
                <a:ea typeface="Roboto"/>
                <a:cs typeface="Calibri" panose="020F0502020204030204" pitchFamily="34" charset="0"/>
                <a:sym typeface="Roboto"/>
              </a:rPr>
              <a:t> </a:t>
            </a:r>
            <a:r>
              <a:rPr lang="es-CL" sz="2800" b="1" dirty="0">
                <a:solidFill>
                  <a:srgbClr val="76384D"/>
                </a:solidFill>
                <a:latin typeface="Calibri" panose="020F0502020204030204" pitchFamily="34" charset="0"/>
                <a:ea typeface="Roboto"/>
                <a:cs typeface="Calibri" panose="020F0502020204030204" pitchFamily="34" charset="0"/>
                <a:sym typeface="Roboto"/>
              </a:rPr>
              <a:t>DE</a:t>
            </a:r>
            <a:r>
              <a:rPr lang="es-CL" sz="2800" dirty="0">
                <a:solidFill>
                  <a:srgbClr val="76384D"/>
                </a:solidFill>
                <a:latin typeface="Calibri" panose="020F0502020204030204" pitchFamily="34" charset="0"/>
                <a:ea typeface="Roboto"/>
                <a:cs typeface="Calibri" panose="020F0502020204030204" pitchFamily="34" charset="0"/>
                <a:sym typeface="Roboto"/>
              </a:rPr>
              <a:t> </a:t>
            </a:r>
            <a:r>
              <a:rPr lang="es-CL" sz="2800" dirty="0">
                <a:solidFill>
                  <a:srgbClr val="ED423D"/>
                </a:solidFill>
                <a:latin typeface="Calibri" panose="020F0502020204030204" pitchFamily="34" charset="0"/>
                <a:ea typeface="Roboto"/>
                <a:cs typeface="Calibri" panose="020F0502020204030204" pitchFamily="34" charset="0"/>
                <a:sym typeface="Roboto"/>
              </a:rPr>
              <a:t>ALIMENTACIÓN DIESEL</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13</a:t>
            </a:fld>
            <a:endParaRPr lang="es-CL"/>
          </a:p>
        </p:txBody>
      </p:sp>
    </p:spTree>
    <p:extLst>
      <p:ext uri="{BB962C8B-B14F-4D97-AF65-F5344CB8AC3E}">
        <p14:creationId xmlns:p14="http://schemas.microsoft.com/office/powerpoint/2010/main" val="3082917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3" name="Imagen 12">
            <a:extLst>
              <a:ext uri="{FF2B5EF4-FFF2-40B4-BE49-F238E27FC236}">
                <a16:creationId xmlns:a16="http://schemas.microsoft.com/office/drawing/2014/main" xmlns="" id="{2DD30C53-090D-B84B-8113-E3DE36BC34D4}"/>
              </a:ext>
            </a:extLst>
          </p:cNvPr>
          <p:cNvPicPr>
            <a:picLocks noChangeAspect="1"/>
          </p:cNvPicPr>
          <p:nvPr/>
        </p:nvPicPr>
        <p:blipFill>
          <a:blip r:embed="rId3" cstate="print"/>
          <a:stretch>
            <a:fillRect/>
          </a:stretch>
        </p:blipFill>
        <p:spPr>
          <a:xfrm>
            <a:off x="5688974" y="3386825"/>
            <a:ext cx="3537966" cy="2170887"/>
          </a:xfrm>
          <a:prstGeom prst="rect">
            <a:avLst/>
          </a:prstGeom>
        </p:spPr>
      </p:pic>
      <p:sp>
        <p:nvSpPr>
          <p:cNvPr id="11" name="Google Shape;96;p15">
            <a:extLst>
              <a:ext uri="{FF2B5EF4-FFF2-40B4-BE49-F238E27FC236}">
                <a16:creationId xmlns:a16="http://schemas.microsoft.com/office/drawing/2014/main" xmlns="" id="{3F02A6FA-CEC8-6E43-95C8-DF8B6D45E8B6}"/>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SISTEMA COMMON RAIL</a:t>
            </a:r>
          </a:p>
        </p:txBody>
      </p:sp>
      <p:sp>
        <p:nvSpPr>
          <p:cNvPr id="26" name="Google Shape;73;p14">
            <a:extLst>
              <a:ext uri="{FF2B5EF4-FFF2-40B4-BE49-F238E27FC236}">
                <a16:creationId xmlns:a16="http://schemas.microsoft.com/office/drawing/2014/main" xmlns="" id="{645CAA0D-E99E-1C46-BAC7-0BB2BFEA7D35}"/>
              </a:ext>
            </a:extLst>
          </p:cNvPr>
          <p:cNvSpPr/>
          <p:nvPr/>
        </p:nvSpPr>
        <p:spPr>
          <a:xfrm>
            <a:off x="5533426" y="2291012"/>
            <a:ext cx="3701313" cy="3262240"/>
          </a:xfrm>
          <a:prstGeom prst="roundRect">
            <a:avLst>
              <a:gd name="adj" fmla="val 15467"/>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4" name="Google Shape;174;p19">
            <a:extLst>
              <a:ext uri="{FF2B5EF4-FFF2-40B4-BE49-F238E27FC236}">
                <a16:creationId xmlns:a16="http://schemas.microsoft.com/office/drawing/2014/main" xmlns="" id="{53CBCF0E-F918-B343-B704-756651E1F271}"/>
              </a:ext>
            </a:extLst>
          </p:cNvPr>
          <p:cNvSpPr/>
          <p:nvPr/>
        </p:nvSpPr>
        <p:spPr>
          <a:xfrm>
            <a:off x="466027" y="2253846"/>
            <a:ext cx="4889743" cy="3332894"/>
          </a:xfrm>
          <a:prstGeom prst="roundRect">
            <a:avLst>
              <a:gd name="adj" fmla="val 15287"/>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8" name="Rectángulo 17">
            <a:extLst>
              <a:ext uri="{FF2B5EF4-FFF2-40B4-BE49-F238E27FC236}">
                <a16:creationId xmlns:a16="http://schemas.microsoft.com/office/drawing/2014/main" xmlns="" id="{FA787D4E-98BB-8648-A12C-45E445BAB14C}"/>
              </a:ext>
            </a:extLst>
          </p:cNvPr>
          <p:cNvSpPr/>
          <p:nvPr/>
        </p:nvSpPr>
        <p:spPr>
          <a:xfrm>
            <a:off x="716253" y="2416746"/>
            <a:ext cx="4421805" cy="3262240"/>
          </a:xfrm>
          <a:prstGeom prst="rect">
            <a:avLst/>
          </a:prstGeom>
        </p:spPr>
        <p:txBody>
          <a:bodyPr wrap="square">
            <a:sp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Lo que posee el motor Diesel (que no posee el motor   a Gasolina), son las llamadas bujías de incandescencia. </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Estas bujías tienen por función calentar el aire que se encuentra dentro de los cilindros del motor, al momento de poner el motor en marcha para lograr que el Diesel se inflame con mayor facilidad. Además, sirven para ayudar a reducir el material particulado (PM) cuando la combustión no es completa debido      a que el  aire en los cilindros no ha alcanzado su temperatura adecuada. </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19" name="Google Shape;174;p19">
            <a:extLst>
              <a:ext uri="{FF2B5EF4-FFF2-40B4-BE49-F238E27FC236}">
                <a16:creationId xmlns:a16="http://schemas.microsoft.com/office/drawing/2014/main" xmlns="" id="{943BF9FF-CBE9-6047-90FE-E7FA656D6305}"/>
              </a:ext>
            </a:extLst>
          </p:cNvPr>
          <p:cNvSpPr/>
          <p:nvPr/>
        </p:nvSpPr>
        <p:spPr>
          <a:xfrm>
            <a:off x="466025" y="5762647"/>
            <a:ext cx="8768714" cy="880773"/>
          </a:xfrm>
          <a:prstGeom prst="roundRect">
            <a:avLst>
              <a:gd name="adj" fmla="val 30312"/>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0" name="Rectángulo 19">
            <a:extLst>
              <a:ext uri="{FF2B5EF4-FFF2-40B4-BE49-F238E27FC236}">
                <a16:creationId xmlns:a16="http://schemas.microsoft.com/office/drawing/2014/main" xmlns="" id="{8AD66557-118A-C345-90E9-4D70DBB052DF}"/>
              </a:ext>
            </a:extLst>
          </p:cNvPr>
          <p:cNvSpPr/>
          <p:nvPr/>
        </p:nvSpPr>
        <p:spPr>
          <a:xfrm>
            <a:off x="716251" y="5859846"/>
            <a:ext cx="8093919" cy="607667"/>
          </a:xfrm>
          <a:prstGeom prst="rect">
            <a:avLst/>
          </a:prstGeom>
        </p:spPr>
        <p:txBody>
          <a:bodyPr wrap="square">
            <a:sp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uso de estas bujías se hace especialmente necesario en climas muy fríos, en climas templados no son necesarias. </a:t>
            </a:r>
          </a:p>
        </p:txBody>
      </p:sp>
      <p:sp>
        <p:nvSpPr>
          <p:cNvPr id="17" name="Google Shape;96;p15">
            <a:extLst>
              <a:ext uri="{FF2B5EF4-FFF2-40B4-BE49-F238E27FC236}">
                <a16:creationId xmlns:a16="http://schemas.microsoft.com/office/drawing/2014/main" xmlns="" id="{048FE954-450F-8C41-B326-93139C850F09}"/>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6384D"/>
                </a:solidFill>
                <a:latin typeface="Calibri" panose="020F0502020204030204" pitchFamily="34" charset="0"/>
                <a:ea typeface="Roboto"/>
                <a:cs typeface="Calibri" panose="020F0502020204030204" pitchFamily="34" charset="0"/>
                <a:sym typeface="Roboto"/>
              </a:rPr>
              <a:t>SISTEMAS</a:t>
            </a:r>
            <a:r>
              <a:rPr lang="es-419" sz="2800" dirty="0">
                <a:solidFill>
                  <a:srgbClr val="76384D"/>
                </a:solidFill>
                <a:latin typeface="Calibri" panose="020F0502020204030204" pitchFamily="34" charset="0"/>
                <a:ea typeface="Roboto"/>
                <a:cs typeface="Calibri" panose="020F0502020204030204" pitchFamily="34" charset="0"/>
                <a:sym typeface="Roboto"/>
              </a:rPr>
              <a:t> </a:t>
            </a:r>
            <a:r>
              <a:rPr lang="es-CL" sz="2800" b="1" dirty="0">
                <a:solidFill>
                  <a:srgbClr val="76384D"/>
                </a:solidFill>
                <a:latin typeface="Calibri" panose="020F0502020204030204" pitchFamily="34" charset="0"/>
                <a:ea typeface="Roboto"/>
                <a:cs typeface="Calibri" panose="020F0502020204030204" pitchFamily="34" charset="0"/>
                <a:sym typeface="Roboto"/>
              </a:rPr>
              <a:t>DE</a:t>
            </a:r>
            <a:r>
              <a:rPr lang="es-CL" sz="2800" dirty="0">
                <a:solidFill>
                  <a:srgbClr val="76384D"/>
                </a:solidFill>
                <a:latin typeface="Calibri" panose="020F0502020204030204" pitchFamily="34" charset="0"/>
                <a:ea typeface="Roboto"/>
                <a:cs typeface="Calibri" panose="020F0502020204030204" pitchFamily="34" charset="0"/>
                <a:sym typeface="Roboto"/>
              </a:rPr>
              <a:t> </a:t>
            </a:r>
            <a:r>
              <a:rPr lang="es-CL" sz="2800" dirty="0">
                <a:solidFill>
                  <a:srgbClr val="ED423D"/>
                </a:solidFill>
                <a:latin typeface="Calibri" panose="020F0502020204030204" pitchFamily="34" charset="0"/>
                <a:ea typeface="Roboto"/>
                <a:cs typeface="Calibri" panose="020F0502020204030204" pitchFamily="34" charset="0"/>
                <a:sym typeface="Roboto"/>
              </a:rPr>
              <a:t>ALIMENTACIÓN DIESEL</a:t>
            </a:r>
            <a:endParaRPr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14</a:t>
            </a:fld>
            <a:endParaRPr lang="es-CL"/>
          </a:p>
        </p:txBody>
      </p:sp>
    </p:spTree>
    <p:extLst>
      <p:ext uri="{BB962C8B-B14F-4D97-AF65-F5344CB8AC3E}">
        <p14:creationId xmlns:p14="http://schemas.microsoft.com/office/powerpoint/2010/main" val="4175589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3" name="Marcador de número de diapositiva 2"/>
          <p:cNvSpPr>
            <a:spLocks noGrp="1"/>
          </p:cNvSpPr>
          <p:nvPr>
            <p:ph type="sldNum" sz="quarter" idx="2"/>
          </p:nvPr>
        </p:nvSpPr>
        <p:spPr/>
        <p:txBody>
          <a:bodyPr/>
          <a:lstStyle/>
          <a:p>
            <a:fld id="{86CB4B4D-7CA3-9044-876B-883B54F8677D}" type="slidenum">
              <a:rPr lang="es-CL" smtClean="0"/>
              <a:t>15</a:t>
            </a:fld>
            <a:endParaRPr lang="es-CL"/>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42" y="1815299"/>
            <a:ext cx="7016441" cy="4871642"/>
          </a:xfrm>
          <a:prstGeom prst="rect">
            <a:avLst/>
          </a:prstGeom>
        </p:spPr>
      </p:pic>
      <p:sp>
        <p:nvSpPr>
          <p:cNvPr id="12" name="Botón de acción: Hacia delante o Siguiente 11">
            <a:hlinkClick r:id="rId4" highlightClick="1"/>
          </p:cNvPr>
          <p:cNvSpPr/>
          <p:nvPr/>
        </p:nvSpPr>
        <p:spPr>
          <a:xfrm>
            <a:off x="2079500" y="3655179"/>
            <a:ext cx="491851" cy="491851"/>
          </a:xfrm>
          <a:prstGeom prst="actionButtonForwardNext">
            <a:avLst/>
          </a:prstGeom>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s-CL">
              <a:ln w="0">
                <a:noFill/>
              </a:ln>
              <a:solidFill>
                <a:schemeClr val="tx1"/>
              </a:solidFill>
              <a:effectLst>
                <a:outerShdw blurRad="38100" dist="19050" dir="2700000" algn="tl" rotWithShape="0">
                  <a:schemeClr val="dk1">
                    <a:alpha val="40000"/>
                  </a:schemeClr>
                </a:outerShdw>
              </a:effectLst>
            </a:endParaRPr>
          </a:p>
        </p:txBody>
      </p:sp>
      <p:sp>
        <p:nvSpPr>
          <p:cNvPr id="15" name="Google Shape;80;p14">
            <a:extLst>
              <a:ext uri="{FF2B5EF4-FFF2-40B4-BE49-F238E27FC236}">
                <a16:creationId xmlns="" xmlns:a16="http://schemas.microsoft.com/office/drawing/2014/main" id="{80B05D3B-B6F2-4040-A8A8-0F75AC422395}"/>
              </a:ext>
            </a:extLst>
          </p:cNvPr>
          <p:cNvSpPr txBox="1"/>
          <p:nvPr/>
        </p:nvSpPr>
        <p:spPr>
          <a:xfrm>
            <a:off x="2571350" y="3714121"/>
            <a:ext cx="2856055" cy="373966"/>
          </a:xfrm>
          <a:prstGeom prst="rect">
            <a:avLst/>
          </a:prstGeom>
          <a:noFill/>
          <a:ln>
            <a:noFill/>
          </a:ln>
        </p:spPr>
        <p:txBody>
          <a:bodyPr spcFirstLastPara="1" wrap="square" lIns="91425" tIns="91425" rIns="91425" bIns="91425" anchor="ctr" anchorCtr="0">
            <a:noAutofit/>
          </a:bodyPr>
          <a:lstStyle/>
          <a:p>
            <a:pPr>
              <a:lnSpc>
                <a:spcPct val="115000"/>
              </a:lnSpc>
            </a:pPr>
            <a:r>
              <a:rPr lang="es-CL" sz="1600" b="1" dirty="0">
                <a:solidFill>
                  <a:srgbClr val="731D47"/>
                </a:solidFill>
                <a:latin typeface="Calibri" panose="020F0502020204030204" pitchFamily="34" charset="0"/>
                <a:ea typeface="Roboto"/>
                <a:cs typeface="Calibri" panose="020F0502020204030204" pitchFamily="34" charset="0"/>
                <a:sym typeface="Roboto"/>
              </a:rPr>
              <a:t>Los nuevos motores </a:t>
            </a:r>
            <a:r>
              <a:rPr lang="es-CL" sz="1600" b="1" dirty="0" err="1" smtClean="0">
                <a:solidFill>
                  <a:srgbClr val="731D47"/>
                </a:solidFill>
                <a:latin typeface="Calibri" panose="020F0502020204030204" pitchFamily="34" charset="0"/>
                <a:ea typeface="Roboto"/>
                <a:cs typeface="Calibri" panose="020F0502020204030204" pitchFamily="34" charset="0"/>
                <a:sym typeface="Roboto"/>
              </a:rPr>
              <a:t>Diesel</a:t>
            </a:r>
            <a:r>
              <a:rPr lang="es-CL" sz="1600" b="1" dirty="0" smtClean="0">
                <a:solidFill>
                  <a:srgbClr val="731D47"/>
                </a:solidFill>
                <a:latin typeface="Calibri" panose="020F0502020204030204" pitchFamily="34" charset="0"/>
                <a:ea typeface="Roboto"/>
                <a:cs typeface="Calibri" panose="020F0502020204030204" pitchFamily="34" charset="0"/>
                <a:sym typeface="Roboto"/>
              </a:rPr>
              <a:t> </a:t>
            </a:r>
            <a:r>
              <a:rPr lang="es-CL" sz="1600" b="1" dirty="0">
                <a:solidFill>
                  <a:srgbClr val="731D47"/>
                </a:solidFill>
                <a:latin typeface="Calibri" panose="020F0502020204030204" pitchFamily="34" charset="0"/>
                <a:ea typeface="Roboto"/>
                <a:cs typeface="Calibri" panose="020F0502020204030204" pitchFamily="34" charset="0"/>
                <a:sym typeface="Roboto"/>
              </a:rPr>
              <a:t>Sistema </a:t>
            </a:r>
            <a:r>
              <a:rPr lang="es-CL" sz="1600" b="1" dirty="0" err="1">
                <a:solidFill>
                  <a:srgbClr val="731D47"/>
                </a:solidFill>
                <a:latin typeface="Calibri" panose="020F0502020204030204" pitchFamily="34" charset="0"/>
                <a:ea typeface="Roboto"/>
                <a:cs typeface="Calibri" panose="020F0502020204030204" pitchFamily="34" charset="0"/>
                <a:sym typeface="Roboto"/>
              </a:rPr>
              <a:t>Common</a:t>
            </a:r>
            <a:r>
              <a:rPr lang="es-CL" sz="1600" b="1" dirty="0">
                <a:solidFill>
                  <a:srgbClr val="731D47"/>
                </a:solidFill>
                <a:latin typeface="Calibri" panose="020F0502020204030204" pitchFamily="34" charset="0"/>
                <a:ea typeface="Roboto"/>
                <a:cs typeface="Calibri" panose="020F0502020204030204" pitchFamily="34" charset="0"/>
                <a:sym typeface="Roboto"/>
              </a:rPr>
              <a:t> Rail</a:t>
            </a:r>
          </a:p>
        </p:txBody>
      </p:sp>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74254" y="3959846"/>
            <a:ext cx="4636302" cy="3844875"/>
          </a:xfrm>
          <a:prstGeom prst="rect">
            <a:avLst/>
          </a:prstGeom>
        </p:spPr>
      </p:pic>
      <p:grpSp>
        <p:nvGrpSpPr>
          <p:cNvPr id="17" name="Grupo 16"/>
          <p:cNvGrpSpPr/>
          <p:nvPr/>
        </p:nvGrpSpPr>
        <p:grpSpPr>
          <a:xfrm>
            <a:off x="366450" y="1220100"/>
            <a:ext cx="8966551" cy="577341"/>
            <a:chOff x="366450" y="1220100"/>
            <a:chExt cx="8966551" cy="577341"/>
          </a:xfrm>
        </p:grpSpPr>
        <p:sp>
          <p:nvSpPr>
            <p:cNvPr id="18" name="Google Shape;206;p7"/>
            <p:cNvSpPr txBox="1"/>
            <p:nvPr/>
          </p:nvSpPr>
          <p:spPr>
            <a:xfrm>
              <a:off x="382499" y="1261272"/>
              <a:ext cx="8950502" cy="536169"/>
            </a:xfrm>
            <a:prstGeom prst="rect">
              <a:avLst/>
            </a:prstGeom>
            <a:noFill/>
            <a:ln>
              <a:noFill/>
            </a:ln>
          </p:spPr>
          <p:txBody>
            <a:bodyPr spcFirstLastPara="1" wrap="square" lIns="91400" tIns="91400" rIns="91400" bIns="91400" anchor="ctr" anchorCtr="0">
              <a:spAutoFit/>
            </a:bodyPr>
            <a:lstStyle/>
            <a:p>
              <a:pPr lvl="0">
                <a:lnSpc>
                  <a:spcPct val="80000"/>
                </a:lnSpc>
                <a:buClr>
                  <a:srgbClr val="741B47"/>
                </a:buClr>
                <a:buSzPts val="2800"/>
              </a:pPr>
              <a:r>
                <a:rPr lang="en-US" sz="2800" b="1" dirty="0" smtClean="0">
                  <a:solidFill>
                    <a:srgbClr val="741B47"/>
                  </a:solidFill>
                  <a:latin typeface="Calibri"/>
                  <a:ea typeface="Calibri"/>
                  <a:cs typeface="Calibri"/>
                  <a:sym typeface="Calibri"/>
                </a:rPr>
                <a:t>VIDEO</a:t>
              </a:r>
              <a:endParaRPr lang="en-US" sz="2800" dirty="0"/>
            </a:p>
          </p:txBody>
        </p:sp>
        <p:sp>
          <p:nvSpPr>
            <p:cNvPr id="19"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b="1" dirty="0" smtClean="0">
                  <a:latin typeface="Calibri"/>
                  <a:ea typeface="Calibri"/>
                  <a:cs typeface="Calibri"/>
                  <a:sym typeface="Calibri"/>
                </a:rPr>
                <a:t>VEAMOS EL SIGUIENTE</a:t>
              </a:r>
              <a:endParaRPr sz="1400" b="1"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419859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0"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REFLEXIONEMOS</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1" name="Google Shape;70;p14">
            <a:extLst>
              <a:ext uri="{FF2B5EF4-FFF2-40B4-BE49-F238E27FC236}">
                <a16:creationId xmlns:a16="http://schemas.microsoft.com/office/drawing/2014/main" xmlns=""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HAGAMOS UNA PAUSA</a:t>
            </a:r>
          </a:p>
          <a:p>
            <a:endParaRPr lang="es-419" b="1" dirty="0">
              <a:latin typeface="Calibri" panose="020F0502020204030204" pitchFamily="34" charset="0"/>
              <a:ea typeface="Roboto"/>
              <a:cs typeface="Calibri" panose="020F0502020204030204" pitchFamily="34" charset="0"/>
              <a:sym typeface="Roboto"/>
            </a:endParaRPr>
          </a:p>
        </p:txBody>
      </p:sp>
      <p:pic>
        <p:nvPicPr>
          <p:cNvPr id="13" name="Imagen 12">
            <a:extLst>
              <a:ext uri="{FF2B5EF4-FFF2-40B4-BE49-F238E27FC236}">
                <a16:creationId xmlns:a16="http://schemas.microsoft.com/office/drawing/2014/main" xmlns="" id="{FBE0CBD9-1256-1E45-B636-DDF8FAA79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562" y="1567119"/>
            <a:ext cx="2962656" cy="5248656"/>
          </a:xfrm>
          <a:prstGeom prst="rect">
            <a:avLst/>
          </a:prstGeom>
        </p:spPr>
      </p:pic>
      <p:sp>
        <p:nvSpPr>
          <p:cNvPr id="15" name="Google Shape;99;p15">
            <a:extLst>
              <a:ext uri="{FF2B5EF4-FFF2-40B4-BE49-F238E27FC236}">
                <a16:creationId xmlns:a16="http://schemas.microsoft.com/office/drawing/2014/main" xmlns="" id="{8516BCF6-5824-854A-A9A8-79C074F93827}"/>
              </a:ext>
            </a:extLst>
          </p:cNvPr>
          <p:cNvSpPr txBox="1"/>
          <p:nvPr/>
        </p:nvSpPr>
        <p:spPr>
          <a:xfrm>
            <a:off x="506729" y="5822930"/>
            <a:ext cx="4995614" cy="319500"/>
          </a:xfrm>
          <a:prstGeom prst="rect">
            <a:avLst/>
          </a:prstGeom>
          <a:noFill/>
          <a:ln>
            <a:noFill/>
          </a:ln>
        </p:spPr>
        <p:txBody>
          <a:bodyPr spcFirstLastPara="1" wrap="square" lIns="91425" tIns="91425" rIns="91425" bIns="91425" anchor="ctr" anchorCtr="0">
            <a:noAutofit/>
          </a:bodyPr>
          <a:lstStyle/>
          <a:p>
            <a:pPr lvl="0"/>
            <a:r>
              <a:rPr lang="x-none" sz="2100" dirty="0">
                <a:solidFill>
                  <a:srgbClr val="741B47"/>
                </a:solidFill>
                <a:latin typeface="Calibri" panose="020F0502020204030204" pitchFamily="34" charset="0"/>
                <a:ea typeface="Roboto"/>
                <a:cs typeface="Calibri" panose="020F0502020204030204" pitchFamily="34" charset="0"/>
                <a:sym typeface="Roboto"/>
              </a:rPr>
              <a:t>¡Investiga en </a:t>
            </a:r>
            <a:r>
              <a:rPr lang="x-none" sz="2100" dirty="0">
                <a:solidFill>
                  <a:srgbClr val="ED423D"/>
                </a:solidFill>
                <a:latin typeface="Calibri" panose="020F0502020204030204" pitchFamily="34" charset="0"/>
                <a:ea typeface="Roboto"/>
                <a:cs typeface="Calibri" panose="020F0502020204030204" pitchFamily="34" charset="0"/>
                <a:sym typeface="Roboto"/>
              </a:rPr>
              <a:t>internet</a:t>
            </a:r>
          </a:p>
          <a:p>
            <a:pPr lvl="0"/>
            <a:r>
              <a:rPr lang="x-none" sz="2100" dirty="0">
                <a:solidFill>
                  <a:srgbClr val="741B47"/>
                </a:solidFill>
                <a:latin typeface="Calibri" panose="020F0502020204030204" pitchFamily="34" charset="0"/>
                <a:ea typeface="Roboto"/>
                <a:cs typeface="Calibri" panose="020F0502020204030204" pitchFamily="34" charset="0"/>
                <a:sym typeface="Roboto"/>
              </a:rPr>
              <a:t>ocupando tu celular!  </a:t>
            </a:r>
          </a:p>
          <a:p>
            <a:pPr lvl="0"/>
            <a:r>
              <a:rPr lang="x-none" sz="2100" b="1" dirty="0">
                <a:solidFill>
                  <a:srgbClr val="741B47"/>
                </a:solidFill>
                <a:latin typeface="Calibri" panose="020F0502020204030204" pitchFamily="34" charset="0"/>
                <a:ea typeface="Roboto"/>
                <a:cs typeface="Calibri" panose="020F0502020204030204" pitchFamily="34" charset="0"/>
                <a:sym typeface="Roboto"/>
              </a:rPr>
              <a:t>¡Comparte tus respuestas!</a:t>
            </a:r>
          </a:p>
        </p:txBody>
      </p:sp>
      <p:grpSp>
        <p:nvGrpSpPr>
          <p:cNvPr id="16" name="Agrupar 1">
            <a:extLst>
              <a:ext uri="{FF2B5EF4-FFF2-40B4-BE49-F238E27FC236}">
                <a16:creationId xmlns:a16="http://schemas.microsoft.com/office/drawing/2014/main" xmlns="" id="{4585D180-2534-9D45-9EBB-BB0754DC0B25}"/>
              </a:ext>
            </a:extLst>
          </p:cNvPr>
          <p:cNvGrpSpPr/>
          <p:nvPr/>
        </p:nvGrpSpPr>
        <p:grpSpPr>
          <a:xfrm>
            <a:off x="371783" y="2061749"/>
            <a:ext cx="5367968" cy="2584981"/>
            <a:chOff x="371783" y="2061749"/>
            <a:chExt cx="5367968" cy="2584981"/>
          </a:xfrm>
        </p:grpSpPr>
        <p:sp>
          <p:nvSpPr>
            <p:cNvPr id="17" name="Google Shape;73;p14">
              <a:extLst>
                <a:ext uri="{FF2B5EF4-FFF2-40B4-BE49-F238E27FC236}">
                  <a16:creationId xmlns:a16="http://schemas.microsoft.com/office/drawing/2014/main" xmlns="" id="{B3FAE163-4F2F-844A-89D8-76AA29775561}"/>
                </a:ext>
              </a:extLst>
            </p:cNvPr>
            <p:cNvSpPr/>
            <p:nvPr/>
          </p:nvSpPr>
          <p:spPr>
            <a:xfrm>
              <a:off x="371783" y="2258677"/>
              <a:ext cx="5146719" cy="2388053"/>
            </a:xfrm>
            <a:prstGeom prst="roundRect">
              <a:avLst>
                <a:gd name="adj" fmla="val 9635"/>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pic>
          <p:nvPicPr>
            <p:cNvPr id="18" name="Google Shape;91;p15">
              <a:extLst>
                <a:ext uri="{FF2B5EF4-FFF2-40B4-BE49-F238E27FC236}">
                  <a16:creationId xmlns:a16="http://schemas.microsoft.com/office/drawing/2014/main" xmlns="" id="{C3D84BE9-EBC6-334A-8078-BB3F4F33F8BD}"/>
                </a:ext>
              </a:extLst>
            </p:cNvPr>
            <p:cNvPicPr preferRelativeResize="0"/>
            <p:nvPr/>
          </p:nvPicPr>
          <p:blipFill>
            <a:blip r:embed="rId4">
              <a:alphaModFix/>
            </a:blip>
            <a:stretch>
              <a:fillRect/>
            </a:stretch>
          </p:blipFill>
          <p:spPr>
            <a:xfrm>
              <a:off x="5262651" y="2061749"/>
              <a:ext cx="477100" cy="477100"/>
            </a:xfrm>
            <a:prstGeom prst="rect">
              <a:avLst/>
            </a:prstGeom>
            <a:noFill/>
            <a:ln>
              <a:noFill/>
            </a:ln>
          </p:spPr>
        </p:pic>
        <p:sp>
          <p:nvSpPr>
            <p:cNvPr id="19" name="Rectángulo 18">
              <a:extLst>
                <a:ext uri="{FF2B5EF4-FFF2-40B4-BE49-F238E27FC236}">
                  <a16:creationId xmlns:a16="http://schemas.microsoft.com/office/drawing/2014/main" xmlns="" id="{263BAB05-6090-3E44-B16B-DF096488E21C}"/>
                </a:ext>
              </a:extLst>
            </p:cNvPr>
            <p:cNvSpPr/>
            <p:nvPr/>
          </p:nvSpPr>
          <p:spPr>
            <a:xfrm>
              <a:off x="577255" y="2677914"/>
              <a:ext cx="4407655" cy="1774653"/>
            </a:xfrm>
            <a:prstGeom prst="rect">
              <a:avLst/>
            </a:prstGeom>
          </p:spPr>
          <p:txBody>
            <a:bodyPr wrap="square" anchor="b">
              <a:spAutoFit/>
            </a:bodyPr>
            <a:lstStyle/>
            <a:p>
              <a:pPr marL="285750" lvl="0" indent="-285750">
                <a:lnSpc>
                  <a:spcPct val="115000"/>
                </a:lnSpc>
                <a:buFont typeface="Arial" panose="020B0604020202020204" pitchFamily="34" charset="0"/>
                <a:buChar char="•"/>
              </a:pPr>
              <a:endParaRPr lang="es-419" sz="1600" dirty="0">
                <a:latin typeface="Calibri" panose="020F0502020204030204" pitchFamily="34" charset="0"/>
                <a:ea typeface="Roboto"/>
                <a:cs typeface="Calibri" panose="020F0502020204030204" pitchFamily="34" charset="0"/>
                <a:sym typeface="Roboto"/>
              </a:endParaRPr>
            </a:p>
            <a:p>
              <a:pPr marL="285750" lvl="0" indent="-285750">
                <a:lnSpc>
                  <a:spcPct val="115000"/>
                </a:lnSpc>
                <a:buFont typeface="Arial" panose="020B0604020202020204" pitchFamily="34" charset="0"/>
                <a:buChar char="•"/>
              </a:pPr>
              <a:r>
                <a:rPr lang="es-419" sz="1600" dirty="0">
                  <a:latin typeface="Calibri" panose="020F0502020204030204" pitchFamily="34" charset="0"/>
                  <a:ea typeface="Roboto"/>
                  <a:cs typeface="Calibri" panose="020F0502020204030204" pitchFamily="34" charset="0"/>
                  <a:sym typeface="Roboto"/>
                </a:rPr>
                <a:t>¿Qué diferencias puedes reconocer entre el sistema de alimentación de un </a:t>
              </a:r>
              <a:r>
                <a:rPr lang="es-419" sz="1600" b="1" dirty="0">
                  <a:solidFill>
                    <a:schemeClr val="tx1"/>
                  </a:solidFill>
                  <a:latin typeface="Calibri" panose="020F0502020204030204" pitchFamily="34" charset="0"/>
                  <a:ea typeface="Roboto"/>
                  <a:cs typeface="Calibri" panose="020F0502020204030204" pitchFamily="34" charset="0"/>
                  <a:sym typeface="Roboto"/>
                </a:rPr>
                <a:t>motor diesel  </a:t>
              </a:r>
              <a:r>
                <a:rPr lang="es-419" sz="1600" dirty="0">
                  <a:solidFill>
                    <a:schemeClr val="tx1"/>
                  </a:solidFill>
                  <a:latin typeface="Calibri" panose="020F0502020204030204" pitchFamily="34" charset="0"/>
                  <a:ea typeface="Roboto"/>
                  <a:cs typeface="Calibri" panose="020F0502020204030204" pitchFamily="34" charset="0"/>
                  <a:sym typeface="Roboto"/>
                </a:rPr>
                <a:t>con uno a </a:t>
              </a:r>
              <a:r>
                <a:rPr lang="es-419" sz="1600" b="1" dirty="0">
                  <a:solidFill>
                    <a:schemeClr val="tx1"/>
                  </a:solidFill>
                  <a:latin typeface="Calibri" panose="020F0502020204030204" pitchFamily="34" charset="0"/>
                  <a:ea typeface="Roboto"/>
                  <a:cs typeface="Calibri" panose="020F0502020204030204" pitchFamily="34" charset="0"/>
                  <a:sym typeface="Roboto"/>
                </a:rPr>
                <a:t>gasolina?</a:t>
              </a:r>
            </a:p>
            <a:p>
              <a:pPr lvl="0">
                <a:lnSpc>
                  <a:spcPct val="115000"/>
                </a:lnSpc>
              </a:pPr>
              <a:endParaRPr lang="es-419" sz="1600" dirty="0">
                <a:latin typeface="Calibri" panose="020F0502020204030204" pitchFamily="34" charset="0"/>
                <a:ea typeface="Roboto"/>
                <a:cs typeface="Calibri" panose="020F0502020204030204" pitchFamily="34" charset="0"/>
                <a:sym typeface="Roboto"/>
              </a:endParaRPr>
            </a:p>
            <a:p>
              <a:pPr marL="285750" lvl="0" indent="-285750">
                <a:lnSpc>
                  <a:spcPct val="115000"/>
                </a:lnSpc>
                <a:buFont typeface="Arial" panose="020B0604020202020204" pitchFamily="34" charset="0"/>
                <a:buChar char="•"/>
              </a:pPr>
              <a:endParaRPr lang="es-419" sz="1600" dirty="0">
                <a:latin typeface="Calibri" panose="020F0502020204030204" pitchFamily="34" charset="0"/>
                <a:ea typeface="Roboto"/>
                <a:cs typeface="Calibri" panose="020F0502020204030204" pitchFamily="34" charset="0"/>
                <a:sym typeface="Roboto"/>
              </a:endParaRPr>
            </a:p>
          </p:txBody>
        </p:sp>
      </p:grpSp>
      <p:pic>
        <p:nvPicPr>
          <p:cNvPr id="20" name="Imagen 19">
            <a:extLst>
              <a:ext uri="{FF2B5EF4-FFF2-40B4-BE49-F238E27FC236}">
                <a16:creationId xmlns:a16="http://schemas.microsoft.com/office/drawing/2014/main" xmlns="" id="{CD7FC83E-F690-C942-9945-3A505F516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9996" y="4056360"/>
            <a:ext cx="3817418" cy="3616716"/>
          </a:xfrm>
          <a:prstGeom prst="rect">
            <a:avLst/>
          </a:prstGeom>
        </p:spPr>
      </p:pic>
      <p:sp>
        <p:nvSpPr>
          <p:cNvPr id="2" name="Marcador de número de diapositiva 1"/>
          <p:cNvSpPr>
            <a:spLocks noGrp="1"/>
          </p:cNvSpPr>
          <p:nvPr>
            <p:ph type="sldNum" sz="quarter" idx="2"/>
          </p:nvPr>
        </p:nvSpPr>
        <p:spPr/>
        <p:txBody>
          <a:bodyPr/>
          <a:lstStyle/>
          <a:p>
            <a:fld id="{86CB4B4D-7CA3-9044-876B-883B54F8677D}" type="slidenum">
              <a:rPr lang="es-CL" smtClean="0"/>
              <a:t>16</a:t>
            </a:fld>
            <a:endParaRPr lang="es-CL"/>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 name="Google Shape;96;p15">
            <a:extLst>
              <a:ext uri="{FF2B5EF4-FFF2-40B4-BE49-F238E27FC236}">
                <a16:creationId xmlns:a16="http://schemas.microsoft.com/office/drawing/2014/main" xmlns="" id="{04FFB21E-61D8-284B-9236-7B310B4C22C4}"/>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8" name="Google Shape;73;p14">
            <a:extLst>
              <a:ext uri="{FF2B5EF4-FFF2-40B4-BE49-F238E27FC236}">
                <a16:creationId xmlns:a16="http://schemas.microsoft.com/office/drawing/2014/main" xmlns="" id="{0E51DEBF-758D-A049-AEB4-66CA8233326C}"/>
              </a:ext>
            </a:extLst>
          </p:cNvPr>
          <p:cNvSpPr/>
          <p:nvPr/>
        </p:nvSpPr>
        <p:spPr>
          <a:xfrm>
            <a:off x="495773" y="2375865"/>
            <a:ext cx="8650863" cy="3702582"/>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pic>
        <p:nvPicPr>
          <p:cNvPr id="13" name="Imagen 12">
            <a:extLst>
              <a:ext uri="{FF2B5EF4-FFF2-40B4-BE49-F238E27FC236}">
                <a16:creationId xmlns:a16="http://schemas.microsoft.com/office/drawing/2014/main" xmlns="" id="{0A2D1934-0040-784E-8024-FE5B1163DC20}"/>
              </a:ext>
            </a:extLst>
          </p:cNvPr>
          <p:cNvPicPr>
            <a:picLocks noChangeAspect="1"/>
          </p:cNvPicPr>
          <p:nvPr/>
        </p:nvPicPr>
        <p:blipFill>
          <a:blip r:embed="rId3"/>
          <a:stretch>
            <a:fillRect/>
          </a:stretch>
        </p:blipFill>
        <p:spPr>
          <a:xfrm>
            <a:off x="537051" y="2503881"/>
            <a:ext cx="8643120" cy="3366519"/>
          </a:xfrm>
          <a:prstGeom prst="rect">
            <a:avLst/>
          </a:prstGeom>
        </p:spPr>
      </p:pic>
      <p:sp>
        <p:nvSpPr>
          <p:cNvPr id="2" name="Marcador de número de diapositiva 1"/>
          <p:cNvSpPr>
            <a:spLocks noGrp="1"/>
          </p:cNvSpPr>
          <p:nvPr>
            <p:ph type="sldNum" sz="quarter" idx="2"/>
          </p:nvPr>
        </p:nvSpPr>
        <p:spPr/>
        <p:txBody>
          <a:bodyPr/>
          <a:lstStyle/>
          <a:p>
            <a:fld id="{86CB4B4D-7CA3-9044-876B-883B54F8677D}" type="slidenum">
              <a:rPr lang="es-CL" smtClean="0"/>
              <a:t>17</a:t>
            </a:fld>
            <a:endParaRPr lang="es-CL"/>
          </a:p>
        </p:txBody>
      </p:sp>
    </p:spTree>
    <p:extLst>
      <p:ext uri="{BB962C8B-B14F-4D97-AF65-F5344CB8AC3E}">
        <p14:creationId xmlns:p14="http://schemas.microsoft.com/office/powerpoint/2010/main" val="815638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5" name="Google Shape;174;p19">
            <a:extLst>
              <a:ext uri="{FF2B5EF4-FFF2-40B4-BE49-F238E27FC236}">
                <a16:creationId xmlns:a16="http://schemas.microsoft.com/office/drawing/2014/main" xmlns="" id="{6B6C22C2-07F8-A648-9B16-FEB7F76C906E}"/>
              </a:ext>
            </a:extLst>
          </p:cNvPr>
          <p:cNvSpPr/>
          <p:nvPr/>
        </p:nvSpPr>
        <p:spPr>
          <a:xfrm>
            <a:off x="466025" y="3973733"/>
            <a:ext cx="4143878" cy="2545844"/>
          </a:xfrm>
          <a:prstGeom prst="roundRect">
            <a:avLst>
              <a:gd name="adj" fmla="val 17330"/>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6" name="Google Shape;175;p19">
            <a:extLst>
              <a:ext uri="{FF2B5EF4-FFF2-40B4-BE49-F238E27FC236}">
                <a16:creationId xmlns:a16="http://schemas.microsoft.com/office/drawing/2014/main" xmlns="" id="{F23EB94A-F5BC-C948-A39A-C72162B14802}"/>
              </a:ext>
            </a:extLst>
          </p:cNvPr>
          <p:cNvSpPr txBox="1"/>
          <p:nvPr/>
        </p:nvSpPr>
        <p:spPr>
          <a:xfrm>
            <a:off x="697966" y="4168841"/>
            <a:ext cx="3979140" cy="2408792"/>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grado térmico determina en qué tipo de motor se debe utilizar una determinada bujía,  en síntesis, es:</a:t>
            </a:r>
          </a:p>
          <a:p>
            <a:pPr marL="285750" lvl="0" indent="-285750">
              <a:lnSpc>
                <a:spcPct val="115000"/>
              </a:lnSpc>
              <a:buFont typeface="Arial" panose="020B0604020202020204" pitchFamily="34" charset="0"/>
              <a:buChar char="•"/>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Bujía Fría: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Se utiliza en motores de Alta Relación de Compresión.</a:t>
            </a:r>
          </a:p>
          <a:p>
            <a:pPr marL="285750" lvl="0" indent="-285750">
              <a:lnSpc>
                <a:spcPct val="115000"/>
              </a:lnSpc>
              <a:buFont typeface="Arial" panose="020B0604020202020204" pitchFamily="34" charset="0"/>
              <a:buChar char="•"/>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Bujía Caliente: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Se utiliza en motores de Baja Relación de Compresión.</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13" name="Google Shape;96;p15">
            <a:extLst>
              <a:ext uri="{FF2B5EF4-FFF2-40B4-BE49-F238E27FC236}">
                <a16:creationId xmlns:a16="http://schemas.microsoft.com/office/drawing/2014/main" xmlns="" id="{70090C35-D48A-5A4D-B0C3-F7B7A42E660A}"/>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BUJÍAS DE ENCENDIDO</a:t>
            </a:r>
          </a:p>
        </p:txBody>
      </p:sp>
      <p:sp>
        <p:nvSpPr>
          <p:cNvPr id="14" name="Google Shape;96;p15">
            <a:extLst>
              <a:ext uri="{FF2B5EF4-FFF2-40B4-BE49-F238E27FC236}">
                <a16:creationId xmlns:a16="http://schemas.microsoft.com/office/drawing/2014/main" xmlns="" id="{ED261EE3-98C0-A64B-B760-7BA8F5DE0CA0}"/>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5" name="Google Shape;174;p19">
            <a:extLst>
              <a:ext uri="{FF2B5EF4-FFF2-40B4-BE49-F238E27FC236}">
                <a16:creationId xmlns:a16="http://schemas.microsoft.com/office/drawing/2014/main" xmlns="" id="{B356F1FE-F426-4742-AD68-27F9A229E237}"/>
              </a:ext>
            </a:extLst>
          </p:cNvPr>
          <p:cNvSpPr/>
          <p:nvPr/>
        </p:nvSpPr>
        <p:spPr>
          <a:xfrm>
            <a:off x="466027" y="2253846"/>
            <a:ext cx="8768711" cy="1564287"/>
          </a:xfrm>
          <a:prstGeom prst="roundRect">
            <a:avLst>
              <a:gd name="adj" fmla="val 20585"/>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6" name="Rectángulo 15">
            <a:extLst>
              <a:ext uri="{FF2B5EF4-FFF2-40B4-BE49-F238E27FC236}">
                <a16:creationId xmlns:a16="http://schemas.microsoft.com/office/drawing/2014/main" xmlns="" id="{06314B5F-5D88-2641-8A87-2F8BF0B34C3F}"/>
              </a:ext>
            </a:extLst>
          </p:cNvPr>
          <p:cNvSpPr/>
          <p:nvPr/>
        </p:nvSpPr>
        <p:spPr>
          <a:xfrm>
            <a:off x="716252" y="2416746"/>
            <a:ext cx="7977805" cy="1138581"/>
          </a:xfrm>
          <a:prstGeom prst="rect">
            <a:avLst/>
          </a:prstGeom>
        </p:spPr>
        <p:txBody>
          <a:bodyPr wrap="square">
            <a:spAutoFit/>
          </a:bodyPr>
          <a:lstStyle/>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Son las encargadas de producir la chispa eléctrica entre sus electrodos para generar la explosión de la mezcla combustible dentro del cilindro. </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Existen diferentes tipos de bujías de acuerdo a su grado térmico. </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grado térmico tiene que ver con la rapidez con la que la bujía se puede refrigerar.</a:t>
            </a:r>
          </a:p>
        </p:txBody>
      </p:sp>
      <p:pic>
        <p:nvPicPr>
          <p:cNvPr id="19" name="Imagen 18">
            <a:extLst>
              <a:ext uri="{FF2B5EF4-FFF2-40B4-BE49-F238E27FC236}">
                <a16:creationId xmlns:a16="http://schemas.microsoft.com/office/drawing/2014/main" xmlns="" id="{8F3497C2-4640-9946-BA20-AC53F57D7147}"/>
              </a:ext>
            </a:extLst>
          </p:cNvPr>
          <p:cNvPicPr>
            <a:picLocks noChangeAspect="1"/>
          </p:cNvPicPr>
          <p:nvPr/>
        </p:nvPicPr>
        <p:blipFill>
          <a:blip r:embed="rId3" cstate="print"/>
          <a:stretch>
            <a:fillRect/>
          </a:stretch>
        </p:blipFill>
        <p:spPr>
          <a:xfrm>
            <a:off x="5024869" y="4505469"/>
            <a:ext cx="4069192" cy="1579398"/>
          </a:xfrm>
          <a:prstGeom prst="rect">
            <a:avLst/>
          </a:prstGeom>
        </p:spPr>
      </p:pic>
      <p:sp>
        <p:nvSpPr>
          <p:cNvPr id="21" name="Google Shape;73;p14">
            <a:extLst>
              <a:ext uri="{FF2B5EF4-FFF2-40B4-BE49-F238E27FC236}">
                <a16:creationId xmlns:a16="http://schemas.microsoft.com/office/drawing/2014/main" xmlns="" id="{15F3BE3E-F292-B14B-B771-AEDF9B830020}"/>
              </a:ext>
            </a:extLst>
          </p:cNvPr>
          <p:cNvSpPr/>
          <p:nvPr/>
        </p:nvSpPr>
        <p:spPr>
          <a:xfrm>
            <a:off x="4860132" y="4034052"/>
            <a:ext cx="4374608" cy="2056263"/>
          </a:xfrm>
          <a:prstGeom prst="roundRect">
            <a:avLst>
              <a:gd name="adj" fmla="val 19608"/>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18</a:t>
            </a:fld>
            <a:endParaRPr lang="es-CL"/>
          </a:p>
        </p:txBody>
      </p:sp>
    </p:spTree>
    <p:extLst>
      <p:ext uri="{BB962C8B-B14F-4D97-AF65-F5344CB8AC3E}">
        <p14:creationId xmlns:p14="http://schemas.microsoft.com/office/powerpoint/2010/main" val="4074469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0" name="Imagen 19">
            <a:extLst>
              <a:ext uri="{FF2B5EF4-FFF2-40B4-BE49-F238E27FC236}">
                <a16:creationId xmlns:a16="http://schemas.microsoft.com/office/drawing/2014/main" xmlns="" id="{32974A4C-7FCD-7B48-901E-5C695D927BF4}"/>
              </a:ext>
            </a:extLst>
          </p:cNvPr>
          <p:cNvPicPr>
            <a:picLocks noChangeAspect="1"/>
          </p:cNvPicPr>
          <p:nvPr/>
        </p:nvPicPr>
        <p:blipFill>
          <a:blip r:embed="rId3"/>
          <a:stretch>
            <a:fillRect/>
          </a:stretch>
        </p:blipFill>
        <p:spPr>
          <a:xfrm>
            <a:off x="4931025" y="2456488"/>
            <a:ext cx="3951898" cy="4047818"/>
          </a:xfrm>
          <a:prstGeom prst="rect">
            <a:avLst/>
          </a:prstGeom>
        </p:spPr>
      </p:pic>
      <p:sp>
        <p:nvSpPr>
          <p:cNvPr id="3" name="Google Shape;96;p15">
            <a:extLst>
              <a:ext uri="{FF2B5EF4-FFF2-40B4-BE49-F238E27FC236}">
                <a16:creationId xmlns:a16="http://schemas.microsoft.com/office/drawing/2014/main" xmlns="" id="{BBF14837-2D01-8E49-B1A3-9140152F2C42}"/>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GRADO TÉRMICO DE BUJÍAS DE ENCENDIDO</a:t>
            </a:r>
          </a:p>
        </p:txBody>
      </p:sp>
      <p:sp>
        <p:nvSpPr>
          <p:cNvPr id="4" name="Google Shape;96;p15">
            <a:extLst>
              <a:ext uri="{FF2B5EF4-FFF2-40B4-BE49-F238E27FC236}">
                <a16:creationId xmlns:a16="http://schemas.microsoft.com/office/drawing/2014/main" xmlns="" id="{9C8A2839-D9AD-0041-AB13-D1BF64F3033C}"/>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5" name="Imagen 4">
            <a:extLst>
              <a:ext uri="{FF2B5EF4-FFF2-40B4-BE49-F238E27FC236}">
                <a16:creationId xmlns:a16="http://schemas.microsoft.com/office/drawing/2014/main" xmlns="" id="{ADECC1A7-3C6D-F048-8FE3-5ABFF3EDD903}"/>
              </a:ext>
            </a:extLst>
          </p:cNvPr>
          <p:cNvPicPr>
            <a:picLocks noChangeAspect="1"/>
          </p:cNvPicPr>
          <p:nvPr/>
        </p:nvPicPr>
        <p:blipFill>
          <a:blip r:embed="rId4" cstate="print"/>
          <a:stretch>
            <a:fillRect/>
          </a:stretch>
        </p:blipFill>
        <p:spPr>
          <a:xfrm>
            <a:off x="699484" y="2034352"/>
            <a:ext cx="4151741" cy="4128929"/>
          </a:xfrm>
          <a:prstGeom prst="rect">
            <a:avLst/>
          </a:prstGeom>
        </p:spPr>
      </p:pic>
      <p:sp>
        <p:nvSpPr>
          <p:cNvPr id="6" name="Google Shape;159;p18">
            <a:extLst>
              <a:ext uri="{FF2B5EF4-FFF2-40B4-BE49-F238E27FC236}">
                <a16:creationId xmlns:a16="http://schemas.microsoft.com/office/drawing/2014/main" xmlns="" id="{3592B4C5-6EEE-FE44-935F-1AB940D2DE5E}"/>
              </a:ext>
            </a:extLst>
          </p:cNvPr>
          <p:cNvSpPr/>
          <p:nvPr/>
        </p:nvSpPr>
        <p:spPr>
          <a:xfrm>
            <a:off x="897472" y="6185976"/>
            <a:ext cx="3692816" cy="523220"/>
          </a:xfrm>
          <a:prstGeom prst="roundRect">
            <a:avLst>
              <a:gd name="adj" fmla="val 33999"/>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8" name="Rectángulo 7">
            <a:extLst>
              <a:ext uri="{FF2B5EF4-FFF2-40B4-BE49-F238E27FC236}">
                <a16:creationId xmlns:a16="http://schemas.microsoft.com/office/drawing/2014/main" xmlns="" id="{8CBAF61E-5766-2440-A9FC-CD863ED28E37}"/>
              </a:ext>
            </a:extLst>
          </p:cNvPr>
          <p:cNvSpPr/>
          <p:nvPr/>
        </p:nvSpPr>
        <p:spPr>
          <a:xfrm>
            <a:off x="966849" y="6295704"/>
            <a:ext cx="3692815" cy="307777"/>
          </a:xfrm>
          <a:prstGeom prst="rect">
            <a:avLst/>
          </a:prstGeom>
        </p:spPr>
        <p:txBody>
          <a:bodyPr wrap="square">
            <a:spAutoFit/>
          </a:bodyPr>
          <a:lstStyle/>
          <a:p>
            <a:r>
              <a:rPr lang="es-CL" dirty="0">
                <a:solidFill>
                  <a:schemeClr val="bg1"/>
                </a:solidFill>
                <a:latin typeface="Calibri" panose="020F0502020204030204" pitchFamily="34" charset="0"/>
                <a:cs typeface="Calibri" panose="020F0502020204030204" pitchFamily="34" charset="0"/>
              </a:rPr>
              <a:t>ÍNDICE DE GRADO TÉRMICO DE </a:t>
            </a:r>
            <a:r>
              <a:rPr lang="es-CL" b="1" dirty="0">
                <a:solidFill>
                  <a:schemeClr val="bg1"/>
                </a:solidFill>
                <a:latin typeface="Calibri" panose="020F0502020204030204" pitchFamily="34" charset="0"/>
                <a:cs typeface="Calibri" panose="020F0502020204030204" pitchFamily="34" charset="0"/>
              </a:rPr>
              <a:t>BUJÍAS BOSCH</a:t>
            </a:r>
          </a:p>
        </p:txBody>
      </p:sp>
      <p:sp>
        <p:nvSpPr>
          <p:cNvPr id="12" name="Google Shape;73;p14">
            <a:extLst>
              <a:ext uri="{FF2B5EF4-FFF2-40B4-BE49-F238E27FC236}">
                <a16:creationId xmlns:a16="http://schemas.microsoft.com/office/drawing/2014/main" xmlns="" id="{D98510CF-94A3-D847-A285-4828C95869E8}"/>
              </a:ext>
            </a:extLst>
          </p:cNvPr>
          <p:cNvSpPr/>
          <p:nvPr/>
        </p:nvSpPr>
        <p:spPr>
          <a:xfrm>
            <a:off x="4788276" y="2029176"/>
            <a:ext cx="4232503" cy="4680020"/>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3" name="Google Shape;159;p18">
            <a:extLst>
              <a:ext uri="{FF2B5EF4-FFF2-40B4-BE49-F238E27FC236}">
                <a16:creationId xmlns:a16="http://schemas.microsoft.com/office/drawing/2014/main" xmlns="" id="{BBF64FC4-2069-594E-BF8A-F1646B1BB183}"/>
              </a:ext>
            </a:extLst>
          </p:cNvPr>
          <p:cNvSpPr/>
          <p:nvPr/>
        </p:nvSpPr>
        <p:spPr>
          <a:xfrm>
            <a:off x="5322009" y="2336288"/>
            <a:ext cx="992875" cy="549101"/>
          </a:xfrm>
          <a:prstGeom prst="roundRect">
            <a:avLst>
              <a:gd name="adj" fmla="val 26088"/>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5" name="Rectángulo 14">
            <a:extLst>
              <a:ext uri="{FF2B5EF4-FFF2-40B4-BE49-F238E27FC236}">
                <a16:creationId xmlns:a16="http://schemas.microsoft.com/office/drawing/2014/main" xmlns="" id="{81847574-985F-1448-926D-74E39DA5C5FA}"/>
              </a:ext>
            </a:extLst>
          </p:cNvPr>
          <p:cNvSpPr/>
          <p:nvPr/>
        </p:nvSpPr>
        <p:spPr>
          <a:xfrm>
            <a:off x="5372240" y="2350802"/>
            <a:ext cx="894797"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BUJÍA </a:t>
            </a:r>
          </a:p>
          <a:p>
            <a:pPr algn="ctr"/>
            <a:r>
              <a:rPr lang="es-419" b="1" dirty="0">
                <a:solidFill>
                  <a:schemeClr val="bg1"/>
                </a:solidFill>
                <a:latin typeface="Calibri" panose="020F0502020204030204" pitchFamily="34" charset="0"/>
                <a:ea typeface="Roboto Medium"/>
                <a:cs typeface="Calibri" panose="020F0502020204030204" pitchFamily="34" charset="0"/>
                <a:sym typeface="Roboto Medium"/>
              </a:rPr>
              <a:t>CALIENTE</a:t>
            </a:r>
          </a:p>
        </p:txBody>
      </p:sp>
      <p:sp>
        <p:nvSpPr>
          <p:cNvPr id="16" name="Google Shape;159;p18">
            <a:extLst>
              <a:ext uri="{FF2B5EF4-FFF2-40B4-BE49-F238E27FC236}">
                <a16:creationId xmlns:a16="http://schemas.microsoft.com/office/drawing/2014/main" xmlns="" id="{4C2DDDF7-913B-C04B-B36D-B4E16EB2873D}"/>
              </a:ext>
            </a:extLst>
          </p:cNvPr>
          <p:cNvSpPr/>
          <p:nvPr/>
        </p:nvSpPr>
        <p:spPr>
          <a:xfrm>
            <a:off x="7595016" y="2343152"/>
            <a:ext cx="992875" cy="549101"/>
          </a:xfrm>
          <a:prstGeom prst="roundRect">
            <a:avLst>
              <a:gd name="adj" fmla="val 26088"/>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7" name="Rectángulo 16">
            <a:extLst>
              <a:ext uri="{FF2B5EF4-FFF2-40B4-BE49-F238E27FC236}">
                <a16:creationId xmlns:a16="http://schemas.microsoft.com/office/drawing/2014/main" xmlns="" id="{FE89CC70-423D-534C-B821-8715A3D64DBF}"/>
              </a:ext>
            </a:extLst>
          </p:cNvPr>
          <p:cNvSpPr/>
          <p:nvPr/>
        </p:nvSpPr>
        <p:spPr>
          <a:xfrm>
            <a:off x="7784795" y="2357666"/>
            <a:ext cx="644728"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BUJÍA </a:t>
            </a:r>
          </a:p>
          <a:p>
            <a:pPr algn="ctr"/>
            <a:r>
              <a:rPr lang="es-419" b="1" dirty="0">
                <a:solidFill>
                  <a:schemeClr val="bg1"/>
                </a:solidFill>
                <a:latin typeface="Calibri" panose="020F0502020204030204" pitchFamily="34" charset="0"/>
                <a:ea typeface="Roboto Medium"/>
                <a:cs typeface="Calibri" panose="020F0502020204030204" pitchFamily="34" charset="0"/>
                <a:sym typeface="Roboto Medium"/>
              </a:rPr>
              <a:t>FRÍA</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19</a:t>
            </a:fld>
            <a:endParaRPr lang="es-CL"/>
          </a:p>
        </p:txBody>
      </p:sp>
    </p:spTree>
    <p:extLst>
      <p:ext uri="{BB962C8B-B14F-4D97-AF65-F5344CB8AC3E}">
        <p14:creationId xmlns:p14="http://schemas.microsoft.com/office/powerpoint/2010/main" val="3996992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subTitle" id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CL" sz="1500" b="1" dirty="0">
                <a:solidFill>
                  <a:srgbClr val="000000"/>
                </a:solidFill>
                <a:latin typeface="Calibri" panose="020F0502020204030204" pitchFamily="34" charset="0"/>
                <a:ea typeface="Roboto"/>
                <a:cs typeface="Calibri" panose="020F0502020204030204" pitchFamily="34" charset="0"/>
                <a:sym typeface="Roboto"/>
              </a:rPr>
              <a:t>ACTIVIDAD 4</a:t>
            </a:r>
            <a:endParaRPr sz="1500" b="1" dirty="0">
              <a:solidFill>
                <a:srgbClr val="000000"/>
              </a:solidFill>
              <a:latin typeface="Calibri" panose="020F0502020204030204" pitchFamily="34" charset="0"/>
              <a:ea typeface="Roboto"/>
              <a:cs typeface="Calibri" panose="020F0502020204030204" pitchFamily="34" charset="0"/>
              <a:sym typeface="Roboto"/>
            </a:endParaRPr>
          </a:p>
          <a:p>
            <a:pPr marL="0" lvl="0" indent="0" algn="l" rtl="0">
              <a:spcBef>
                <a:spcPts val="0"/>
              </a:spcBef>
              <a:spcAft>
                <a:spcPts val="0"/>
              </a:spcAft>
              <a:buNone/>
            </a:pPr>
            <a:endParaRPr sz="1500" b="1" dirty="0">
              <a:latin typeface="Calibri" panose="020F0502020204030204" pitchFamily="34" charset="0"/>
              <a:ea typeface="Roboto"/>
              <a:cs typeface="Calibri" panose="020F0502020204030204" pitchFamily="34" charset="0"/>
              <a:sym typeface="Roboto"/>
            </a:endParaRPr>
          </a:p>
        </p:txBody>
      </p:sp>
      <p:sp>
        <p:nvSpPr>
          <p:cNvPr id="4" name="Google Shape;61;p13">
            <a:extLst>
              <a:ext uri="{FF2B5EF4-FFF2-40B4-BE49-F238E27FC236}">
                <a16:creationId xmlns:a16="http://schemas.microsoft.com/office/drawing/2014/main" xmlns="" id="{2786FB92-B3B7-E242-830D-155E9B0BE5B9}"/>
              </a:ext>
            </a:extLst>
          </p:cNvPr>
          <p:cNvSpPr txBox="1">
            <a:spLocks/>
          </p:cNvSpPr>
          <p:nvPr/>
        </p:nvSpPr>
        <p:spPr>
          <a:xfrm>
            <a:off x="365425" y="2556345"/>
            <a:ext cx="7078729" cy="8826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419" sz="3600" b="1" dirty="0">
                <a:solidFill>
                  <a:srgbClr val="741B47"/>
                </a:solidFill>
                <a:latin typeface="Calibri" panose="020F0502020204030204" pitchFamily="34" charset="0"/>
                <a:ea typeface="Roboto"/>
                <a:cs typeface="Calibri" panose="020F0502020204030204" pitchFamily="34" charset="0"/>
                <a:sym typeface="Roboto"/>
              </a:rPr>
              <a:t>SISTEMAS ESENCIALES </a:t>
            </a:r>
          </a:p>
          <a:p>
            <a:pPr>
              <a:lnSpc>
                <a:spcPct val="90000"/>
              </a:lnSpc>
              <a:buClr>
                <a:schemeClr val="dk1"/>
              </a:buClr>
              <a:buSzPts val="1100"/>
            </a:pPr>
            <a:r>
              <a:rPr lang="es-419" sz="3600" b="1" dirty="0">
                <a:solidFill>
                  <a:srgbClr val="741B47"/>
                </a:solidFill>
                <a:latin typeface="Calibri" panose="020F0502020204030204" pitchFamily="34" charset="0"/>
                <a:ea typeface="Roboto"/>
                <a:cs typeface="Calibri" panose="020F0502020204030204" pitchFamily="34" charset="0"/>
                <a:sym typeface="Roboto"/>
              </a:rPr>
              <a:t>PARA EL FUNCIONAMIENTO </a:t>
            </a:r>
          </a:p>
          <a:p>
            <a:pPr>
              <a:lnSpc>
                <a:spcPct val="90000"/>
              </a:lnSpc>
              <a:buClr>
                <a:schemeClr val="dk1"/>
              </a:buClr>
              <a:buSzPts val="1100"/>
            </a:pPr>
            <a:r>
              <a:rPr lang="es-419" sz="3600" b="1" dirty="0">
                <a:solidFill>
                  <a:srgbClr val="741B47"/>
                </a:solidFill>
                <a:latin typeface="Calibri" panose="020F0502020204030204" pitchFamily="34" charset="0"/>
                <a:ea typeface="Roboto"/>
                <a:cs typeface="Calibri" panose="020F0502020204030204" pitchFamily="34" charset="0"/>
                <a:sym typeface="Roboto"/>
              </a:rPr>
              <a:t>DEL MOTOR 2</a:t>
            </a:r>
          </a:p>
        </p:txBody>
      </p:sp>
      <p:pic>
        <p:nvPicPr>
          <p:cNvPr id="5" name="Imagen 4">
            <a:extLst>
              <a:ext uri="{FF2B5EF4-FFF2-40B4-BE49-F238E27FC236}">
                <a16:creationId xmlns:a16="http://schemas.microsoft.com/office/drawing/2014/main" xmlns="" id="{E3BE46A3-2C9A-BD4B-9FB3-CB49A870C98D}"/>
              </a:ext>
            </a:extLst>
          </p:cNvPr>
          <p:cNvPicPr>
            <a:picLocks noChangeAspect="1"/>
          </p:cNvPicPr>
          <p:nvPr/>
        </p:nvPicPr>
        <p:blipFill>
          <a:blip r:embed="rId3"/>
          <a:stretch>
            <a:fillRect/>
          </a:stretch>
        </p:blipFill>
        <p:spPr>
          <a:xfrm>
            <a:off x="365424" y="3672322"/>
            <a:ext cx="7121341" cy="344714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0" name="Google Shape;174;p19">
            <a:extLst>
              <a:ext uri="{FF2B5EF4-FFF2-40B4-BE49-F238E27FC236}">
                <a16:creationId xmlns:a16="http://schemas.microsoft.com/office/drawing/2014/main" xmlns="" id="{95C3C5C6-A5F0-4E49-AF09-49EBFB8F35E3}"/>
              </a:ext>
            </a:extLst>
          </p:cNvPr>
          <p:cNvSpPr/>
          <p:nvPr/>
        </p:nvSpPr>
        <p:spPr>
          <a:xfrm>
            <a:off x="466024" y="2244194"/>
            <a:ext cx="6167005" cy="4420992"/>
          </a:xfrm>
          <a:prstGeom prst="roundRect">
            <a:avLst>
              <a:gd name="adj" fmla="val 10525"/>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6" name="Google Shape;96;p15">
            <a:extLst>
              <a:ext uri="{FF2B5EF4-FFF2-40B4-BE49-F238E27FC236}">
                <a16:creationId xmlns:a16="http://schemas.microsoft.com/office/drawing/2014/main" xmlns="" id="{925D7F3F-5DEF-E946-A8FC-558F5D3D8351}"/>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BOBINAS DE ENCENDIDO</a:t>
            </a:r>
          </a:p>
        </p:txBody>
      </p:sp>
      <p:sp>
        <p:nvSpPr>
          <p:cNvPr id="9" name="Google Shape;96;p15">
            <a:extLst>
              <a:ext uri="{FF2B5EF4-FFF2-40B4-BE49-F238E27FC236}">
                <a16:creationId xmlns:a16="http://schemas.microsoft.com/office/drawing/2014/main" xmlns="" id="{421D365E-B4A1-7944-BEF1-8FBB593BE395}"/>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2" name="Google Shape;175;p19">
            <a:extLst>
              <a:ext uri="{FF2B5EF4-FFF2-40B4-BE49-F238E27FC236}">
                <a16:creationId xmlns:a16="http://schemas.microsoft.com/office/drawing/2014/main" xmlns="" id="{C7A917DB-1808-9B4E-83B2-B9A5E40FFD38}"/>
              </a:ext>
            </a:extLst>
          </p:cNvPr>
          <p:cNvSpPr txBox="1"/>
          <p:nvPr/>
        </p:nvSpPr>
        <p:spPr>
          <a:xfrm>
            <a:off x="716253" y="2708502"/>
            <a:ext cx="5597461" cy="3715792"/>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La llamada Bobina de Encendido es realmente un Transformador Elevador de Voltaje.</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Ese voltaje es el necesario para producir un arco o chispa eléctrica entre los electrodos de la bujía. </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 necesario un alto voltaje debido a que la mezcla de aire y gasolina  está comprimida a una alta presión y temperatura dentro del cilindro  y cámara de combustión.</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La bobina del tipo botella que se observa en la imagen debía cubrir las necesidades de chispa en todos los cilindros del motor sin importar la velocidad de giro de este, por lo tanto, a altas rpm (6.000), la chispa en las bujías se tornará cada vez más débil.</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pic>
        <p:nvPicPr>
          <p:cNvPr id="12" name="Imagen 11">
            <a:extLst>
              <a:ext uri="{FF2B5EF4-FFF2-40B4-BE49-F238E27FC236}">
                <a16:creationId xmlns:a16="http://schemas.microsoft.com/office/drawing/2014/main" xmlns="" id="{AD7134DE-1F1E-4B45-95BC-F8A200FF5A0A}"/>
              </a:ext>
            </a:extLst>
          </p:cNvPr>
          <p:cNvPicPr>
            <a:picLocks noChangeAspect="1"/>
          </p:cNvPicPr>
          <p:nvPr/>
        </p:nvPicPr>
        <p:blipFill>
          <a:blip r:embed="rId3" cstate="print"/>
          <a:stretch>
            <a:fillRect/>
          </a:stretch>
        </p:blipFill>
        <p:spPr>
          <a:xfrm>
            <a:off x="7056734" y="2679474"/>
            <a:ext cx="1990818" cy="3460472"/>
          </a:xfrm>
          <a:prstGeom prst="rect">
            <a:avLst/>
          </a:prstGeom>
        </p:spPr>
      </p:pic>
      <p:sp>
        <p:nvSpPr>
          <p:cNvPr id="2" name="Marcador de número de diapositiva 1"/>
          <p:cNvSpPr>
            <a:spLocks noGrp="1"/>
          </p:cNvSpPr>
          <p:nvPr>
            <p:ph type="sldNum" sz="quarter" idx="2"/>
          </p:nvPr>
        </p:nvSpPr>
        <p:spPr/>
        <p:txBody>
          <a:bodyPr/>
          <a:lstStyle/>
          <a:p>
            <a:fld id="{86CB4B4D-7CA3-9044-876B-883B54F8677D}" type="slidenum">
              <a:rPr lang="es-CL" smtClean="0"/>
              <a:t>20</a:t>
            </a:fld>
            <a:endParaRPr lang="es-CL"/>
          </a:p>
        </p:txBody>
      </p:sp>
    </p:spTree>
    <p:extLst>
      <p:ext uri="{BB962C8B-B14F-4D97-AF65-F5344CB8AC3E}">
        <p14:creationId xmlns:p14="http://schemas.microsoft.com/office/powerpoint/2010/main" val="1021847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0" name="Google Shape;174;p19">
            <a:extLst>
              <a:ext uri="{FF2B5EF4-FFF2-40B4-BE49-F238E27FC236}">
                <a16:creationId xmlns:a16="http://schemas.microsoft.com/office/drawing/2014/main" xmlns="" id="{95C3C5C6-A5F0-4E49-AF09-49EBFB8F35E3}"/>
              </a:ext>
            </a:extLst>
          </p:cNvPr>
          <p:cNvSpPr/>
          <p:nvPr/>
        </p:nvSpPr>
        <p:spPr>
          <a:xfrm>
            <a:off x="466024" y="2737469"/>
            <a:ext cx="2532533" cy="2385516"/>
          </a:xfrm>
          <a:prstGeom prst="roundRect">
            <a:avLst>
              <a:gd name="adj" fmla="val 16196"/>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6" name="Google Shape;96;p15">
            <a:extLst>
              <a:ext uri="{FF2B5EF4-FFF2-40B4-BE49-F238E27FC236}">
                <a16:creationId xmlns:a16="http://schemas.microsoft.com/office/drawing/2014/main" xmlns="" id="{925D7F3F-5DEF-E946-A8FC-558F5D3D8351}"/>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BOBINAS DE ENCENDIDO TIPO BOTELLA</a:t>
            </a:r>
          </a:p>
        </p:txBody>
      </p:sp>
      <p:sp>
        <p:nvSpPr>
          <p:cNvPr id="9" name="Google Shape;96;p15">
            <a:extLst>
              <a:ext uri="{FF2B5EF4-FFF2-40B4-BE49-F238E27FC236}">
                <a16:creationId xmlns:a16="http://schemas.microsoft.com/office/drawing/2014/main" xmlns="" id="{421D365E-B4A1-7944-BEF1-8FBB593BE395}"/>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2" name="Google Shape;175;p19">
            <a:extLst>
              <a:ext uri="{FF2B5EF4-FFF2-40B4-BE49-F238E27FC236}">
                <a16:creationId xmlns:a16="http://schemas.microsoft.com/office/drawing/2014/main" xmlns="" id="{C7A917DB-1808-9B4E-83B2-B9A5E40FFD38}"/>
              </a:ext>
            </a:extLst>
          </p:cNvPr>
          <p:cNvSpPr txBox="1"/>
          <p:nvPr/>
        </p:nvSpPr>
        <p:spPr>
          <a:xfrm>
            <a:off x="716254" y="2916964"/>
            <a:ext cx="2070490" cy="198865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Este tipo de Bobina se utilizó en Sistemas de Encendido con Distribuidor, quien se encargaba de recibir y distribuir el Alto Voltaje a cada Cilindro.  </a:t>
            </a:r>
          </a:p>
        </p:txBody>
      </p:sp>
      <p:pic>
        <p:nvPicPr>
          <p:cNvPr id="4" name="Imagen 3">
            <a:extLst>
              <a:ext uri="{FF2B5EF4-FFF2-40B4-BE49-F238E27FC236}">
                <a16:creationId xmlns:a16="http://schemas.microsoft.com/office/drawing/2014/main" xmlns="" id="{6A836196-29B8-6B47-9336-213827E48687}"/>
              </a:ext>
            </a:extLst>
          </p:cNvPr>
          <p:cNvPicPr>
            <a:picLocks noChangeAspect="1"/>
          </p:cNvPicPr>
          <p:nvPr/>
        </p:nvPicPr>
        <p:blipFill>
          <a:blip r:embed="rId3"/>
          <a:stretch>
            <a:fillRect/>
          </a:stretch>
        </p:blipFill>
        <p:spPr>
          <a:xfrm>
            <a:off x="3334128" y="2766496"/>
            <a:ext cx="5920111" cy="3091741"/>
          </a:xfrm>
          <a:prstGeom prst="rect">
            <a:avLst/>
          </a:prstGeom>
        </p:spPr>
      </p:pic>
      <p:sp>
        <p:nvSpPr>
          <p:cNvPr id="15" name="Google Shape;73;p14">
            <a:extLst>
              <a:ext uri="{FF2B5EF4-FFF2-40B4-BE49-F238E27FC236}">
                <a16:creationId xmlns:a16="http://schemas.microsoft.com/office/drawing/2014/main" xmlns="" id="{72CA1BB8-4619-C940-BD2D-E6B80C99AB8A}"/>
              </a:ext>
            </a:extLst>
          </p:cNvPr>
          <p:cNvSpPr/>
          <p:nvPr/>
        </p:nvSpPr>
        <p:spPr>
          <a:xfrm>
            <a:off x="3291457" y="2737468"/>
            <a:ext cx="5962782" cy="3188658"/>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21</a:t>
            </a:fld>
            <a:endParaRPr lang="es-CL"/>
          </a:p>
        </p:txBody>
      </p:sp>
    </p:spTree>
    <p:extLst>
      <p:ext uri="{BB962C8B-B14F-4D97-AF65-F5344CB8AC3E}">
        <p14:creationId xmlns:p14="http://schemas.microsoft.com/office/powerpoint/2010/main" val="2044151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4" name="Google Shape;174;p19">
            <a:extLst>
              <a:ext uri="{FF2B5EF4-FFF2-40B4-BE49-F238E27FC236}">
                <a16:creationId xmlns:a16="http://schemas.microsoft.com/office/drawing/2014/main" xmlns="" id="{35AFFC72-6BBC-8F4F-B9ED-78778EDA2A9E}"/>
              </a:ext>
            </a:extLst>
          </p:cNvPr>
          <p:cNvSpPr/>
          <p:nvPr/>
        </p:nvSpPr>
        <p:spPr>
          <a:xfrm>
            <a:off x="466027" y="2763828"/>
            <a:ext cx="6954681" cy="1116510"/>
          </a:xfrm>
          <a:prstGeom prst="roundRect">
            <a:avLst>
              <a:gd name="adj" fmla="val 20585"/>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9" name="Google Shape;96;p15">
            <a:extLst>
              <a:ext uri="{FF2B5EF4-FFF2-40B4-BE49-F238E27FC236}">
                <a16:creationId xmlns:a16="http://schemas.microsoft.com/office/drawing/2014/main" xmlns="" id="{421D365E-B4A1-7944-BEF1-8FBB593BE395}"/>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3" name="Imagen 2">
            <a:extLst>
              <a:ext uri="{FF2B5EF4-FFF2-40B4-BE49-F238E27FC236}">
                <a16:creationId xmlns:a16="http://schemas.microsoft.com/office/drawing/2014/main" xmlns="" id="{0CB9197A-DDCF-7847-B85A-9808A7462D25}"/>
              </a:ext>
            </a:extLst>
          </p:cNvPr>
          <p:cNvPicPr>
            <a:picLocks noChangeAspect="1"/>
          </p:cNvPicPr>
          <p:nvPr/>
        </p:nvPicPr>
        <p:blipFill>
          <a:blip r:embed="rId3"/>
          <a:stretch>
            <a:fillRect/>
          </a:stretch>
        </p:blipFill>
        <p:spPr>
          <a:xfrm>
            <a:off x="35169" y="3576772"/>
            <a:ext cx="5575300" cy="3162300"/>
          </a:xfrm>
          <a:prstGeom prst="rect">
            <a:avLst/>
          </a:prstGeom>
        </p:spPr>
      </p:pic>
      <p:sp>
        <p:nvSpPr>
          <p:cNvPr id="13" name="Google Shape;175;p19">
            <a:extLst>
              <a:ext uri="{FF2B5EF4-FFF2-40B4-BE49-F238E27FC236}">
                <a16:creationId xmlns:a16="http://schemas.microsoft.com/office/drawing/2014/main" xmlns="" id="{3C0B304A-7AF4-FB40-90B0-803AD805D075}"/>
              </a:ext>
            </a:extLst>
          </p:cNvPr>
          <p:cNvSpPr txBox="1"/>
          <p:nvPr/>
        </p:nvSpPr>
        <p:spPr>
          <a:xfrm>
            <a:off x="716252" y="3076499"/>
            <a:ext cx="4894217" cy="42411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Cuadro de saltos de chispas que debe proveer la bobina tipo botella en motor de 4 cilindros a diferentes revoluciones por minuto (rpm).</a:t>
            </a:r>
          </a:p>
        </p:txBody>
      </p:sp>
      <p:sp>
        <p:nvSpPr>
          <p:cNvPr id="17" name="Elipse 16">
            <a:extLst>
              <a:ext uri="{FF2B5EF4-FFF2-40B4-BE49-F238E27FC236}">
                <a16:creationId xmlns:a16="http://schemas.microsoft.com/office/drawing/2014/main" xmlns="" id="{117F6FC7-6B9D-9C4A-88A0-5AED128C4FC1}"/>
              </a:ext>
            </a:extLst>
          </p:cNvPr>
          <p:cNvSpPr/>
          <p:nvPr/>
        </p:nvSpPr>
        <p:spPr>
          <a:xfrm>
            <a:off x="5363654" y="2618700"/>
            <a:ext cx="3957563" cy="39575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Imagen 17">
            <a:extLst>
              <a:ext uri="{FF2B5EF4-FFF2-40B4-BE49-F238E27FC236}">
                <a16:creationId xmlns:a16="http://schemas.microsoft.com/office/drawing/2014/main" xmlns="" id="{59D655AC-EB01-5A4B-B003-713756A517D2}"/>
              </a:ext>
            </a:extLst>
          </p:cNvPr>
          <p:cNvPicPr>
            <a:picLocks noChangeAspect="1"/>
          </p:cNvPicPr>
          <p:nvPr/>
        </p:nvPicPr>
        <p:blipFill>
          <a:blip r:embed="rId4"/>
          <a:stretch>
            <a:fillRect/>
          </a:stretch>
        </p:blipFill>
        <p:spPr>
          <a:xfrm>
            <a:off x="4859107" y="2638071"/>
            <a:ext cx="5035323" cy="3918111"/>
          </a:xfrm>
          <a:prstGeom prst="rect">
            <a:avLst/>
          </a:prstGeom>
        </p:spPr>
      </p:pic>
      <p:sp>
        <p:nvSpPr>
          <p:cNvPr id="2" name="Marcador de número de diapositiva 1"/>
          <p:cNvSpPr>
            <a:spLocks noGrp="1"/>
          </p:cNvSpPr>
          <p:nvPr>
            <p:ph type="sldNum" sz="quarter" idx="2"/>
          </p:nvPr>
        </p:nvSpPr>
        <p:spPr/>
        <p:txBody>
          <a:bodyPr/>
          <a:lstStyle/>
          <a:p>
            <a:fld id="{86CB4B4D-7CA3-9044-876B-883B54F8677D}" type="slidenum">
              <a:rPr lang="es-CL" smtClean="0"/>
              <a:t>22</a:t>
            </a:fld>
            <a:endParaRPr lang="es-CL"/>
          </a:p>
        </p:txBody>
      </p:sp>
    </p:spTree>
    <p:extLst>
      <p:ext uri="{BB962C8B-B14F-4D97-AF65-F5344CB8AC3E}">
        <p14:creationId xmlns:p14="http://schemas.microsoft.com/office/powerpoint/2010/main" val="1640911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0" name="Google Shape;96;p15">
            <a:extLst>
              <a:ext uri="{FF2B5EF4-FFF2-40B4-BE49-F238E27FC236}">
                <a16:creationId xmlns:a16="http://schemas.microsoft.com/office/drawing/2014/main" xmlns="" id="{A1395F2B-927B-C64E-BCD8-EC50A0920420}"/>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BOBINAS DE ENCENDIDO TIPO DIS</a:t>
            </a:r>
          </a:p>
        </p:txBody>
      </p:sp>
      <p:sp>
        <p:nvSpPr>
          <p:cNvPr id="11" name="Google Shape;96;p15">
            <a:extLst>
              <a:ext uri="{FF2B5EF4-FFF2-40B4-BE49-F238E27FC236}">
                <a16:creationId xmlns:a16="http://schemas.microsoft.com/office/drawing/2014/main" xmlns="" id="{08F70A16-EFB4-F146-B092-6845FE88C338}"/>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12" name="Imagen 11">
            <a:extLst>
              <a:ext uri="{FF2B5EF4-FFF2-40B4-BE49-F238E27FC236}">
                <a16:creationId xmlns:a16="http://schemas.microsoft.com/office/drawing/2014/main" xmlns="" id="{C53F1EF8-0301-F64A-AF9C-5851ED6B60AD}"/>
              </a:ext>
            </a:extLst>
          </p:cNvPr>
          <p:cNvPicPr>
            <a:picLocks noChangeAspect="1"/>
          </p:cNvPicPr>
          <p:nvPr/>
        </p:nvPicPr>
        <p:blipFill>
          <a:blip r:embed="rId3" cstate="print"/>
          <a:stretch>
            <a:fillRect/>
          </a:stretch>
        </p:blipFill>
        <p:spPr>
          <a:xfrm>
            <a:off x="6423862" y="3804010"/>
            <a:ext cx="3066549" cy="2865663"/>
          </a:xfrm>
          <a:prstGeom prst="rect">
            <a:avLst/>
          </a:prstGeom>
        </p:spPr>
      </p:pic>
      <p:pic>
        <p:nvPicPr>
          <p:cNvPr id="15" name="Imagen 14">
            <a:extLst>
              <a:ext uri="{FF2B5EF4-FFF2-40B4-BE49-F238E27FC236}">
                <a16:creationId xmlns:a16="http://schemas.microsoft.com/office/drawing/2014/main" xmlns="" id="{CD9A9FBF-193F-2049-B3E5-B6EEF33861C0}"/>
              </a:ext>
            </a:extLst>
          </p:cNvPr>
          <p:cNvPicPr>
            <a:picLocks noChangeAspect="1"/>
          </p:cNvPicPr>
          <p:nvPr/>
        </p:nvPicPr>
        <p:blipFill>
          <a:blip r:embed="rId4" cstate="print"/>
          <a:stretch>
            <a:fillRect/>
          </a:stretch>
        </p:blipFill>
        <p:spPr>
          <a:xfrm>
            <a:off x="563853" y="3662607"/>
            <a:ext cx="5450086" cy="3024200"/>
          </a:xfrm>
          <a:prstGeom prst="rect">
            <a:avLst/>
          </a:prstGeom>
        </p:spPr>
      </p:pic>
      <p:sp>
        <p:nvSpPr>
          <p:cNvPr id="16" name="Google Shape;174;p19">
            <a:extLst>
              <a:ext uri="{FF2B5EF4-FFF2-40B4-BE49-F238E27FC236}">
                <a16:creationId xmlns:a16="http://schemas.microsoft.com/office/drawing/2014/main" xmlns="" id="{4CE17434-E8B9-9545-8892-BDE4A0B7DA9B}"/>
              </a:ext>
            </a:extLst>
          </p:cNvPr>
          <p:cNvSpPr/>
          <p:nvPr/>
        </p:nvSpPr>
        <p:spPr>
          <a:xfrm>
            <a:off x="466027" y="2416840"/>
            <a:ext cx="8768711" cy="1116510"/>
          </a:xfrm>
          <a:prstGeom prst="roundRect">
            <a:avLst>
              <a:gd name="adj" fmla="val 20585"/>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1" name="Google Shape;175;p19">
            <a:extLst>
              <a:ext uri="{FF2B5EF4-FFF2-40B4-BE49-F238E27FC236}">
                <a16:creationId xmlns:a16="http://schemas.microsoft.com/office/drawing/2014/main" xmlns="" id="{2327BB5F-82A5-A54B-BB40-0D396D8587D8}"/>
              </a:ext>
            </a:extLst>
          </p:cNvPr>
          <p:cNvSpPr txBox="1"/>
          <p:nvPr/>
        </p:nvSpPr>
        <p:spPr>
          <a:xfrm>
            <a:off x="716251" y="2729511"/>
            <a:ext cx="8251903" cy="42411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Sistema de Encendido tipo DIS “Distribuitorless Ignition System”, significa Sistema de Encendido sin Distribuidor, aunque también lo llaman Sistema de Encendido de Chispa Perdida. Habitualmente la bobina es doble.</a:t>
            </a:r>
          </a:p>
        </p:txBody>
      </p:sp>
      <p:sp>
        <p:nvSpPr>
          <p:cNvPr id="25" name="Google Shape;73;p14">
            <a:extLst>
              <a:ext uri="{FF2B5EF4-FFF2-40B4-BE49-F238E27FC236}">
                <a16:creationId xmlns:a16="http://schemas.microsoft.com/office/drawing/2014/main" xmlns="" id="{2C41DEA9-419B-A341-A37E-4A29FE85F7F6}"/>
              </a:ext>
            </a:extLst>
          </p:cNvPr>
          <p:cNvSpPr/>
          <p:nvPr/>
        </p:nvSpPr>
        <p:spPr>
          <a:xfrm>
            <a:off x="485523" y="3685886"/>
            <a:ext cx="5633924" cy="3109029"/>
          </a:xfrm>
          <a:prstGeom prst="roundRect">
            <a:avLst>
              <a:gd name="adj" fmla="val 16969"/>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23</a:t>
            </a:fld>
            <a:endParaRPr lang="es-CL"/>
          </a:p>
        </p:txBody>
      </p:sp>
    </p:spTree>
    <p:extLst>
      <p:ext uri="{BB962C8B-B14F-4D97-AF65-F5344CB8AC3E}">
        <p14:creationId xmlns:p14="http://schemas.microsoft.com/office/powerpoint/2010/main" val="3009744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3" name="Google Shape;174;p19">
            <a:extLst>
              <a:ext uri="{FF2B5EF4-FFF2-40B4-BE49-F238E27FC236}">
                <a16:creationId xmlns:a16="http://schemas.microsoft.com/office/drawing/2014/main" xmlns="" id="{C8F7144D-0D0D-F240-B646-A1AFED5B3E3C}"/>
              </a:ext>
            </a:extLst>
          </p:cNvPr>
          <p:cNvSpPr/>
          <p:nvPr/>
        </p:nvSpPr>
        <p:spPr>
          <a:xfrm>
            <a:off x="466027" y="5864459"/>
            <a:ext cx="8768711" cy="880896"/>
          </a:xfrm>
          <a:prstGeom prst="roundRect">
            <a:avLst>
              <a:gd name="adj" fmla="val 31241"/>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0" name="Google Shape;96;p15">
            <a:extLst>
              <a:ext uri="{FF2B5EF4-FFF2-40B4-BE49-F238E27FC236}">
                <a16:creationId xmlns:a16="http://schemas.microsoft.com/office/drawing/2014/main" xmlns="" id="{A1395F2B-927B-C64E-BCD8-EC50A0920420}"/>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BOBINAS DE ENCENDIDO TIPO DIS</a:t>
            </a:r>
          </a:p>
        </p:txBody>
      </p:sp>
      <p:sp>
        <p:nvSpPr>
          <p:cNvPr id="11" name="Google Shape;96;p15">
            <a:extLst>
              <a:ext uri="{FF2B5EF4-FFF2-40B4-BE49-F238E27FC236}">
                <a16:creationId xmlns:a16="http://schemas.microsoft.com/office/drawing/2014/main" xmlns="" id="{08F70A16-EFB4-F146-B092-6845FE88C338}"/>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23" name="Imagen 22">
            <a:extLst>
              <a:ext uri="{FF2B5EF4-FFF2-40B4-BE49-F238E27FC236}">
                <a16:creationId xmlns:a16="http://schemas.microsoft.com/office/drawing/2014/main" xmlns="" id="{1E993342-527E-B24B-BDBD-1734D3866DDA}"/>
              </a:ext>
            </a:extLst>
          </p:cNvPr>
          <p:cNvPicPr>
            <a:picLocks noChangeAspect="1"/>
          </p:cNvPicPr>
          <p:nvPr/>
        </p:nvPicPr>
        <p:blipFill>
          <a:blip r:embed="rId3" cstate="print"/>
          <a:stretch>
            <a:fillRect/>
          </a:stretch>
        </p:blipFill>
        <p:spPr>
          <a:xfrm>
            <a:off x="4468086" y="2782616"/>
            <a:ext cx="4712677" cy="2615019"/>
          </a:xfrm>
          <a:prstGeom prst="rect">
            <a:avLst/>
          </a:prstGeom>
        </p:spPr>
      </p:pic>
      <p:sp>
        <p:nvSpPr>
          <p:cNvPr id="28" name="Google Shape;73;p14">
            <a:extLst>
              <a:ext uri="{FF2B5EF4-FFF2-40B4-BE49-F238E27FC236}">
                <a16:creationId xmlns:a16="http://schemas.microsoft.com/office/drawing/2014/main" xmlns="" id="{FA25274A-5CBD-4446-AB12-3FECF51CB65F}"/>
              </a:ext>
            </a:extLst>
          </p:cNvPr>
          <p:cNvSpPr/>
          <p:nvPr/>
        </p:nvSpPr>
        <p:spPr>
          <a:xfrm>
            <a:off x="4498614" y="2440870"/>
            <a:ext cx="4712677" cy="3155932"/>
          </a:xfrm>
          <a:prstGeom prst="roundRect">
            <a:avLst>
              <a:gd name="adj" fmla="val 13575"/>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 name="Rectángulo 1">
            <a:extLst>
              <a:ext uri="{FF2B5EF4-FFF2-40B4-BE49-F238E27FC236}">
                <a16:creationId xmlns:a16="http://schemas.microsoft.com/office/drawing/2014/main" xmlns="" id="{A7D94460-2C4D-6B48-90E5-A1E551F34C36}"/>
              </a:ext>
            </a:extLst>
          </p:cNvPr>
          <p:cNvSpPr/>
          <p:nvPr/>
        </p:nvSpPr>
        <p:spPr>
          <a:xfrm>
            <a:off x="674690" y="5971432"/>
            <a:ext cx="8714735" cy="607667"/>
          </a:xfrm>
          <a:prstGeom prst="rect">
            <a:avLst/>
          </a:prstGeom>
        </p:spPr>
        <p:txBody>
          <a:bodyPr wrap="square">
            <a:sp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Como se observa en la imagen está saltando una chispa en la bujía del cilindro que está en compresión y al mismo tiempo está saltando otra chispa en el cilindro que está en escape.</a:t>
            </a:r>
          </a:p>
        </p:txBody>
      </p:sp>
      <p:sp>
        <p:nvSpPr>
          <p:cNvPr id="29" name="Google Shape;174;p19">
            <a:extLst>
              <a:ext uri="{FF2B5EF4-FFF2-40B4-BE49-F238E27FC236}">
                <a16:creationId xmlns:a16="http://schemas.microsoft.com/office/drawing/2014/main" xmlns="" id="{E6CA2B54-000E-CA47-A133-00A3CFDCA9BA}"/>
              </a:ext>
            </a:extLst>
          </p:cNvPr>
          <p:cNvSpPr/>
          <p:nvPr/>
        </p:nvSpPr>
        <p:spPr>
          <a:xfrm>
            <a:off x="466028" y="2416839"/>
            <a:ext cx="3742557" cy="3203409"/>
          </a:xfrm>
          <a:prstGeom prst="roundRect">
            <a:avLst>
              <a:gd name="adj" fmla="val 11340"/>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30" name="Google Shape;175;p19">
            <a:extLst>
              <a:ext uri="{FF2B5EF4-FFF2-40B4-BE49-F238E27FC236}">
                <a16:creationId xmlns:a16="http://schemas.microsoft.com/office/drawing/2014/main" xmlns="" id="{3C6E98C4-519F-3340-BFDB-12334DAB8F8D}"/>
              </a:ext>
            </a:extLst>
          </p:cNvPr>
          <p:cNvSpPr txBox="1"/>
          <p:nvPr/>
        </p:nvSpPr>
        <p:spPr>
          <a:xfrm>
            <a:off x="674690" y="2790193"/>
            <a:ext cx="3337030" cy="2706246"/>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Como se muestra en la figura, el sistema DIS se denomina de chispa perdida, debido a que por cada descarga de una bobina saltan 2 chispas al mismo tiempo en cilindros cuyos pistones son pares. </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Cabe mencionar que “Par de Pistón”, </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se refiere a 2 pistones que se desplazan juntos subiendo y bajando (cada uno en su respectivo cilindro), pero realizando procesos diferentes.  </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33" name="Elipse 32">
            <a:extLst>
              <a:ext uri="{FF2B5EF4-FFF2-40B4-BE49-F238E27FC236}">
                <a16:creationId xmlns:a16="http://schemas.microsoft.com/office/drawing/2014/main" xmlns="" id="{522D05C2-AEA4-E446-86F0-041EF2E96B19}"/>
              </a:ext>
            </a:extLst>
          </p:cNvPr>
          <p:cNvSpPr/>
          <p:nvPr/>
        </p:nvSpPr>
        <p:spPr>
          <a:xfrm>
            <a:off x="6133266" y="4076178"/>
            <a:ext cx="454728" cy="454728"/>
          </a:xfrm>
          <a:prstGeom prst="ellipse">
            <a:avLst/>
          </a:prstGeom>
          <a:noFill/>
          <a:ln w="50800"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34" name="Elipse 33">
            <a:extLst>
              <a:ext uri="{FF2B5EF4-FFF2-40B4-BE49-F238E27FC236}">
                <a16:creationId xmlns:a16="http://schemas.microsoft.com/office/drawing/2014/main" xmlns="" id="{06A1226D-33E3-3148-A33D-DD14D6A08434}"/>
              </a:ext>
            </a:extLst>
          </p:cNvPr>
          <p:cNvSpPr/>
          <p:nvPr/>
        </p:nvSpPr>
        <p:spPr>
          <a:xfrm>
            <a:off x="4756567" y="4062299"/>
            <a:ext cx="454728" cy="454728"/>
          </a:xfrm>
          <a:prstGeom prst="ellipse">
            <a:avLst/>
          </a:prstGeom>
          <a:noFill/>
          <a:ln w="50800"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3" name="Marcador de número de diapositiva 2"/>
          <p:cNvSpPr>
            <a:spLocks noGrp="1"/>
          </p:cNvSpPr>
          <p:nvPr>
            <p:ph type="sldNum" sz="quarter" idx="2"/>
          </p:nvPr>
        </p:nvSpPr>
        <p:spPr/>
        <p:txBody>
          <a:bodyPr/>
          <a:lstStyle/>
          <a:p>
            <a:fld id="{86CB4B4D-7CA3-9044-876B-883B54F8677D}" type="slidenum">
              <a:rPr lang="es-CL" smtClean="0"/>
              <a:t>24</a:t>
            </a:fld>
            <a:endParaRPr lang="es-CL"/>
          </a:p>
        </p:txBody>
      </p:sp>
    </p:spTree>
    <p:extLst>
      <p:ext uri="{BB962C8B-B14F-4D97-AF65-F5344CB8AC3E}">
        <p14:creationId xmlns:p14="http://schemas.microsoft.com/office/powerpoint/2010/main" val="3510642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0" name="Google Shape;96;p15">
            <a:extLst>
              <a:ext uri="{FF2B5EF4-FFF2-40B4-BE49-F238E27FC236}">
                <a16:creationId xmlns:a16="http://schemas.microsoft.com/office/drawing/2014/main" xmlns="" id="{A1395F2B-927B-C64E-BCD8-EC50A0920420}"/>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BOBINAS DE ENCENDIDO TIPO DIS</a:t>
            </a:r>
          </a:p>
        </p:txBody>
      </p:sp>
      <p:sp>
        <p:nvSpPr>
          <p:cNvPr id="11" name="Google Shape;96;p15">
            <a:extLst>
              <a:ext uri="{FF2B5EF4-FFF2-40B4-BE49-F238E27FC236}">
                <a16:creationId xmlns:a16="http://schemas.microsoft.com/office/drawing/2014/main" xmlns="" id="{08F70A16-EFB4-F146-B092-6845FE88C338}"/>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23" name="Imagen 22">
            <a:extLst>
              <a:ext uri="{FF2B5EF4-FFF2-40B4-BE49-F238E27FC236}">
                <a16:creationId xmlns:a16="http://schemas.microsoft.com/office/drawing/2014/main" xmlns="" id="{1E993342-527E-B24B-BDBD-1734D3866DDA}"/>
              </a:ext>
            </a:extLst>
          </p:cNvPr>
          <p:cNvPicPr>
            <a:picLocks noChangeAspect="1"/>
          </p:cNvPicPr>
          <p:nvPr/>
        </p:nvPicPr>
        <p:blipFill>
          <a:blip r:embed="rId3" cstate="print"/>
          <a:stretch>
            <a:fillRect/>
          </a:stretch>
        </p:blipFill>
        <p:spPr>
          <a:xfrm>
            <a:off x="4468086" y="3953293"/>
            <a:ext cx="4712677" cy="2615019"/>
          </a:xfrm>
          <a:prstGeom prst="rect">
            <a:avLst/>
          </a:prstGeom>
        </p:spPr>
      </p:pic>
      <p:sp>
        <p:nvSpPr>
          <p:cNvPr id="28" name="Google Shape;73;p14">
            <a:extLst>
              <a:ext uri="{FF2B5EF4-FFF2-40B4-BE49-F238E27FC236}">
                <a16:creationId xmlns:a16="http://schemas.microsoft.com/office/drawing/2014/main" xmlns="" id="{FA25274A-5CBD-4446-AB12-3FECF51CB65F}"/>
              </a:ext>
            </a:extLst>
          </p:cNvPr>
          <p:cNvSpPr/>
          <p:nvPr/>
        </p:nvSpPr>
        <p:spPr>
          <a:xfrm>
            <a:off x="4498614" y="3950473"/>
            <a:ext cx="4712677" cy="2838174"/>
          </a:xfrm>
          <a:prstGeom prst="roundRect">
            <a:avLst>
              <a:gd name="adj" fmla="val 13575"/>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4" name="Google Shape;174;p19">
            <a:extLst>
              <a:ext uri="{FF2B5EF4-FFF2-40B4-BE49-F238E27FC236}">
                <a16:creationId xmlns:a16="http://schemas.microsoft.com/office/drawing/2014/main" xmlns="" id="{624690A5-37E1-3F49-B5D6-75607A1001F7}"/>
              </a:ext>
            </a:extLst>
          </p:cNvPr>
          <p:cNvSpPr/>
          <p:nvPr/>
        </p:nvSpPr>
        <p:spPr>
          <a:xfrm>
            <a:off x="454302" y="3917707"/>
            <a:ext cx="3754283" cy="2389307"/>
          </a:xfrm>
          <a:prstGeom prst="roundRect">
            <a:avLst>
              <a:gd name="adj" fmla="val 17330"/>
            </a:avLst>
          </a:prstGeom>
          <a:solidFill>
            <a:schemeClr val="bg1">
              <a:lumMod val="95000"/>
            </a:schemeClr>
          </a:solidFill>
          <a:ln>
            <a:noFill/>
          </a:ln>
        </p:spPr>
        <p:txBody>
          <a:bodyPr spcFirstLastPara="1" wrap="square" lIns="91425" tIns="91425" rIns="91425" bIns="91425" anchor="ctr" anchorCtr="0">
            <a:noAutofit/>
          </a:bodyPr>
          <a:lstStyle/>
          <a:p>
            <a:pPr lvl="0" algn="l" rtl="0">
              <a:spcBef>
                <a:spcPts val="0"/>
              </a:spcBef>
              <a:spcAft>
                <a:spcPts val="0"/>
              </a:spcAft>
            </a:pPr>
            <a:r>
              <a:rPr lang="es-419"/>
              <a:t>    </a:t>
            </a:r>
            <a:endParaRPr/>
          </a:p>
        </p:txBody>
      </p:sp>
      <p:sp>
        <p:nvSpPr>
          <p:cNvPr id="15" name="Google Shape;175;p19">
            <a:extLst>
              <a:ext uri="{FF2B5EF4-FFF2-40B4-BE49-F238E27FC236}">
                <a16:creationId xmlns:a16="http://schemas.microsoft.com/office/drawing/2014/main" xmlns="" id="{39DD9E4D-227D-9F4E-B753-2C1302572AEF}"/>
              </a:ext>
            </a:extLst>
          </p:cNvPr>
          <p:cNvSpPr txBox="1"/>
          <p:nvPr/>
        </p:nvSpPr>
        <p:spPr>
          <a:xfrm>
            <a:off x="704529" y="4048832"/>
            <a:ext cx="3334772" cy="203680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La chispa que salta en el cilindro que se encuentra en escape se pierde, debido a que en ese cilindro no quedan gases frescos dentro del cilindro que quemar, solo quedan una pequeña cantidad de gases quemados </a:t>
            </a:r>
            <a:r>
              <a:rPr lang="es-419" sz="1500" dirty="0" smtClean="0">
                <a:solidFill>
                  <a:schemeClr val="dk1"/>
                </a:solidFill>
                <a:latin typeface="Calibri" panose="020F0502020204030204" pitchFamily="34" charset="0"/>
                <a:ea typeface="Roboto Medium"/>
                <a:cs typeface="Calibri" panose="020F0502020204030204" pitchFamily="34" charset="0"/>
                <a:sym typeface="Roboto Medium"/>
              </a:rPr>
              <a:t>residuales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que van hacia el tubo de escape. </a:t>
            </a:r>
          </a:p>
        </p:txBody>
      </p:sp>
      <p:sp>
        <p:nvSpPr>
          <p:cNvPr id="17" name="Google Shape;174;p19">
            <a:extLst>
              <a:ext uri="{FF2B5EF4-FFF2-40B4-BE49-F238E27FC236}">
                <a16:creationId xmlns:a16="http://schemas.microsoft.com/office/drawing/2014/main" xmlns="" id="{10D46395-5BB2-9247-81A2-6FC869B0A153}"/>
              </a:ext>
            </a:extLst>
          </p:cNvPr>
          <p:cNvSpPr/>
          <p:nvPr/>
        </p:nvSpPr>
        <p:spPr>
          <a:xfrm>
            <a:off x="466027" y="2429691"/>
            <a:ext cx="8768711" cy="1237277"/>
          </a:xfrm>
          <a:prstGeom prst="roundRect">
            <a:avLst>
              <a:gd name="adj" fmla="val 20585"/>
            </a:avLst>
          </a:prstGeom>
          <a:solidFill>
            <a:srgbClr val="E9E1E4"/>
          </a:solidFill>
          <a:ln>
            <a:noFill/>
          </a:ln>
        </p:spPr>
        <p:txBody>
          <a:bodyPr spcFirstLastPara="1" wrap="square" lIns="91425" tIns="91425" rIns="91425" bIns="91425" anchor="ctr" anchorCtr="0">
            <a:noAutofit/>
          </a:bodyPr>
          <a:lstStyle/>
          <a:p>
            <a:pPr lvl="0" algn="l" rtl="0">
              <a:spcBef>
                <a:spcPts val="0"/>
              </a:spcBef>
              <a:spcAft>
                <a:spcPts val="0"/>
              </a:spcAft>
            </a:pPr>
            <a:r>
              <a:rPr lang="es-419"/>
              <a:t>    </a:t>
            </a:r>
            <a:endParaRPr/>
          </a:p>
        </p:txBody>
      </p:sp>
      <p:sp>
        <p:nvSpPr>
          <p:cNvPr id="18" name="Rectángulo 17">
            <a:extLst>
              <a:ext uri="{FF2B5EF4-FFF2-40B4-BE49-F238E27FC236}">
                <a16:creationId xmlns:a16="http://schemas.microsoft.com/office/drawing/2014/main" xmlns="" id="{79D221AA-9315-994A-AAE7-49E68479E5F6}"/>
              </a:ext>
            </a:extLst>
          </p:cNvPr>
          <p:cNvSpPr/>
          <p:nvPr/>
        </p:nvSpPr>
        <p:spPr>
          <a:xfrm>
            <a:off x="716252" y="2592591"/>
            <a:ext cx="7977805" cy="873124"/>
          </a:xfrm>
          <a:prstGeom prst="rect">
            <a:avLst/>
          </a:prstGeom>
        </p:spPr>
        <p:txBody>
          <a:bodyPr wrap="square">
            <a:sp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Se aprovechará solo la chispa del cilindro que se encuentra en compresión, debido a que en ese cilindro se encuentra la mezcla se aire y combustible fresca que se ha de aprovechar para generar el torque del motor. </a:t>
            </a:r>
          </a:p>
        </p:txBody>
      </p:sp>
      <p:sp>
        <p:nvSpPr>
          <p:cNvPr id="29" name="Elipse 28">
            <a:extLst>
              <a:ext uri="{FF2B5EF4-FFF2-40B4-BE49-F238E27FC236}">
                <a16:creationId xmlns:a16="http://schemas.microsoft.com/office/drawing/2014/main" xmlns="" id="{15B7C95F-D65C-DE49-9F41-D18B4D729A8F}"/>
              </a:ext>
            </a:extLst>
          </p:cNvPr>
          <p:cNvSpPr/>
          <p:nvPr/>
        </p:nvSpPr>
        <p:spPr>
          <a:xfrm>
            <a:off x="4749594" y="5235770"/>
            <a:ext cx="454728" cy="454728"/>
          </a:xfrm>
          <a:prstGeom prst="ellipse">
            <a:avLst/>
          </a:prstGeom>
          <a:noFill/>
          <a:ln w="50800"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30" name="Elipse 29">
            <a:extLst>
              <a:ext uri="{FF2B5EF4-FFF2-40B4-BE49-F238E27FC236}">
                <a16:creationId xmlns:a16="http://schemas.microsoft.com/office/drawing/2014/main" xmlns="" id="{67B1CB13-74A9-1C4E-A6A9-548C1EBFE182}"/>
              </a:ext>
            </a:extLst>
          </p:cNvPr>
          <p:cNvSpPr/>
          <p:nvPr/>
        </p:nvSpPr>
        <p:spPr>
          <a:xfrm>
            <a:off x="6137345" y="5222452"/>
            <a:ext cx="454728" cy="454728"/>
          </a:xfrm>
          <a:prstGeom prst="ellipse">
            <a:avLst/>
          </a:prstGeom>
          <a:noFill/>
          <a:ln w="50800"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32" name="Multiplicación 31">
            <a:extLst>
              <a:ext uri="{FF2B5EF4-FFF2-40B4-BE49-F238E27FC236}">
                <a16:creationId xmlns:a16="http://schemas.microsoft.com/office/drawing/2014/main" xmlns="" id="{14F3C30A-A91F-C546-BC54-5BD5BE6CA0F1}"/>
              </a:ext>
            </a:extLst>
          </p:cNvPr>
          <p:cNvSpPr/>
          <p:nvPr/>
        </p:nvSpPr>
        <p:spPr>
          <a:xfrm>
            <a:off x="5823225" y="4941477"/>
            <a:ext cx="1082967" cy="1016677"/>
          </a:xfrm>
          <a:prstGeom prst="mathMultiply">
            <a:avLst>
              <a:gd name="adj1" fmla="val 68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Marcador de número de diapositiva 1"/>
          <p:cNvSpPr>
            <a:spLocks noGrp="1"/>
          </p:cNvSpPr>
          <p:nvPr>
            <p:ph type="sldNum" sz="quarter" idx="2"/>
          </p:nvPr>
        </p:nvSpPr>
        <p:spPr/>
        <p:txBody>
          <a:bodyPr/>
          <a:lstStyle/>
          <a:p>
            <a:fld id="{86CB4B4D-7CA3-9044-876B-883B54F8677D}" type="slidenum">
              <a:rPr lang="es-CL" smtClean="0"/>
              <a:t>25</a:t>
            </a:fld>
            <a:endParaRPr lang="es-CL"/>
          </a:p>
        </p:txBody>
      </p:sp>
    </p:spTree>
    <p:extLst>
      <p:ext uri="{BB962C8B-B14F-4D97-AF65-F5344CB8AC3E}">
        <p14:creationId xmlns:p14="http://schemas.microsoft.com/office/powerpoint/2010/main" val="2660551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2" name="Imagen 11">
            <a:extLst>
              <a:ext uri="{FF2B5EF4-FFF2-40B4-BE49-F238E27FC236}">
                <a16:creationId xmlns:a16="http://schemas.microsoft.com/office/drawing/2014/main" xmlns="" id="{C53F1EF8-0301-F64A-AF9C-5851ED6B60AD}"/>
              </a:ext>
            </a:extLst>
          </p:cNvPr>
          <p:cNvPicPr>
            <a:picLocks noChangeAspect="1"/>
          </p:cNvPicPr>
          <p:nvPr/>
        </p:nvPicPr>
        <p:blipFill>
          <a:blip r:embed="rId3" cstate="print"/>
          <a:stretch>
            <a:fillRect/>
          </a:stretch>
        </p:blipFill>
        <p:spPr>
          <a:xfrm>
            <a:off x="4508792" y="2543169"/>
            <a:ext cx="3937283" cy="3679356"/>
          </a:xfrm>
          <a:prstGeom prst="rect">
            <a:avLst/>
          </a:prstGeom>
        </p:spPr>
      </p:pic>
      <p:sp>
        <p:nvSpPr>
          <p:cNvPr id="13" name="Google Shape;174;p19">
            <a:extLst>
              <a:ext uri="{FF2B5EF4-FFF2-40B4-BE49-F238E27FC236}">
                <a16:creationId xmlns:a16="http://schemas.microsoft.com/office/drawing/2014/main" xmlns="" id="{BF4D3E0E-AEF5-3F44-A4FD-650401CB62D0}"/>
              </a:ext>
            </a:extLst>
          </p:cNvPr>
          <p:cNvSpPr/>
          <p:nvPr/>
        </p:nvSpPr>
        <p:spPr>
          <a:xfrm>
            <a:off x="466024" y="2737468"/>
            <a:ext cx="3576587" cy="3294363"/>
          </a:xfrm>
          <a:prstGeom prst="roundRect">
            <a:avLst>
              <a:gd name="adj" fmla="val 16196"/>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0" name="Google Shape;96;p15">
            <a:extLst>
              <a:ext uri="{FF2B5EF4-FFF2-40B4-BE49-F238E27FC236}">
                <a16:creationId xmlns:a16="http://schemas.microsoft.com/office/drawing/2014/main" xmlns="" id="{A1395F2B-927B-C64E-BCD8-EC50A0920420}"/>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BOBINAS DE ENCENDIDO TIPO DIS</a:t>
            </a:r>
          </a:p>
        </p:txBody>
      </p:sp>
      <p:sp>
        <p:nvSpPr>
          <p:cNvPr id="11" name="Google Shape;96;p15">
            <a:extLst>
              <a:ext uri="{FF2B5EF4-FFF2-40B4-BE49-F238E27FC236}">
                <a16:creationId xmlns:a16="http://schemas.microsoft.com/office/drawing/2014/main" xmlns="" id="{08F70A16-EFB4-F146-B092-6845FE88C338}"/>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4" name="Google Shape;175;p19">
            <a:extLst>
              <a:ext uri="{FF2B5EF4-FFF2-40B4-BE49-F238E27FC236}">
                <a16:creationId xmlns:a16="http://schemas.microsoft.com/office/drawing/2014/main" xmlns="" id="{BC88482C-E014-734A-8014-C3354A95CDD6}"/>
              </a:ext>
            </a:extLst>
          </p:cNvPr>
          <p:cNvSpPr txBox="1"/>
          <p:nvPr/>
        </p:nvSpPr>
        <p:spPr>
          <a:xfrm>
            <a:off x="765413" y="3456734"/>
            <a:ext cx="3037599" cy="2029665"/>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Este tipo de bobinas son dobles. Es decir, vienen 2 bobinas en el mismo elemento.</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Bobina para cilindros </a:t>
            </a: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1 y 4 </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Bobina para cilindros </a:t>
            </a: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2 y 3</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 </a:t>
            </a:r>
          </a:p>
        </p:txBody>
      </p:sp>
      <p:sp>
        <p:nvSpPr>
          <p:cNvPr id="19" name="Elipse 18">
            <a:extLst>
              <a:ext uri="{FF2B5EF4-FFF2-40B4-BE49-F238E27FC236}">
                <a16:creationId xmlns:a16="http://schemas.microsoft.com/office/drawing/2014/main" xmlns="" id="{FE6AE058-1694-3F47-9B6A-88C0D18F397F}"/>
              </a:ext>
            </a:extLst>
          </p:cNvPr>
          <p:cNvSpPr/>
          <p:nvPr/>
        </p:nvSpPr>
        <p:spPr>
          <a:xfrm>
            <a:off x="4915223" y="3235479"/>
            <a:ext cx="936278" cy="936278"/>
          </a:xfrm>
          <a:prstGeom prst="ellipse">
            <a:avLst/>
          </a:prstGeom>
          <a:noFill/>
          <a:ln w="60325"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20" name="Elipse 19">
            <a:extLst>
              <a:ext uri="{FF2B5EF4-FFF2-40B4-BE49-F238E27FC236}">
                <a16:creationId xmlns:a16="http://schemas.microsoft.com/office/drawing/2014/main" xmlns="" id="{CA39AF5B-264D-DB43-A1E5-FA5A653F4123}"/>
              </a:ext>
            </a:extLst>
          </p:cNvPr>
          <p:cNvSpPr/>
          <p:nvPr/>
        </p:nvSpPr>
        <p:spPr>
          <a:xfrm>
            <a:off x="6212510" y="3784638"/>
            <a:ext cx="936278" cy="936278"/>
          </a:xfrm>
          <a:prstGeom prst="ellipse">
            <a:avLst/>
          </a:prstGeom>
          <a:noFill/>
          <a:ln w="60325"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22" name="Elipse 21">
            <a:extLst>
              <a:ext uri="{FF2B5EF4-FFF2-40B4-BE49-F238E27FC236}">
                <a16:creationId xmlns:a16="http://schemas.microsoft.com/office/drawing/2014/main" xmlns="" id="{0B80C3BA-523C-FD4B-A1F1-1E53E917B84D}"/>
              </a:ext>
            </a:extLst>
          </p:cNvPr>
          <p:cNvSpPr/>
          <p:nvPr/>
        </p:nvSpPr>
        <p:spPr>
          <a:xfrm>
            <a:off x="5867828" y="2466530"/>
            <a:ext cx="936278" cy="936278"/>
          </a:xfrm>
          <a:prstGeom prst="ellipse">
            <a:avLst/>
          </a:prstGeom>
          <a:noFill/>
          <a:ln w="60325"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23" name="Elipse 22">
            <a:extLst>
              <a:ext uri="{FF2B5EF4-FFF2-40B4-BE49-F238E27FC236}">
                <a16:creationId xmlns:a16="http://schemas.microsoft.com/office/drawing/2014/main" xmlns="" id="{277790E2-98B1-CF4B-8DB8-2BDB48767576}"/>
              </a:ext>
            </a:extLst>
          </p:cNvPr>
          <p:cNvSpPr/>
          <p:nvPr/>
        </p:nvSpPr>
        <p:spPr>
          <a:xfrm>
            <a:off x="7176575" y="3046952"/>
            <a:ext cx="936278" cy="936278"/>
          </a:xfrm>
          <a:prstGeom prst="ellipse">
            <a:avLst/>
          </a:prstGeom>
          <a:noFill/>
          <a:ln w="60325"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29" name="Google Shape;73;p14">
            <a:extLst>
              <a:ext uri="{FF2B5EF4-FFF2-40B4-BE49-F238E27FC236}">
                <a16:creationId xmlns:a16="http://schemas.microsoft.com/office/drawing/2014/main" xmlns="" id="{2C4DE18E-A31D-944F-88D4-01CDDB0281A6}"/>
              </a:ext>
            </a:extLst>
          </p:cNvPr>
          <p:cNvSpPr/>
          <p:nvPr/>
        </p:nvSpPr>
        <p:spPr>
          <a:xfrm>
            <a:off x="4411579" y="2360750"/>
            <a:ext cx="4842659" cy="4193312"/>
          </a:xfrm>
          <a:prstGeom prst="roundRect">
            <a:avLst>
              <a:gd name="adj" fmla="val 13575"/>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26</a:t>
            </a:fld>
            <a:endParaRPr lang="es-CL"/>
          </a:p>
        </p:txBody>
      </p:sp>
    </p:spTree>
    <p:extLst>
      <p:ext uri="{BB962C8B-B14F-4D97-AF65-F5344CB8AC3E}">
        <p14:creationId xmlns:p14="http://schemas.microsoft.com/office/powerpoint/2010/main" val="1885441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2" name="Imagen 11">
            <a:extLst>
              <a:ext uri="{FF2B5EF4-FFF2-40B4-BE49-F238E27FC236}">
                <a16:creationId xmlns:a16="http://schemas.microsoft.com/office/drawing/2014/main" xmlns="" id="{C53F1EF8-0301-F64A-AF9C-5851ED6B60AD}"/>
              </a:ext>
            </a:extLst>
          </p:cNvPr>
          <p:cNvPicPr>
            <a:picLocks noChangeAspect="1"/>
          </p:cNvPicPr>
          <p:nvPr/>
        </p:nvPicPr>
        <p:blipFill>
          <a:blip r:embed="rId3" cstate="print"/>
          <a:stretch>
            <a:fillRect/>
          </a:stretch>
        </p:blipFill>
        <p:spPr>
          <a:xfrm>
            <a:off x="5927940" y="3563908"/>
            <a:ext cx="2863134" cy="2675573"/>
          </a:xfrm>
          <a:prstGeom prst="rect">
            <a:avLst/>
          </a:prstGeom>
        </p:spPr>
      </p:pic>
      <p:sp>
        <p:nvSpPr>
          <p:cNvPr id="13" name="Google Shape;174;p19">
            <a:extLst>
              <a:ext uri="{FF2B5EF4-FFF2-40B4-BE49-F238E27FC236}">
                <a16:creationId xmlns:a16="http://schemas.microsoft.com/office/drawing/2014/main" xmlns="" id="{BF4D3E0E-AEF5-3F44-A4FD-650401CB62D0}"/>
              </a:ext>
            </a:extLst>
          </p:cNvPr>
          <p:cNvSpPr/>
          <p:nvPr/>
        </p:nvSpPr>
        <p:spPr>
          <a:xfrm>
            <a:off x="444928" y="2175047"/>
            <a:ext cx="8809310" cy="948888"/>
          </a:xfrm>
          <a:prstGeom prst="roundRect">
            <a:avLst>
              <a:gd name="adj" fmla="val 24850"/>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0" name="Google Shape;96;p15">
            <a:extLst>
              <a:ext uri="{FF2B5EF4-FFF2-40B4-BE49-F238E27FC236}">
                <a16:creationId xmlns:a16="http://schemas.microsoft.com/office/drawing/2014/main" xmlns="" id="{A1395F2B-927B-C64E-BCD8-EC50A0920420}"/>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BOBINAS DE ENCENDIDO TIPO DIS</a:t>
            </a:r>
          </a:p>
        </p:txBody>
      </p:sp>
      <p:sp>
        <p:nvSpPr>
          <p:cNvPr id="11" name="Google Shape;96;p15">
            <a:extLst>
              <a:ext uri="{FF2B5EF4-FFF2-40B4-BE49-F238E27FC236}">
                <a16:creationId xmlns:a16="http://schemas.microsoft.com/office/drawing/2014/main" xmlns="" id="{08F70A16-EFB4-F146-B092-6845FE88C338}"/>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4" name="Google Shape;175;p19">
            <a:extLst>
              <a:ext uri="{FF2B5EF4-FFF2-40B4-BE49-F238E27FC236}">
                <a16:creationId xmlns:a16="http://schemas.microsoft.com/office/drawing/2014/main" xmlns="" id="{BC88482C-E014-734A-8014-C3354A95CDD6}"/>
              </a:ext>
            </a:extLst>
          </p:cNvPr>
          <p:cNvSpPr txBox="1"/>
          <p:nvPr/>
        </p:nvSpPr>
        <p:spPr>
          <a:xfrm>
            <a:off x="716253" y="2324737"/>
            <a:ext cx="8363579" cy="66302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Cuadro de saltos de chispas que provee una bobina tipo DIS en motor de 4 cilindros a diferentes revoluciones por minuto (rpm).</a:t>
            </a:r>
          </a:p>
        </p:txBody>
      </p:sp>
      <p:sp>
        <p:nvSpPr>
          <p:cNvPr id="19" name="Elipse 18">
            <a:extLst>
              <a:ext uri="{FF2B5EF4-FFF2-40B4-BE49-F238E27FC236}">
                <a16:creationId xmlns:a16="http://schemas.microsoft.com/office/drawing/2014/main" xmlns="" id="{FE6AE058-1694-3F47-9B6A-88C0D18F397F}"/>
              </a:ext>
            </a:extLst>
          </p:cNvPr>
          <p:cNvSpPr/>
          <p:nvPr/>
        </p:nvSpPr>
        <p:spPr>
          <a:xfrm>
            <a:off x="6240868" y="4052639"/>
            <a:ext cx="680848" cy="680848"/>
          </a:xfrm>
          <a:prstGeom prst="ellipse">
            <a:avLst/>
          </a:prstGeom>
          <a:noFill/>
          <a:ln w="60325"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20" name="Elipse 19">
            <a:extLst>
              <a:ext uri="{FF2B5EF4-FFF2-40B4-BE49-F238E27FC236}">
                <a16:creationId xmlns:a16="http://schemas.microsoft.com/office/drawing/2014/main" xmlns="" id="{CA39AF5B-264D-DB43-A1E5-FA5A653F4123}"/>
              </a:ext>
            </a:extLst>
          </p:cNvPr>
          <p:cNvSpPr/>
          <p:nvPr/>
        </p:nvSpPr>
        <p:spPr>
          <a:xfrm>
            <a:off x="7209191" y="4493183"/>
            <a:ext cx="680848" cy="680848"/>
          </a:xfrm>
          <a:prstGeom prst="ellipse">
            <a:avLst/>
          </a:prstGeom>
          <a:noFill/>
          <a:ln w="60325"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22" name="Elipse 21">
            <a:extLst>
              <a:ext uri="{FF2B5EF4-FFF2-40B4-BE49-F238E27FC236}">
                <a16:creationId xmlns:a16="http://schemas.microsoft.com/office/drawing/2014/main" xmlns="" id="{0B80C3BA-523C-FD4B-A1F1-1E53E917B84D}"/>
              </a:ext>
            </a:extLst>
          </p:cNvPr>
          <p:cNvSpPr/>
          <p:nvPr/>
        </p:nvSpPr>
        <p:spPr>
          <a:xfrm>
            <a:off x="6964926" y="3427734"/>
            <a:ext cx="680848" cy="680848"/>
          </a:xfrm>
          <a:prstGeom prst="ellipse">
            <a:avLst/>
          </a:prstGeom>
          <a:noFill/>
          <a:ln w="60325"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23" name="Elipse 22">
            <a:extLst>
              <a:ext uri="{FF2B5EF4-FFF2-40B4-BE49-F238E27FC236}">
                <a16:creationId xmlns:a16="http://schemas.microsoft.com/office/drawing/2014/main" xmlns="" id="{277790E2-98B1-CF4B-8DB8-2BDB48767576}"/>
              </a:ext>
            </a:extLst>
          </p:cNvPr>
          <p:cNvSpPr/>
          <p:nvPr/>
        </p:nvSpPr>
        <p:spPr>
          <a:xfrm>
            <a:off x="7854321" y="3856259"/>
            <a:ext cx="680848" cy="680848"/>
          </a:xfrm>
          <a:prstGeom prst="ellipse">
            <a:avLst/>
          </a:prstGeom>
          <a:noFill/>
          <a:ln w="60325"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15" name="Google Shape;73;p14">
            <a:extLst>
              <a:ext uri="{FF2B5EF4-FFF2-40B4-BE49-F238E27FC236}">
                <a16:creationId xmlns:a16="http://schemas.microsoft.com/office/drawing/2014/main" xmlns="" id="{AD677F41-26B8-304F-BDAE-B593BA3D1332}"/>
              </a:ext>
            </a:extLst>
          </p:cNvPr>
          <p:cNvSpPr/>
          <p:nvPr/>
        </p:nvSpPr>
        <p:spPr>
          <a:xfrm>
            <a:off x="5454316" y="3244373"/>
            <a:ext cx="3783880" cy="3101963"/>
          </a:xfrm>
          <a:prstGeom prst="roundRect">
            <a:avLst>
              <a:gd name="adj" fmla="val 13575"/>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1" name="Google Shape;174;p19">
            <a:extLst>
              <a:ext uri="{FF2B5EF4-FFF2-40B4-BE49-F238E27FC236}">
                <a16:creationId xmlns:a16="http://schemas.microsoft.com/office/drawing/2014/main" xmlns="" id="{2604E83A-6C3E-4B4E-AAA4-1D5DE6C768FF}"/>
              </a:ext>
            </a:extLst>
          </p:cNvPr>
          <p:cNvSpPr/>
          <p:nvPr/>
        </p:nvSpPr>
        <p:spPr>
          <a:xfrm>
            <a:off x="482067" y="5361929"/>
            <a:ext cx="4817213" cy="1422936"/>
          </a:xfrm>
          <a:prstGeom prst="roundRect">
            <a:avLst>
              <a:gd name="adj" fmla="val 24850"/>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4" name="Google Shape;175;p19">
            <a:extLst>
              <a:ext uri="{FF2B5EF4-FFF2-40B4-BE49-F238E27FC236}">
                <a16:creationId xmlns:a16="http://schemas.microsoft.com/office/drawing/2014/main" xmlns="" id="{CD74E730-5EDC-B24B-BD1A-2587966CA4FC}"/>
              </a:ext>
            </a:extLst>
          </p:cNvPr>
          <p:cNvSpPr txBox="1"/>
          <p:nvPr/>
        </p:nvSpPr>
        <p:spPr>
          <a:xfrm>
            <a:off x="692670" y="5730677"/>
            <a:ext cx="4771478" cy="66302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Como se observa en el cuadro, las chispas en todos los cilindros del motor se deben dividir en 2, debido a que existen 2 bobinas en el mismo elemento, una para cilindros 1 y 4 y otra para cilindros 2 y 3.</a:t>
            </a:r>
          </a:p>
        </p:txBody>
      </p:sp>
      <p:pic>
        <p:nvPicPr>
          <p:cNvPr id="4" name="Imagen 3">
            <a:extLst>
              <a:ext uri="{FF2B5EF4-FFF2-40B4-BE49-F238E27FC236}">
                <a16:creationId xmlns:a16="http://schemas.microsoft.com/office/drawing/2014/main" xmlns="" id="{03AA40CF-BD18-754B-9CA5-20F77F5648E1}"/>
              </a:ext>
            </a:extLst>
          </p:cNvPr>
          <p:cNvPicPr>
            <a:picLocks noChangeAspect="1"/>
          </p:cNvPicPr>
          <p:nvPr/>
        </p:nvPicPr>
        <p:blipFill>
          <a:blip r:embed="rId4"/>
          <a:stretch>
            <a:fillRect/>
          </a:stretch>
        </p:blipFill>
        <p:spPr>
          <a:xfrm>
            <a:off x="178234" y="2659088"/>
            <a:ext cx="5417504" cy="3072798"/>
          </a:xfrm>
          <a:prstGeom prst="rect">
            <a:avLst/>
          </a:prstGeom>
        </p:spPr>
      </p:pic>
      <p:sp>
        <p:nvSpPr>
          <p:cNvPr id="2" name="Marcador de número de diapositiva 1"/>
          <p:cNvSpPr>
            <a:spLocks noGrp="1"/>
          </p:cNvSpPr>
          <p:nvPr>
            <p:ph type="sldNum" sz="quarter" idx="2"/>
          </p:nvPr>
        </p:nvSpPr>
        <p:spPr/>
        <p:txBody>
          <a:bodyPr/>
          <a:lstStyle/>
          <a:p>
            <a:fld id="{86CB4B4D-7CA3-9044-876B-883B54F8677D}" type="slidenum">
              <a:rPr lang="es-CL" smtClean="0"/>
              <a:t>27</a:t>
            </a:fld>
            <a:endParaRPr lang="es-CL"/>
          </a:p>
        </p:txBody>
      </p:sp>
    </p:spTree>
    <p:extLst>
      <p:ext uri="{BB962C8B-B14F-4D97-AF65-F5344CB8AC3E}">
        <p14:creationId xmlns:p14="http://schemas.microsoft.com/office/powerpoint/2010/main" val="2502890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2" name="Imagen 11">
            <a:extLst>
              <a:ext uri="{FF2B5EF4-FFF2-40B4-BE49-F238E27FC236}">
                <a16:creationId xmlns:a16="http://schemas.microsoft.com/office/drawing/2014/main" xmlns="" id="{C53F1EF8-0301-F64A-AF9C-5851ED6B60AD}"/>
              </a:ext>
            </a:extLst>
          </p:cNvPr>
          <p:cNvPicPr>
            <a:picLocks noChangeAspect="1"/>
          </p:cNvPicPr>
          <p:nvPr/>
        </p:nvPicPr>
        <p:blipFill>
          <a:blip r:embed="rId3" cstate="print"/>
          <a:stretch>
            <a:fillRect/>
          </a:stretch>
        </p:blipFill>
        <p:spPr>
          <a:xfrm>
            <a:off x="5927940" y="3563908"/>
            <a:ext cx="2863134" cy="2675573"/>
          </a:xfrm>
          <a:prstGeom prst="rect">
            <a:avLst/>
          </a:prstGeom>
        </p:spPr>
      </p:pic>
      <p:sp>
        <p:nvSpPr>
          <p:cNvPr id="13" name="Google Shape;174;p19">
            <a:extLst>
              <a:ext uri="{FF2B5EF4-FFF2-40B4-BE49-F238E27FC236}">
                <a16:creationId xmlns:a16="http://schemas.microsoft.com/office/drawing/2014/main" xmlns="" id="{BF4D3E0E-AEF5-3F44-A4FD-650401CB62D0}"/>
              </a:ext>
            </a:extLst>
          </p:cNvPr>
          <p:cNvSpPr/>
          <p:nvPr/>
        </p:nvSpPr>
        <p:spPr>
          <a:xfrm>
            <a:off x="444928" y="2175047"/>
            <a:ext cx="8809310" cy="948888"/>
          </a:xfrm>
          <a:prstGeom prst="roundRect">
            <a:avLst>
              <a:gd name="adj" fmla="val 24850"/>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0" name="Google Shape;96;p15">
            <a:extLst>
              <a:ext uri="{FF2B5EF4-FFF2-40B4-BE49-F238E27FC236}">
                <a16:creationId xmlns:a16="http://schemas.microsoft.com/office/drawing/2014/main" xmlns="" id="{A1395F2B-927B-C64E-BCD8-EC50A0920420}"/>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BOBINAS DE ENCENDIDO TIPO DIS</a:t>
            </a:r>
          </a:p>
        </p:txBody>
      </p:sp>
      <p:sp>
        <p:nvSpPr>
          <p:cNvPr id="11" name="Google Shape;96;p15">
            <a:extLst>
              <a:ext uri="{FF2B5EF4-FFF2-40B4-BE49-F238E27FC236}">
                <a16:creationId xmlns:a16="http://schemas.microsoft.com/office/drawing/2014/main" xmlns="" id="{08F70A16-EFB4-F146-B092-6845FE88C338}"/>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4" name="Google Shape;175;p19">
            <a:extLst>
              <a:ext uri="{FF2B5EF4-FFF2-40B4-BE49-F238E27FC236}">
                <a16:creationId xmlns:a16="http://schemas.microsoft.com/office/drawing/2014/main" xmlns="" id="{BC88482C-E014-734A-8014-C3354A95CDD6}"/>
              </a:ext>
            </a:extLst>
          </p:cNvPr>
          <p:cNvSpPr txBox="1"/>
          <p:nvPr/>
        </p:nvSpPr>
        <p:spPr>
          <a:xfrm>
            <a:off x="716253" y="2324737"/>
            <a:ext cx="8363579" cy="66302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Cuadro de saltos de chispas que provee una bobina tipo DIS en motor de 4 cilindros a diferentes revoluciones por minuto (rpm).</a:t>
            </a:r>
          </a:p>
        </p:txBody>
      </p:sp>
      <p:sp>
        <p:nvSpPr>
          <p:cNvPr id="19" name="Elipse 18">
            <a:extLst>
              <a:ext uri="{FF2B5EF4-FFF2-40B4-BE49-F238E27FC236}">
                <a16:creationId xmlns:a16="http://schemas.microsoft.com/office/drawing/2014/main" xmlns="" id="{FE6AE058-1694-3F47-9B6A-88C0D18F397F}"/>
              </a:ext>
            </a:extLst>
          </p:cNvPr>
          <p:cNvSpPr/>
          <p:nvPr/>
        </p:nvSpPr>
        <p:spPr>
          <a:xfrm>
            <a:off x="6240868" y="4052639"/>
            <a:ext cx="680848" cy="680848"/>
          </a:xfrm>
          <a:prstGeom prst="ellipse">
            <a:avLst/>
          </a:prstGeom>
          <a:noFill/>
          <a:ln w="60325"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20" name="Elipse 19">
            <a:extLst>
              <a:ext uri="{FF2B5EF4-FFF2-40B4-BE49-F238E27FC236}">
                <a16:creationId xmlns:a16="http://schemas.microsoft.com/office/drawing/2014/main" xmlns="" id="{CA39AF5B-264D-DB43-A1E5-FA5A653F4123}"/>
              </a:ext>
            </a:extLst>
          </p:cNvPr>
          <p:cNvSpPr/>
          <p:nvPr/>
        </p:nvSpPr>
        <p:spPr>
          <a:xfrm>
            <a:off x="7209191" y="4493183"/>
            <a:ext cx="680848" cy="680848"/>
          </a:xfrm>
          <a:prstGeom prst="ellipse">
            <a:avLst/>
          </a:prstGeom>
          <a:noFill/>
          <a:ln w="60325"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22" name="Elipse 21">
            <a:extLst>
              <a:ext uri="{FF2B5EF4-FFF2-40B4-BE49-F238E27FC236}">
                <a16:creationId xmlns:a16="http://schemas.microsoft.com/office/drawing/2014/main" xmlns="" id="{0B80C3BA-523C-FD4B-A1F1-1E53E917B84D}"/>
              </a:ext>
            </a:extLst>
          </p:cNvPr>
          <p:cNvSpPr/>
          <p:nvPr/>
        </p:nvSpPr>
        <p:spPr>
          <a:xfrm>
            <a:off x="6964926" y="3427734"/>
            <a:ext cx="680848" cy="680848"/>
          </a:xfrm>
          <a:prstGeom prst="ellipse">
            <a:avLst/>
          </a:prstGeom>
          <a:noFill/>
          <a:ln w="60325"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23" name="Elipse 22">
            <a:extLst>
              <a:ext uri="{FF2B5EF4-FFF2-40B4-BE49-F238E27FC236}">
                <a16:creationId xmlns:a16="http://schemas.microsoft.com/office/drawing/2014/main" xmlns="" id="{277790E2-98B1-CF4B-8DB8-2BDB48767576}"/>
              </a:ext>
            </a:extLst>
          </p:cNvPr>
          <p:cNvSpPr/>
          <p:nvPr/>
        </p:nvSpPr>
        <p:spPr>
          <a:xfrm>
            <a:off x="7854321" y="3856259"/>
            <a:ext cx="680848" cy="680848"/>
          </a:xfrm>
          <a:prstGeom prst="ellipse">
            <a:avLst/>
          </a:prstGeom>
          <a:noFill/>
          <a:ln w="60325"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pic>
        <p:nvPicPr>
          <p:cNvPr id="17" name="Imagen 16">
            <a:extLst>
              <a:ext uri="{FF2B5EF4-FFF2-40B4-BE49-F238E27FC236}">
                <a16:creationId xmlns:a16="http://schemas.microsoft.com/office/drawing/2014/main" xmlns="" id="{49BAF2A3-C832-D442-BA4B-A44CE64565F5}"/>
              </a:ext>
            </a:extLst>
          </p:cNvPr>
          <p:cNvPicPr>
            <a:picLocks noChangeAspect="1"/>
          </p:cNvPicPr>
          <p:nvPr/>
        </p:nvPicPr>
        <p:blipFill>
          <a:blip r:embed="rId4" cstate="print"/>
          <a:stretch>
            <a:fillRect/>
          </a:stretch>
        </p:blipFill>
        <p:spPr>
          <a:xfrm>
            <a:off x="444928" y="3672899"/>
            <a:ext cx="4712677" cy="2615019"/>
          </a:xfrm>
          <a:prstGeom prst="rect">
            <a:avLst/>
          </a:prstGeom>
        </p:spPr>
      </p:pic>
      <p:cxnSp>
        <p:nvCxnSpPr>
          <p:cNvPr id="25" name="Conector recto de flecha 24">
            <a:extLst>
              <a:ext uri="{FF2B5EF4-FFF2-40B4-BE49-F238E27FC236}">
                <a16:creationId xmlns:a16="http://schemas.microsoft.com/office/drawing/2014/main" xmlns="" id="{1A690766-FDBE-984D-8C8D-662518BA7EF9}"/>
              </a:ext>
            </a:extLst>
          </p:cNvPr>
          <p:cNvCxnSpPr>
            <a:cxnSpLocks/>
            <a:stCxn id="22" idx="2"/>
          </p:cNvCxnSpPr>
          <p:nvPr/>
        </p:nvCxnSpPr>
        <p:spPr>
          <a:xfrm flipH="1">
            <a:off x="3964972" y="3768158"/>
            <a:ext cx="2999954" cy="934306"/>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xmlns="" id="{D5B73BB3-8AF7-624C-A365-528B3407A0D9}"/>
              </a:ext>
            </a:extLst>
          </p:cNvPr>
          <p:cNvCxnSpPr>
            <a:cxnSpLocks/>
            <a:stCxn id="20" idx="2"/>
          </p:cNvCxnSpPr>
          <p:nvPr/>
        </p:nvCxnSpPr>
        <p:spPr>
          <a:xfrm flipH="1" flipV="1">
            <a:off x="5037221" y="4764510"/>
            <a:ext cx="2171970" cy="69097"/>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xmlns="" id="{C7B5A8D7-8905-BE4C-9E03-F072D547516A}"/>
              </a:ext>
            </a:extLst>
          </p:cNvPr>
          <p:cNvCxnSpPr>
            <a:cxnSpLocks/>
            <a:endCxn id="20" idx="2"/>
          </p:cNvCxnSpPr>
          <p:nvPr/>
        </p:nvCxnSpPr>
        <p:spPr>
          <a:xfrm>
            <a:off x="6600206" y="4733487"/>
            <a:ext cx="608985" cy="100120"/>
          </a:xfrm>
          <a:prstGeom prst="line">
            <a:avLst/>
          </a:prstGeom>
          <a:ln w="38100">
            <a:solidFill>
              <a:srgbClr val="ED423D"/>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xmlns="" id="{196BB58E-4B4E-9942-BDCA-47AECCC2FA95}"/>
              </a:ext>
            </a:extLst>
          </p:cNvPr>
          <p:cNvCxnSpPr>
            <a:cxnSpLocks/>
          </p:cNvCxnSpPr>
          <p:nvPr/>
        </p:nvCxnSpPr>
        <p:spPr>
          <a:xfrm>
            <a:off x="7564843" y="4026030"/>
            <a:ext cx="308172" cy="52576"/>
          </a:xfrm>
          <a:prstGeom prst="line">
            <a:avLst/>
          </a:prstGeom>
          <a:ln w="38100">
            <a:solidFill>
              <a:srgbClr val="ED423D"/>
            </a:solidFill>
          </a:ln>
        </p:spPr>
        <p:style>
          <a:lnRef idx="1">
            <a:schemeClr val="accent1"/>
          </a:lnRef>
          <a:fillRef idx="0">
            <a:schemeClr val="accent1"/>
          </a:fillRef>
          <a:effectRef idx="0">
            <a:schemeClr val="accent1"/>
          </a:effectRef>
          <a:fontRef idx="minor">
            <a:schemeClr val="tx1"/>
          </a:fontRef>
        </p:style>
      </p:cxnSp>
      <p:sp>
        <p:nvSpPr>
          <p:cNvPr id="30" name="Google Shape;73;p14">
            <a:extLst>
              <a:ext uri="{FF2B5EF4-FFF2-40B4-BE49-F238E27FC236}">
                <a16:creationId xmlns:a16="http://schemas.microsoft.com/office/drawing/2014/main" xmlns="" id="{0A60CD5A-0CD6-8D4C-86C9-0575A0865681}"/>
              </a:ext>
            </a:extLst>
          </p:cNvPr>
          <p:cNvSpPr/>
          <p:nvPr/>
        </p:nvSpPr>
        <p:spPr>
          <a:xfrm>
            <a:off x="475456" y="3372709"/>
            <a:ext cx="8762740" cy="3146460"/>
          </a:xfrm>
          <a:prstGeom prst="roundRect">
            <a:avLst>
              <a:gd name="adj" fmla="val 13575"/>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28</a:t>
            </a:fld>
            <a:endParaRPr lang="es-CL"/>
          </a:p>
        </p:txBody>
      </p:sp>
    </p:spTree>
    <p:extLst>
      <p:ext uri="{BB962C8B-B14F-4D97-AF65-F5344CB8AC3E}">
        <p14:creationId xmlns:p14="http://schemas.microsoft.com/office/powerpoint/2010/main" val="442441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0"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REFLEXIONEMOS</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1" name="Google Shape;70;p14">
            <a:extLst>
              <a:ext uri="{FF2B5EF4-FFF2-40B4-BE49-F238E27FC236}">
                <a16:creationId xmlns:a16="http://schemas.microsoft.com/office/drawing/2014/main" xmlns=""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HAGAMOS UNA PAUSA</a:t>
            </a:r>
          </a:p>
          <a:p>
            <a:endParaRPr lang="es-419" b="1" dirty="0">
              <a:latin typeface="Calibri" panose="020F0502020204030204" pitchFamily="34" charset="0"/>
              <a:ea typeface="Roboto"/>
              <a:cs typeface="Calibri" panose="020F0502020204030204" pitchFamily="34" charset="0"/>
              <a:sym typeface="Roboto"/>
            </a:endParaRPr>
          </a:p>
        </p:txBody>
      </p:sp>
      <p:pic>
        <p:nvPicPr>
          <p:cNvPr id="13" name="Imagen 12">
            <a:extLst>
              <a:ext uri="{FF2B5EF4-FFF2-40B4-BE49-F238E27FC236}">
                <a16:creationId xmlns:a16="http://schemas.microsoft.com/office/drawing/2014/main" xmlns="" id="{4B7C0D69-1B1D-BD4C-881E-E1068EB96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562" y="1567119"/>
            <a:ext cx="2962656" cy="5248656"/>
          </a:xfrm>
          <a:prstGeom prst="rect">
            <a:avLst/>
          </a:prstGeom>
        </p:spPr>
      </p:pic>
      <p:sp>
        <p:nvSpPr>
          <p:cNvPr id="15" name="Google Shape;99;p15">
            <a:extLst>
              <a:ext uri="{FF2B5EF4-FFF2-40B4-BE49-F238E27FC236}">
                <a16:creationId xmlns:a16="http://schemas.microsoft.com/office/drawing/2014/main" xmlns="" id="{E647B0C7-9473-5A42-83CE-075B979DD874}"/>
              </a:ext>
            </a:extLst>
          </p:cNvPr>
          <p:cNvSpPr txBox="1"/>
          <p:nvPr/>
        </p:nvSpPr>
        <p:spPr>
          <a:xfrm>
            <a:off x="506729" y="5822930"/>
            <a:ext cx="4995614" cy="319500"/>
          </a:xfrm>
          <a:prstGeom prst="rect">
            <a:avLst/>
          </a:prstGeom>
          <a:noFill/>
          <a:ln>
            <a:noFill/>
          </a:ln>
        </p:spPr>
        <p:txBody>
          <a:bodyPr spcFirstLastPara="1" wrap="square" lIns="91425" tIns="91425" rIns="91425" bIns="91425" anchor="ctr" anchorCtr="0">
            <a:noAutofit/>
          </a:bodyPr>
          <a:lstStyle/>
          <a:p>
            <a:pPr lvl="0"/>
            <a:r>
              <a:rPr lang="x-none" sz="2100" dirty="0">
                <a:solidFill>
                  <a:srgbClr val="741B47"/>
                </a:solidFill>
                <a:latin typeface="Calibri" panose="020F0502020204030204" pitchFamily="34" charset="0"/>
                <a:ea typeface="Roboto"/>
                <a:cs typeface="Calibri" panose="020F0502020204030204" pitchFamily="34" charset="0"/>
                <a:sym typeface="Roboto"/>
              </a:rPr>
              <a:t>¡Investiga en </a:t>
            </a:r>
            <a:r>
              <a:rPr lang="x-none" sz="2100" dirty="0">
                <a:solidFill>
                  <a:srgbClr val="ED423D"/>
                </a:solidFill>
                <a:latin typeface="Calibri" panose="020F0502020204030204" pitchFamily="34" charset="0"/>
                <a:ea typeface="Roboto"/>
                <a:cs typeface="Calibri" panose="020F0502020204030204" pitchFamily="34" charset="0"/>
                <a:sym typeface="Roboto"/>
              </a:rPr>
              <a:t>internet</a:t>
            </a:r>
          </a:p>
          <a:p>
            <a:pPr lvl="0"/>
            <a:r>
              <a:rPr lang="x-none" sz="2100" dirty="0">
                <a:solidFill>
                  <a:srgbClr val="741B47"/>
                </a:solidFill>
                <a:latin typeface="Calibri" panose="020F0502020204030204" pitchFamily="34" charset="0"/>
                <a:ea typeface="Roboto"/>
                <a:cs typeface="Calibri" panose="020F0502020204030204" pitchFamily="34" charset="0"/>
                <a:sym typeface="Roboto"/>
              </a:rPr>
              <a:t>ocupando tu celular!  </a:t>
            </a:r>
          </a:p>
          <a:p>
            <a:pPr lvl="0"/>
            <a:r>
              <a:rPr lang="x-none" sz="2100" b="1" dirty="0">
                <a:solidFill>
                  <a:srgbClr val="741B47"/>
                </a:solidFill>
                <a:latin typeface="Calibri" panose="020F0502020204030204" pitchFamily="34" charset="0"/>
                <a:ea typeface="Roboto"/>
                <a:cs typeface="Calibri" panose="020F0502020204030204" pitchFamily="34" charset="0"/>
                <a:sym typeface="Roboto"/>
              </a:rPr>
              <a:t>¡Comparte tus respuestas!</a:t>
            </a:r>
          </a:p>
        </p:txBody>
      </p:sp>
      <p:grpSp>
        <p:nvGrpSpPr>
          <p:cNvPr id="16" name="Agrupar 1">
            <a:extLst>
              <a:ext uri="{FF2B5EF4-FFF2-40B4-BE49-F238E27FC236}">
                <a16:creationId xmlns:a16="http://schemas.microsoft.com/office/drawing/2014/main" xmlns="" id="{94B48A09-3E27-2143-8DAC-2F3E205F9664}"/>
              </a:ext>
            </a:extLst>
          </p:cNvPr>
          <p:cNvGrpSpPr/>
          <p:nvPr/>
        </p:nvGrpSpPr>
        <p:grpSpPr>
          <a:xfrm>
            <a:off x="371783" y="2061749"/>
            <a:ext cx="5367968" cy="2584981"/>
            <a:chOff x="371783" y="2061749"/>
            <a:chExt cx="5367968" cy="2584981"/>
          </a:xfrm>
        </p:grpSpPr>
        <p:sp>
          <p:nvSpPr>
            <p:cNvPr id="17" name="Google Shape;73;p14">
              <a:extLst>
                <a:ext uri="{FF2B5EF4-FFF2-40B4-BE49-F238E27FC236}">
                  <a16:creationId xmlns:a16="http://schemas.microsoft.com/office/drawing/2014/main" xmlns="" id="{D554C84E-AE74-4E49-BF9E-C994A6941166}"/>
                </a:ext>
              </a:extLst>
            </p:cNvPr>
            <p:cNvSpPr/>
            <p:nvPr/>
          </p:nvSpPr>
          <p:spPr>
            <a:xfrm>
              <a:off x="371783" y="2258677"/>
              <a:ext cx="5146719" cy="2388053"/>
            </a:xfrm>
            <a:prstGeom prst="roundRect">
              <a:avLst>
                <a:gd name="adj" fmla="val 9635"/>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x-none"/>
                <a:t>    </a:t>
              </a:r>
              <a:endParaRPr/>
            </a:p>
          </p:txBody>
        </p:sp>
        <p:pic>
          <p:nvPicPr>
            <p:cNvPr id="18" name="Google Shape;91;p15">
              <a:extLst>
                <a:ext uri="{FF2B5EF4-FFF2-40B4-BE49-F238E27FC236}">
                  <a16:creationId xmlns:a16="http://schemas.microsoft.com/office/drawing/2014/main" xmlns="" id="{9A5C8796-BDBF-6643-917A-052DF49B9AFD}"/>
                </a:ext>
              </a:extLst>
            </p:cNvPr>
            <p:cNvPicPr preferRelativeResize="0"/>
            <p:nvPr/>
          </p:nvPicPr>
          <p:blipFill>
            <a:blip r:embed="rId4">
              <a:alphaModFix/>
            </a:blip>
            <a:stretch>
              <a:fillRect/>
            </a:stretch>
          </p:blipFill>
          <p:spPr>
            <a:xfrm>
              <a:off x="5262651" y="2061749"/>
              <a:ext cx="477100" cy="477100"/>
            </a:xfrm>
            <a:prstGeom prst="rect">
              <a:avLst/>
            </a:prstGeom>
            <a:noFill/>
            <a:ln>
              <a:noFill/>
            </a:ln>
          </p:spPr>
        </p:pic>
        <p:sp>
          <p:nvSpPr>
            <p:cNvPr id="19" name="Rectángulo 18">
              <a:extLst>
                <a:ext uri="{FF2B5EF4-FFF2-40B4-BE49-F238E27FC236}">
                  <a16:creationId xmlns:a16="http://schemas.microsoft.com/office/drawing/2014/main" xmlns="" id="{C20E0654-2E3E-BF40-991E-F8D36DC63A1F}"/>
                </a:ext>
              </a:extLst>
            </p:cNvPr>
            <p:cNvSpPr/>
            <p:nvPr/>
          </p:nvSpPr>
          <p:spPr>
            <a:xfrm>
              <a:off x="577255" y="2716105"/>
              <a:ext cx="4814552" cy="1491499"/>
            </a:xfrm>
            <a:prstGeom prst="rect">
              <a:avLst/>
            </a:prstGeom>
          </p:spPr>
          <p:txBody>
            <a:bodyPr wrap="square" anchor="b">
              <a:spAutoFit/>
            </a:bodyPr>
            <a:lstStyle/>
            <a:p>
              <a:pPr marL="285750" lvl="0" indent="-285750">
                <a:lnSpc>
                  <a:spcPct val="115000"/>
                </a:lnSpc>
                <a:buFont typeface="Arial" panose="020B0604020202020204" pitchFamily="34" charset="0"/>
                <a:buChar char="•"/>
              </a:pPr>
              <a:r>
                <a:rPr lang="es-419" sz="1600" dirty="0">
                  <a:latin typeface="Calibri" panose="020F0502020204030204" pitchFamily="34" charset="0"/>
                  <a:ea typeface="Roboto"/>
                  <a:cs typeface="Calibri" panose="020F0502020204030204" pitchFamily="34" charset="0"/>
                  <a:sym typeface="Roboto"/>
                </a:rPr>
                <a:t>¿Cuál ha sido la evolución de los sistemas de encendido?</a:t>
              </a:r>
            </a:p>
            <a:p>
              <a:pPr marL="285750" lvl="0" indent="-285750">
                <a:lnSpc>
                  <a:spcPct val="115000"/>
                </a:lnSpc>
                <a:buFont typeface="Arial" panose="020B0604020202020204" pitchFamily="34" charset="0"/>
                <a:buChar char="•"/>
              </a:pPr>
              <a:endParaRPr lang="es-419" sz="1600" dirty="0">
                <a:latin typeface="Calibri" panose="020F0502020204030204" pitchFamily="34" charset="0"/>
                <a:ea typeface="Roboto"/>
                <a:cs typeface="Calibri" panose="020F0502020204030204" pitchFamily="34" charset="0"/>
                <a:sym typeface="Roboto"/>
              </a:endParaRPr>
            </a:p>
            <a:p>
              <a:pPr marL="285750" lvl="0" indent="-285750">
                <a:lnSpc>
                  <a:spcPct val="115000"/>
                </a:lnSpc>
                <a:buFont typeface="Arial" panose="020B0604020202020204" pitchFamily="34" charset="0"/>
                <a:buChar char="•"/>
              </a:pPr>
              <a:r>
                <a:rPr lang="es-419" sz="1600" dirty="0">
                  <a:latin typeface="Calibri" panose="020F0502020204030204" pitchFamily="34" charset="0"/>
                  <a:ea typeface="Roboto"/>
                  <a:cs typeface="Calibri" panose="020F0502020204030204" pitchFamily="34" charset="0"/>
                  <a:sym typeface="Roboto"/>
                </a:rPr>
                <a:t>¿Existe alguna diferencia entre el sistema que posee un </a:t>
              </a:r>
              <a:r>
                <a:rPr lang="es-419" sz="1600" b="1" dirty="0">
                  <a:latin typeface="Calibri" panose="020F0502020204030204" pitchFamily="34" charset="0"/>
                  <a:ea typeface="Roboto"/>
                  <a:cs typeface="Calibri" panose="020F0502020204030204" pitchFamily="34" charset="0"/>
                  <a:sym typeface="Roboto"/>
                </a:rPr>
                <a:t>motor diesel </a:t>
              </a:r>
              <a:r>
                <a:rPr lang="es-419" sz="1600" dirty="0">
                  <a:latin typeface="Calibri" panose="020F0502020204030204" pitchFamily="34" charset="0"/>
                  <a:ea typeface="Roboto"/>
                  <a:cs typeface="Calibri" panose="020F0502020204030204" pitchFamily="34" charset="0"/>
                  <a:sym typeface="Roboto"/>
                </a:rPr>
                <a:t>con un </a:t>
              </a:r>
              <a:r>
                <a:rPr lang="es-419" sz="1600" b="1" dirty="0">
                  <a:latin typeface="Calibri" panose="020F0502020204030204" pitchFamily="34" charset="0"/>
                  <a:ea typeface="Roboto"/>
                  <a:cs typeface="Calibri" panose="020F0502020204030204" pitchFamily="34" charset="0"/>
                  <a:sym typeface="Roboto"/>
                </a:rPr>
                <a:t>motor a gasolina?</a:t>
              </a:r>
            </a:p>
          </p:txBody>
        </p:sp>
      </p:grpSp>
      <p:pic>
        <p:nvPicPr>
          <p:cNvPr id="20" name="Imagen 19">
            <a:extLst>
              <a:ext uri="{FF2B5EF4-FFF2-40B4-BE49-F238E27FC236}">
                <a16:creationId xmlns:a16="http://schemas.microsoft.com/office/drawing/2014/main" xmlns="" id="{9A89F07E-F1AB-1E40-974A-0DFD1E53AE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9996" y="4056360"/>
            <a:ext cx="3817418" cy="3616716"/>
          </a:xfrm>
          <a:prstGeom prst="rect">
            <a:avLst/>
          </a:prstGeom>
        </p:spPr>
      </p:pic>
      <p:sp>
        <p:nvSpPr>
          <p:cNvPr id="2" name="Marcador de número de diapositiva 1"/>
          <p:cNvSpPr>
            <a:spLocks noGrp="1"/>
          </p:cNvSpPr>
          <p:nvPr>
            <p:ph type="sldNum" sz="quarter" idx="2"/>
          </p:nvPr>
        </p:nvSpPr>
        <p:spPr/>
        <p:txBody>
          <a:bodyPr/>
          <a:lstStyle/>
          <a:p>
            <a:fld id="{86CB4B4D-7CA3-9044-876B-883B54F8677D}" type="slidenum">
              <a:rPr lang="es-CL" smtClean="0"/>
              <a:t>29</a:t>
            </a:fld>
            <a:endParaRPr lang="es-CL"/>
          </a:p>
        </p:txBody>
      </p:sp>
    </p:spTree>
    <p:extLst>
      <p:ext uri="{BB962C8B-B14F-4D97-AF65-F5344CB8AC3E}">
        <p14:creationId xmlns:p14="http://schemas.microsoft.com/office/powerpoint/2010/main" val="686019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2"/>
          </p:nvPr>
        </p:nvSpPr>
        <p:spPr/>
        <p:txBody>
          <a:bodyPr/>
          <a:lstStyle/>
          <a:p>
            <a:fld id="{86CB4B4D-7CA3-9044-876B-883B54F8677D}" type="slidenum">
              <a:rPr lang="es-CL" smtClean="0"/>
              <a:t>3</a:t>
            </a:fld>
            <a:endParaRPr lang="es-CL"/>
          </a:p>
        </p:txBody>
      </p:sp>
      <p:sp>
        <p:nvSpPr>
          <p:cNvPr id="3" name="Rectángulo redondeado"/>
          <p:cNvSpPr/>
          <p:nvPr/>
        </p:nvSpPr>
        <p:spPr>
          <a:xfrm>
            <a:off x="481777" y="1887790"/>
            <a:ext cx="4090227" cy="3864081"/>
          </a:xfrm>
          <a:prstGeom prst="roundRect">
            <a:avLst>
              <a:gd name="adj" fmla="val 8420"/>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n-lt"/>
                <a:ea typeface="+mn-ea"/>
                <a:cs typeface="+mn-cs"/>
                <a:sym typeface="Arial"/>
              </a:defRPr>
            </a:pPr>
            <a:endParaRPr/>
          </a:p>
        </p:txBody>
      </p:sp>
      <p:pic>
        <p:nvPicPr>
          <p:cNvPr id="4" name="Imagen 21" descr="Imagen 21"/>
          <p:cNvPicPr>
            <a:picLocks noChangeAspect="1"/>
          </p:cNvPicPr>
          <p:nvPr/>
        </p:nvPicPr>
        <p:blipFill>
          <a:blip r:embed="rId2"/>
          <a:stretch>
            <a:fillRect/>
          </a:stretch>
        </p:blipFill>
        <p:spPr>
          <a:xfrm>
            <a:off x="375973" y="1796207"/>
            <a:ext cx="719665" cy="686194"/>
          </a:xfrm>
          <a:prstGeom prst="rect">
            <a:avLst/>
          </a:prstGeom>
          <a:ln w="12700">
            <a:miter lim="400000"/>
          </a:ln>
        </p:spPr>
      </p:pic>
      <p:sp>
        <p:nvSpPr>
          <p:cNvPr id="5" name="Google Shape;95;p3"/>
          <p:cNvSpPr txBox="1"/>
          <p:nvPr/>
        </p:nvSpPr>
        <p:spPr>
          <a:xfrm>
            <a:off x="375975" y="1265365"/>
            <a:ext cx="4864619" cy="536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chor="ctr">
            <a:spAutoFit/>
          </a:bodyPr>
          <a:lstStyle>
            <a:lvl1pPr>
              <a:lnSpc>
                <a:spcPct val="80000"/>
              </a:lnSpc>
              <a:defRPr sz="2800" b="1">
                <a:solidFill>
                  <a:srgbClr val="741B47"/>
                </a:solidFill>
                <a:latin typeface="Calibri"/>
                <a:ea typeface="Calibri"/>
                <a:cs typeface="Calibri"/>
                <a:sym typeface="Calibri"/>
              </a:defRPr>
            </a:lvl1pPr>
          </a:lstStyle>
          <a:p>
            <a:r>
              <a:t>OBJETIVO DE APRENDIZAJE</a:t>
            </a:r>
          </a:p>
        </p:txBody>
      </p:sp>
      <p:pic>
        <p:nvPicPr>
          <p:cNvPr id="6" name="Imagen 26" descr="Imagen 26"/>
          <p:cNvPicPr>
            <a:picLocks noChangeAspect="1"/>
          </p:cNvPicPr>
          <p:nvPr/>
        </p:nvPicPr>
        <p:blipFill>
          <a:blip r:embed="rId3"/>
          <a:stretch>
            <a:fillRect/>
          </a:stretch>
        </p:blipFill>
        <p:spPr>
          <a:xfrm>
            <a:off x="3485784" y="2354963"/>
            <a:ext cx="5849285" cy="4478455"/>
          </a:xfrm>
          <a:prstGeom prst="rect">
            <a:avLst/>
          </a:prstGeom>
          <a:ln w="12700">
            <a:miter lim="400000"/>
          </a:ln>
        </p:spPr>
      </p:pic>
      <p:sp>
        <p:nvSpPr>
          <p:cNvPr id="7" name="Google Shape;84;p38"/>
          <p:cNvSpPr txBox="1"/>
          <p:nvPr/>
        </p:nvSpPr>
        <p:spPr>
          <a:xfrm>
            <a:off x="648955" y="2482401"/>
            <a:ext cx="3283513" cy="2662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ctr">
            <a:spAutoFit/>
          </a:bodyPr>
          <a:lstStyle>
            <a:lvl1pPr>
              <a:lnSpc>
                <a:spcPct val="115000"/>
              </a:lnSpc>
              <a:defRPr sz="1600">
                <a:latin typeface="Calibri"/>
                <a:ea typeface="Calibri"/>
                <a:cs typeface="Calibri"/>
                <a:sym typeface="Calibri"/>
              </a:defRPr>
            </a:lvl1pPr>
          </a:lstStyle>
          <a:p>
            <a:r>
              <a:rPr lang="es-ES" sz="1400" dirty="0"/>
              <a:t>Reparar y probar el funcionamiento de motores de gasolina, diésel, gas e híbridos, tanto convencionales como de inyección electrónica y sus sistemas de control de emisiones, conjunto o subconjuntos mecánicos del motor, de lubricación y refrigeración, entre otros, utilizando las herramientas e instrumentos apropiados, de acuerdo a las especificaciones técnicas del fabricante.</a:t>
            </a:r>
            <a:endParaRPr lang="es-CL" sz="1400" dirty="0"/>
          </a:p>
        </p:txBody>
      </p:sp>
      <p:sp>
        <p:nvSpPr>
          <p:cNvPr id="8" name="Google Shape;24;p5"/>
          <p:cNvSpPr/>
          <p:nvPr/>
        </p:nvSpPr>
        <p:spPr>
          <a:xfrm rot="10800000" flipH="1">
            <a:off x="375973" y="6833418"/>
            <a:ext cx="3592064" cy="392469"/>
          </a:xfrm>
          <a:prstGeom prst="round1Rect">
            <a:avLst>
              <a:gd name="adj" fmla="val 15350"/>
            </a:avLst>
          </a:prstGeom>
          <a:solidFill>
            <a:srgbClr val="EDE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6069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4" name="Imagen 23">
            <a:extLst>
              <a:ext uri="{FF2B5EF4-FFF2-40B4-BE49-F238E27FC236}">
                <a16:creationId xmlns:a16="http://schemas.microsoft.com/office/drawing/2014/main" xmlns="" id="{B2CCEA28-0202-E940-A64A-50498948EA9D}"/>
              </a:ext>
            </a:extLst>
          </p:cNvPr>
          <p:cNvPicPr>
            <a:picLocks noChangeAspect="1"/>
          </p:cNvPicPr>
          <p:nvPr/>
        </p:nvPicPr>
        <p:blipFill>
          <a:blip r:embed="rId3" cstate="print"/>
          <a:stretch>
            <a:fillRect/>
          </a:stretch>
        </p:blipFill>
        <p:spPr>
          <a:xfrm rot="1508419">
            <a:off x="6709112" y="3605636"/>
            <a:ext cx="1797876" cy="1793565"/>
          </a:xfrm>
          <a:prstGeom prst="rect">
            <a:avLst/>
          </a:prstGeom>
        </p:spPr>
      </p:pic>
      <p:sp>
        <p:nvSpPr>
          <p:cNvPr id="10" name="Google Shape;96;p15">
            <a:extLst>
              <a:ext uri="{FF2B5EF4-FFF2-40B4-BE49-F238E27FC236}">
                <a16:creationId xmlns:a16="http://schemas.microsoft.com/office/drawing/2014/main" xmlns="" id="{A1395F2B-927B-C64E-BCD8-EC50A0920420}"/>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BOBINAS DE ENCENDIDO TIPO COP</a:t>
            </a:r>
          </a:p>
        </p:txBody>
      </p:sp>
      <p:sp>
        <p:nvSpPr>
          <p:cNvPr id="11" name="Google Shape;96;p15">
            <a:extLst>
              <a:ext uri="{FF2B5EF4-FFF2-40B4-BE49-F238E27FC236}">
                <a16:creationId xmlns:a16="http://schemas.microsoft.com/office/drawing/2014/main" xmlns="" id="{08F70A16-EFB4-F146-B092-6845FE88C338}"/>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8" name="Google Shape;174;p19">
            <a:extLst>
              <a:ext uri="{FF2B5EF4-FFF2-40B4-BE49-F238E27FC236}">
                <a16:creationId xmlns:a16="http://schemas.microsoft.com/office/drawing/2014/main" xmlns="" id="{3E44F86D-9B68-7749-8E31-172B992B9876}"/>
              </a:ext>
            </a:extLst>
          </p:cNvPr>
          <p:cNvSpPr/>
          <p:nvPr/>
        </p:nvSpPr>
        <p:spPr>
          <a:xfrm>
            <a:off x="466027" y="2429692"/>
            <a:ext cx="8768711" cy="1115614"/>
          </a:xfrm>
          <a:prstGeom prst="roundRect">
            <a:avLst>
              <a:gd name="adj" fmla="val 20585"/>
            </a:avLst>
          </a:prstGeom>
          <a:solidFill>
            <a:srgbClr val="E9E1E4"/>
          </a:solidFill>
          <a:ln>
            <a:noFill/>
          </a:ln>
        </p:spPr>
        <p:txBody>
          <a:bodyPr spcFirstLastPara="1" wrap="square" lIns="91425" tIns="91425" rIns="91425" bIns="91425" anchor="ctr" anchorCtr="0">
            <a:noAutofit/>
          </a:bodyPr>
          <a:lstStyle/>
          <a:p>
            <a:pPr lvl="0" algn="l" rtl="0">
              <a:spcBef>
                <a:spcPts val="0"/>
              </a:spcBef>
              <a:spcAft>
                <a:spcPts val="0"/>
              </a:spcAft>
            </a:pPr>
            <a:r>
              <a:rPr lang="es-419"/>
              <a:t>    </a:t>
            </a:r>
            <a:endParaRPr/>
          </a:p>
        </p:txBody>
      </p:sp>
      <p:sp>
        <p:nvSpPr>
          <p:cNvPr id="21" name="Rectángulo 20">
            <a:extLst>
              <a:ext uri="{FF2B5EF4-FFF2-40B4-BE49-F238E27FC236}">
                <a16:creationId xmlns:a16="http://schemas.microsoft.com/office/drawing/2014/main" xmlns="" id="{34C0A507-88D8-CF4D-9CAB-EB47E0E7780C}"/>
              </a:ext>
            </a:extLst>
          </p:cNvPr>
          <p:cNvSpPr/>
          <p:nvPr/>
        </p:nvSpPr>
        <p:spPr>
          <a:xfrm>
            <a:off x="716252" y="2656759"/>
            <a:ext cx="8187116" cy="607667"/>
          </a:xfrm>
          <a:prstGeom prst="rect">
            <a:avLst/>
          </a:prstGeom>
        </p:spPr>
        <p:txBody>
          <a:bodyPr wrap="square">
            <a:sp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Sistema de Encendido tipo COP “Coil On Plug”, significa Bobina Sobre Bujía, es decir, cada bobina va directamente montada sobre su respectiva bujía, como se observa en la siguiente imagen.</a:t>
            </a:r>
          </a:p>
        </p:txBody>
      </p:sp>
      <p:pic>
        <p:nvPicPr>
          <p:cNvPr id="31" name="Imagen 30">
            <a:extLst>
              <a:ext uri="{FF2B5EF4-FFF2-40B4-BE49-F238E27FC236}">
                <a16:creationId xmlns:a16="http://schemas.microsoft.com/office/drawing/2014/main" xmlns="" id="{C5A63640-0959-D54A-A18D-7E06EBE7E909}"/>
              </a:ext>
            </a:extLst>
          </p:cNvPr>
          <p:cNvPicPr>
            <a:picLocks noChangeAspect="1"/>
          </p:cNvPicPr>
          <p:nvPr/>
        </p:nvPicPr>
        <p:blipFill>
          <a:blip r:embed="rId4" cstate="print"/>
          <a:stretch>
            <a:fillRect/>
          </a:stretch>
        </p:blipFill>
        <p:spPr>
          <a:xfrm>
            <a:off x="5941495" y="5010365"/>
            <a:ext cx="3005726" cy="1695744"/>
          </a:xfrm>
          <a:prstGeom prst="rect">
            <a:avLst/>
          </a:prstGeom>
        </p:spPr>
      </p:pic>
      <p:sp>
        <p:nvSpPr>
          <p:cNvPr id="32" name="Google Shape;73;p14">
            <a:extLst>
              <a:ext uri="{FF2B5EF4-FFF2-40B4-BE49-F238E27FC236}">
                <a16:creationId xmlns:a16="http://schemas.microsoft.com/office/drawing/2014/main" xmlns="" id="{2039A1F1-874D-8847-9D1D-FC92C4418950}"/>
              </a:ext>
            </a:extLst>
          </p:cNvPr>
          <p:cNvSpPr/>
          <p:nvPr/>
        </p:nvSpPr>
        <p:spPr>
          <a:xfrm>
            <a:off x="5474677" y="3772373"/>
            <a:ext cx="3763519" cy="2953064"/>
          </a:xfrm>
          <a:prstGeom prst="roundRect">
            <a:avLst>
              <a:gd name="adj" fmla="val 13575"/>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pic>
        <p:nvPicPr>
          <p:cNvPr id="3" name="Imagen 2">
            <a:extLst>
              <a:ext uri="{FF2B5EF4-FFF2-40B4-BE49-F238E27FC236}">
                <a16:creationId xmlns:a16="http://schemas.microsoft.com/office/drawing/2014/main" xmlns="" id="{9B6F17CD-8B1F-3E4F-BD74-F6C2760E8D97}"/>
              </a:ext>
            </a:extLst>
          </p:cNvPr>
          <p:cNvPicPr>
            <a:picLocks noChangeAspect="1"/>
          </p:cNvPicPr>
          <p:nvPr/>
        </p:nvPicPr>
        <p:blipFill>
          <a:blip r:embed="rId5"/>
          <a:stretch>
            <a:fillRect/>
          </a:stretch>
        </p:blipFill>
        <p:spPr>
          <a:xfrm>
            <a:off x="75221" y="3551414"/>
            <a:ext cx="5575300" cy="3162300"/>
          </a:xfrm>
          <a:prstGeom prst="rect">
            <a:avLst/>
          </a:prstGeom>
        </p:spPr>
      </p:pic>
      <p:sp>
        <p:nvSpPr>
          <p:cNvPr id="38" name="CuadroTexto 37">
            <a:extLst>
              <a:ext uri="{FF2B5EF4-FFF2-40B4-BE49-F238E27FC236}">
                <a16:creationId xmlns:a16="http://schemas.microsoft.com/office/drawing/2014/main" xmlns="" id="{F95E2F1D-E8C1-8640-AD5D-BA9539A4EE01}"/>
              </a:ext>
            </a:extLst>
          </p:cNvPr>
          <p:cNvSpPr txBox="1"/>
          <p:nvPr/>
        </p:nvSpPr>
        <p:spPr>
          <a:xfrm>
            <a:off x="8591802" y="3878750"/>
            <a:ext cx="319037" cy="410307"/>
          </a:xfrm>
          <a:prstGeom prst="rect">
            <a:avLst/>
          </a:prstGeom>
          <a:solidFill>
            <a:schemeClr val="bg1"/>
          </a:solidFill>
        </p:spPr>
        <p:txBody>
          <a:bodyPr wrap="square" rtlCol="0">
            <a:spAutoFit/>
          </a:bodyPr>
          <a:lstStyle/>
          <a:p>
            <a:endParaRPr lang="es-CL" dirty="0"/>
          </a:p>
        </p:txBody>
      </p:sp>
      <p:sp>
        <p:nvSpPr>
          <p:cNvPr id="2" name="Marcador de número de diapositiva 1"/>
          <p:cNvSpPr>
            <a:spLocks noGrp="1"/>
          </p:cNvSpPr>
          <p:nvPr>
            <p:ph type="sldNum" sz="quarter" idx="2"/>
          </p:nvPr>
        </p:nvSpPr>
        <p:spPr/>
        <p:txBody>
          <a:bodyPr/>
          <a:lstStyle/>
          <a:p>
            <a:fld id="{86CB4B4D-7CA3-9044-876B-883B54F8677D}" type="slidenum">
              <a:rPr lang="es-CL" smtClean="0"/>
              <a:t>30</a:t>
            </a:fld>
            <a:endParaRPr lang="es-CL"/>
          </a:p>
        </p:txBody>
      </p:sp>
    </p:spTree>
    <p:extLst>
      <p:ext uri="{BB962C8B-B14F-4D97-AF65-F5344CB8AC3E}">
        <p14:creationId xmlns:p14="http://schemas.microsoft.com/office/powerpoint/2010/main" val="1833611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4" name="Imagen 23">
            <a:extLst>
              <a:ext uri="{FF2B5EF4-FFF2-40B4-BE49-F238E27FC236}">
                <a16:creationId xmlns:a16="http://schemas.microsoft.com/office/drawing/2014/main" xmlns="" id="{B2CCEA28-0202-E940-A64A-50498948EA9D}"/>
              </a:ext>
            </a:extLst>
          </p:cNvPr>
          <p:cNvPicPr>
            <a:picLocks noChangeAspect="1"/>
          </p:cNvPicPr>
          <p:nvPr/>
        </p:nvPicPr>
        <p:blipFill>
          <a:blip r:embed="rId3" cstate="print"/>
          <a:stretch>
            <a:fillRect/>
          </a:stretch>
        </p:blipFill>
        <p:spPr>
          <a:xfrm rot="1508419">
            <a:off x="6393022" y="2392500"/>
            <a:ext cx="1797876" cy="1793565"/>
          </a:xfrm>
          <a:prstGeom prst="rect">
            <a:avLst/>
          </a:prstGeom>
        </p:spPr>
      </p:pic>
      <p:sp>
        <p:nvSpPr>
          <p:cNvPr id="10" name="Google Shape;96;p15">
            <a:extLst>
              <a:ext uri="{FF2B5EF4-FFF2-40B4-BE49-F238E27FC236}">
                <a16:creationId xmlns:a16="http://schemas.microsoft.com/office/drawing/2014/main" xmlns="" id="{A1395F2B-927B-C64E-BCD8-EC50A0920420}"/>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BOBINAS DE ENCENDIDO TIPO COP</a:t>
            </a:r>
          </a:p>
        </p:txBody>
      </p:sp>
      <p:sp>
        <p:nvSpPr>
          <p:cNvPr id="11" name="Google Shape;96;p15">
            <a:extLst>
              <a:ext uri="{FF2B5EF4-FFF2-40B4-BE49-F238E27FC236}">
                <a16:creationId xmlns:a16="http://schemas.microsoft.com/office/drawing/2014/main" xmlns="" id="{08F70A16-EFB4-F146-B092-6845FE88C338}"/>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31" name="Imagen 30">
            <a:extLst>
              <a:ext uri="{FF2B5EF4-FFF2-40B4-BE49-F238E27FC236}">
                <a16:creationId xmlns:a16="http://schemas.microsoft.com/office/drawing/2014/main" xmlns="" id="{C5A63640-0959-D54A-A18D-7E06EBE7E909}"/>
              </a:ext>
            </a:extLst>
          </p:cNvPr>
          <p:cNvPicPr>
            <a:picLocks noChangeAspect="1"/>
          </p:cNvPicPr>
          <p:nvPr/>
        </p:nvPicPr>
        <p:blipFill>
          <a:blip r:embed="rId4" cstate="print"/>
          <a:stretch>
            <a:fillRect/>
          </a:stretch>
        </p:blipFill>
        <p:spPr>
          <a:xfrm>
            <a:off x="5789096" y="3901058"/>
            <a:ext cx="3005726" cy="1695744"/>
          </a:xfrm>
          <a:prstGeom prst="rect">
            <a:avLst/>
          </a:prstGeom>
        </p:spPr>
      </p:pic>
      <p:sp>
        <p:nvSpPr>
          <p:cNvPr id="12" name="Google Shape;174;p19">
            <a:extLst>
              <a:ext uri="{FF2B5EF4-FFF2-40B4-BE49-F238E27FC236}">
                <a16:creationId xmlns:a16="http://schemas.microsoft.com/office/drawing/2014/main" xmlns="" id="{45A58C5F-6E96-B34E-9EDA-B23C949877FE}"/>
              </a:ext>
            </a:extLst>
          </p:cNvPr>
          <p:cNvSpPr/>
          <p:nvPr/>
        </p:nvSpPr>
        <p:spPr>
          <a:xfrm>
            <a:off x="466027" y="5841013"/>
            <a:ext cx="8768711" cy="880896"/>
          </a:xfrm>
          <a:prstGeom prst="roundRect">
            <a:avLst>
              <a:gd name="adj" fmla="val 31241"/>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3" name="Google Shape;73;p14">
            <a:extLst>
              <a:ext uri="{FF2B5EF4-FFF2-40B4-BE49-F238E27FC236}">
                <a16:creationId xmlns:a16="http://schemas.microsoft.com/office/drawing/2014/main" xmlns="" id="{3BE7D9B1-E910-E74B-B4DA-34F7B804B73B}"/>
              </a:ext>
            </a:extLst>
          </p:cNvPr>
          <p:cNvSpPr/>
          <p:nvPr/>
        </p:nvSpPr>
        <p:spPr>
          <a:xfrm>
            <a:off x="5076092" y="2440870"/>
            <a:ext cx="4135199" cy="3155932"/>
          </a:xfrm>
          <a:prstGeom prst="roundRect">
            <a:avLst>
              <a:gd name="adj" fmla="val 13575"/>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4" name="Rectángulo 13">
            <a:extLst>
              <a:ext uri="{FF2B5EF4-FFF2-40B4-BE49-F238E27FC236}">
                <a16:creationId xmlns:a16="http://schemas.microsoft.com/office/drawing/2014/main" xmlns="" id="{D6DA72AF-AD52-4240-A28B-4F27F885E145}"/>
              </a:ext>
            </a:extLst>
          </p:cNvPr>
          <p:cNvSpPr/>
          <p:nvPr/>
        </p:nvSpPr>
        <p:spPr>
          <a:xfrm>
            <a:off x="674690" y="5971432"/>
            <a:ext cx="8370987" cy="623248"/>
          </a:xfrm>
          <a:prstGeom prst="rect">
            <a:avLst/>
          </a:prstGeom>
        </p:spPr>
        <p:txBody>
          <a:bodyPr wrap="square">
            <a:sp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Estas bobinas al igual que las bobinas tipo DIS son accionadas por la ECU de </a:t>
            </a:r>
            <a:r>
              <a:rPr lang="es-419" sz="1500" dirty="0" smtClean="0">
                <a:solidFill>
                  <a:schemeClr val="dk1"/>
                </a:solidFill>
                <a:latin typeface="Calibri" panose="020F0502020204030204" pitchFamily="34" charset="0"/>
                <a:ea typeface="Roboto Medium"/>
                <a:cs typeface="Calibri" panose="020F0502020204030204" pitchFamily="34" charset="0"/>
                <a:sym typeface="Roboto Medium"/>
              </a:rPr>
              <a:t>motor</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 es decir, estas bobinas son actuadores controlados por la Unidad de Control del Motor. </a:t>
            </a:r>
          </a:p>
        </p:txBody>
      </p:sp>
      <p:sp>
        <p:nvSpPr>
          <p:cNvPr id="15" name="Google Shape;174;p19">
            <a:extLst>
              <a:ext uri="{FF2B5EF4-FFF2-40B4-BE49-F238E27FC236}">
                <a16:creationId xmlns:a16="http://schemas.microsoft.com/office/drawing/2014/main" xmlns="" id="{34632B82-7A0E-CA4B-AF1D-369F474C2E2B}"/>
              </a:ext>
            </a:extLst>
          </p:cNvPr>
          <p:cNvSpPr/>
          <p:nvPr/>
        </p:nvSpPr>
        <p:spPr>
          <a:xfrm>
            <a:off x="466028" y="2416839"/>
            <a:ext cx="4305264" cy="3203409"/>
          </a:xfrm>
          <a:prstGeom prst="roundRect">
            <a:avLst>
              <a:gd name="adj" fmla="val 11340"/>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6" name="Google Shape;175;p19">
            <a:extLst>
              <a:ext uri="{FF2B5EF4-FFF2-40B4-BE49-F238E27FC236}">
                <a16:creationId xmlns:a16="http://schemas.microsoft.com/office/drawing/2014/main" xmlns="" id="{152C8DEC-E25D-4842-9150-80893321D25F}"/>
              </a:ext>
            </a:extLst>
          </p:cNvPr>
          <p:cNvSpPr txBox="1"/>
          <p:nvPr/>
        </p:nvSpPr>
        <p:spPr>
          <a:xfrm>
            <a:off x="674689" y="3654299"/>
            <a:ext cx="3991095" cy="797069"/>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La ventaja del sistema COP es que, al estar cada bobina montada sobre su respectiva bujía, cada bobina alimenta solo a su bujía. </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Esto significa que la cantidad de chispas que debe proporcionar cada bobina se reducen significativamente, lo que asegura que, en todo rango de revoluciones del motor, la calidad de chispa en la bujía siempre será óptima. </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2" name="CuadroTexto 1">
            <a:extLst>
              <a:ext uri="{FF2B5EF4-FFF2-40B4-BE49-F238E27FC236}">
                <a16:creationId xmlns:a16="http://schemas.microsoft.com/office/drawing/2014/main" xmlns="" id="{5B0D65F5-DFE2-1246-9720-93B40B87A8A2}"/>
              </a:ext>
            </a:extLst>
          </p:cNvPr>
          <p:cNvSpPr txBox="1"/>
          <p:nvPr/>
        </p:nvSpPr>
        <p:spPr>
          <a:xfrm>
            <a:off x="8321738" y="2612994"/>
            <a:ext cx="319037" cy="410307"/>
          </a:xfrm>
          <a:prstGeom prst="rect">
            <a:avLst/>
          </a:prstGeom>
          <a:solidFill>
            <a:schemeClr val="bg1"/>
          </a:solidFill>
        </p:spPr>
        <p:txBody>
          <a:bodyPr wrap="square" rtlCol="0">
            <a:spAutoFit/>
          </a:bodyPr>
          <a:lstStyle/>
          <a:p>
            <a:endParaRPr lang="es-CL" dirty="0"/>
          </a:p>
        </p:txBody>
      </p:sp>
      <p:sp>
        <p:nvSpPr>
          <p:cNvPr id="3" name="Marcador de número de diapositiva 2"/>
          <p:cNvSpPr>
            <a:spLocks noGrp="1"/>
          </p:cNvSpPr>
          <p:nvPr>
            <p:ph type="sldNum" sz="quarter" idx="2"/>
          </p:nvPr>
        </p:nvSpPr>
        <p:spPr/>
        <p:txBody>
          <a:bodyPr/>
          <a:lstStyle/>
          <a:p>
            <a:fld id="{86CB4B4D-7CA3-9044-876B-883B54F8677D}" type="slidenum">
              <a:rPr lang="es-CL" smtClean="0"/>
              <a:t>31</a:t>
            </a:fld>
            <a:endParaRPr lang="es-CL"/>
          </a:p>
        </p:txBody>
      </p:sp>
    </p:spTree>
    <p:extLst>
      <p:ext uri="{BB962C8B-B14F-4D97-AF65-F5344CB8AC3E}">
        <p14:creationId xmlns:p14="http://schemas.microsoft.com/office/powerpoint/2010/main" val="606758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8" name="Imagen 17">
            <a:extLst>
              <a:ext uri="{FF2B5EF4-FFF2-40B4-BE49-F238E27FC236}">
                <a16:creationId xmlns:a16="http://schemas.microsoft.com/office/drawing/2014/main" xmlns="" id="{76E08AB5-F9A9-124B-83BE-53A78458B85C}"/>
              </a:ext>
            </a:extLst>
          </p:cNvPr>
          <p:cNvPicPr>
            <a:picLocks noChangeAspect="1"/>
          </p:cNvPicPr>
          <p:nvPr/>
        </p:nvPicPr>
        <p:blipFill>
          <a:blip r:embed="rId3" cstate="print"/>
          <a:stretch>
            <a:fillRect/>
          </a:stretch>
        </p:blipFill>
        <p:spPr>
          <a:xfrm rot="1508419">
            <a:off x="6709112" y="3127755"/>
            <a:ext cx="1797876" cy="1793565"/>
          </a:xfrm>
          <a:prstGeom prst="rect">
            <a:avLst/>
          </a:prstGeom>
        </p:spPr>
      </p:pic>
      <p:pic>
        <p:nvPicPr>
          <p:cNvPr id="25" name="Imagen 24">
            <a:extLst>
              <a:ext uri="{FF2B5EF4-FFF2-40B4-BE49-F238E27FC236}">
                <a16:creationId xmlns:a16="http://schemas.microsoft.com/office/drawing/2014/main" xmlns="" id="{DF4951F4-D6F8-834F-99F3-FD36483E95A9}"/>
              </a:ext>
            </a:extLst>
          </p:cNvPr>
          <p:cNvPicPr>
            <a:picLocks noChangeAspect="1"/>
          </p:cNvPicPr>
          <p:nvPr/>
        </p:nvPicPr>
        <p:blipFill>
          <a:blip r:embed="rId4" cstate="print"/>
          <a:stretch>
            <a:fillRect/>
          </a:stretch>
        </p:blipFill>
        <p:spPr>
          <a:xfrm>
            <a:off x="5941495" y="4532484"/>
            <a:ext cx="3005726" cy="1695744"/>
          </a:xfrm>
          <a:prstGeom prst="rect">
            <a:avLst/>
          </a:prstGeom>
        </p:spPr>
      </p:pic>
      <p:sp>
        <p:nvSpPr>
          <p:cNvPr id="27" name="Google Shape;73;p14">
            <a:extLst>
              <a:ext uri="{FF2B5EF4-FFF2-40B4-BE49-F238E27FC236}">
                <a16:creationId xmlns:a16="http://schemas.microsoft.com/office/drawing/2014/main" xmlns="" id="{F82C49F8-57F9-B948-809D-FB82FB911A29}"/>
              </a:ext>
            </a:extLst>
          </p:cNvPr>
          <p:cNvSpPr/>
          <p:nvPr/>
        </p:nvSpPr>
        <p:spPr>
          <a:xfrm>
            <a:off x="5532057" y="3294492"/>
            <a:ext cx="3706139" cy="2953064"/>
          </a:xfrm>
          <a:prstGeom prst="roundRect">
            <a:avLst>
              <a:gd name="adj" fmla="val 13575"/>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8" name="CuadroTexto 27">
            <a:extLst>
              <a:ext uri="{FF2B5EF4-FFF2-40B4-BE49-F238E27FC236}">
                <a16:creationId xmlns:a16="http://schemas.microsoft.com/office/drawing/2014/main" xmlns="" id="{E9BC24FB-CB02-0A46-A56C-7BDB11D3332B}"/>
              </a:ext>
            </a:extLst>
          </p:cNvPr>
          <p:cNvSpPr txBox="1"/>
          <p:nvPr/>
        </p:nvSpPr>
        <p:spPr>
          <a:xfrm>
            <a:off x="8591802" y="3400869"/>
            <a:ext cx="319037" cy="410307"/>
          </a:xfrm>
          <a:prstGeom prst="rect">
            <a:avLst/>
          </a:prstGeom>
          <a:solidFill>
            <a:schemeClr val="bg1"/>
          </a:solidFill>
        </p:spPr>
        <p:txBody>
          <a:bodyPr wrap="square" rtlCol="0">
            <a:spAutoFit/>
          </a:bodyPr>
          <a:lstStyle/>
          <a:p>
            <a:endParaRPr lang="es-CL" dirty="0"/>
          </a:p>
        </p:txBody>
      </p:sp>
      <p:sp>
        <p:nvSpPr>
          <p:cNvPr id="13" name="Google Shape;174;p19">
            <a:extLst>
              <a:ext uri="{FF2B5EF4-FFF2-40B4-BE49-F238E27FC236}">
                <a16:creationId xmlns:a16="http://schemas.microsoft.com/office/drawing/2014/main" xmlns="" id="{BF4D3E0E-AEF5-3F44-A4FD-650401CB62D0}"/>
              </a:ext>
            </a:extLst>
          </p:cNvPr>
          <p:cNvSpPr/>
          <p:nvPr/>
        </p:nvSpPr>
        <p:spPr>
          <a:xfrm>
            <a:off x="444928" y="2175047"/>
            <a:ext cx="8809310" cy="948888"/>
          </a:xfrm>
          <a:prstGeom prst="roundRect">
            <a:avLst>
              <a:gd name="adj" fmla="val 24850"/>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0" name="Google Shape;96;p15">
            <a:extLst>
              <a:ext uri="{FF2B5EF4-FFF2-40B4-BE49-F238E27FC236}">
                <a16:creationId xmlns:a16="http://schemas.microsoft.com/office/drawing/2014/main" xmlns="" id="{A1395F2B-927B-C64E-BCD8-EC50A0920420}"/>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BOBINAS DE ENCENDIDO TIPO COP</a:t>
            </a:r>
          </a:p>
        </p:txBody>
      </p:sp>
      <p:sp>
        <p:nvSpPr>
          <p:cNvPr id="11" name="Google Shape;96;p15">
            <a:extLst>
              <a:ext uri="{FF2B5EF4-FFF2-40B4-BE49-F238E27FC236}">
                <a16:creationId xmlns:a16="http://schemas.microsoft.com/office/drawing/2014/main" xmlns="" id="{08F70A16-EFB4-F146-B092-6845FE88C338}"/>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4" name="Google Shape;175;p19">
            <a:extLst>
              <a:ext uri="{FF2B5EF4-FFF2-40B4-BE49-F238E27FC236}">
                <a16:creationId xmlns:a16="http://schemas.microsoft.com/office/drawing/2014/main" xmlns="" id="{BC88482C-E014-734A-8014-C3354A95CDD6}"/>
              </a:ext>
            </a:extLst>
          </p:cNvPr>
          <p:cNvSpPr txBox="1"/>
          <p:nvPr/>
        </p:nvSpPr>
        <p:spPr>
          <a:xfrm>
            <a:off x="716253" y="2324737"/>
            <a:ext cx="8363579" cy="66302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Cuadro de saltos de chispas que provee un Sistema de Encendido con Bobinas tipo COP en motor de 4 cilindros a diferentes revoluciones por minuto (rpm).</a:t>
            </a:r>
          </a:p>
        </p:txBody>
      </p:sp>
      <p:sp>
        <p:nvSpPr>
          <p:cNvPr id="21" name="Google Shape;174;p19">
            <a:extLst>
              <a:ext uri="{FF2B5EF4-FFF2-40B4-BE49-F238E27FC236}">
                <a16:creationId xmlns:a16="http://schemas.microsoft.com/office/drawing/2014/main" xmlns="" id="{2604E83A-6C3E-4B4E-AAA4-1D5DE6C768FF}"/>
              </a:ext>
            </a:extLst>
          </p:cNvPr>
          <p:cNvSpPr/>
          <p:nvPr/>
        </p:nvSpPr>
        <p:spPr>
          <a:xfrm>
            <a:off x="424548" y="5462953"/>
            <a:ext cx="4957140" cy="1390487"/>
          </a:xfrm>
          <a:prstGeom prst="roundRect">
            <a:avLst>
              <a:gd name="adj" fmla="val 24850"/>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4" name="Google Shape;175;p19">
            <a:extLst>
              <a:ext uri="{FF2B5EF4-FFF2-40B4-BE49-F238E27FC236}">
                <a16:creationId xmlns:a16="http://schemas.microsoft.com/office/drawing/2014/main" xmlns="" id="{CD74E730-5EDC-B24B-BD1A-2587966CA4FC}"/>
              </a:ext>
            </a:extLst>
          </p:cNvPr>
          <p:cNvSpPr txBox="1"/>
          <p:nvPr/>
        </p:nvSpPr>
        <p:spPr>
          <a:xfrm>
            <a:off x="716253" y="5790698"/>
            <a:ext cx="4524099" cy="66302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Como se observa en el cuadro, las chispas en todos los cilindros del motor se deben dividir en 4, ya que existe una bobina que se encarga de suministrar la chispa a su respectiva bujía en cada cilindro del motor.</a:t>
            </a:r>
          </a:p>
        </p:txBody>
      </p:sp>
      <p:pic>
        <p:nvPicPr>
          <p:cNvPr id="3" name="Imagen 2">
            <a:extLst>
              <a:ext uri="{FF2B5EF4-FFF2-40B4-BE49-F238E27FC236}">
                <a16:creationId xmlns:a16="http://schemas.microsoft.com/office/drawing/2014/main" xmlns="" id="{904ED388-7E7E-244A-A573-A2BEF2DD10A1}"/>
              </a:ext>
            </a:extLst>
          </p:cNvPr>
          <p:cNvPicPr>
            <a:picLocks noChangeAspect="1"/>
          </p:cNvPicPr>
          <p:nvPr/>
        </p:nvPicPr>
        <p:blipFill>
          <a:blip r:embed="rId5"/>
          <a:stretch>
            <a:fillRect/>
          </a:stretch>
        </p:blipFill>
        <p:spPr>
          <a:xfrm>
            <a:off x="149862" y="2708106"/>
            <a:ext cx="5479450" cy="3107934"/>
          </a:xfrm>
          <a:prstGeom prst="rect">
            <a:avLst/>
          </a:prstGeom>
        </p:spPr>
      </p:pic>
      <p:sp>
        <p:nvSpPr>
          <p:cNvPr id="2" name="Marcador de número de diapositiva 1"/>
          <p:cNvSpPr>
            <a:spLocks noGrp="1"/>
          </p:cNvSpPr>
          <p:nvPr>
            <p:ph type="sldNum" sz="quarter" idx="2"/>
          </p:nvPr>
        </p:nvSpPr>
        <p:spPr/>
        <p:txBody>
          <a:bodyPr/>
          <a:lstStyle/>
          <a:p>
            <a:fld id="{86CB4B4D-7CA3-9044-876B-883B54F8677D}" type="slidenum">
              <a:rPr lang="es-CL" smtClean="0"/>
              <a:t>32</a:t>
            </a:fld>
            <a:endParaRPr lang="es-CL"/>
          </a:p>
        </p:txBody>
      </p:sp>
    </p:spTree>
    <p:extLst>
      <p:ext uri="{BB962C8B-B14F-4D97-AF65-F5344CB8AC3E}">
        <p14:creationId xmlns:p14="http://schemas.microsoft.com/office/powerpoint/2010/main" val="3855562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8" name="CuadroTexto 27">
            <a:extLst>
              <a:ext uri="{FF2B5EF4-FFF2-40B4-BE49-F238E27FC236}">
                <a16:creationId xmlns:a16="http://schemas.microsoft.com/office/drawing/2014/main" xmlns="" id="{E9BC24FB-CB02-0A46-A56C-7BDB11D3332B}"/>
              </a:ext>
            </a:extLst>
          </p:cNvPr>
          <p:cNvSpPr txBox="1"/>
          <p:nvPr/>
        </p:nvSpPr>
        <p:spPr>
          <a:xfrm>
            <a:off x="8591802" y="3400869"/>
            <a:ext cx="319037" cy="410307"/>
          </a:xfrm>
          <a:prstGeom prst="rect">
            <a:avLst/>
          </a:prstGeom>
          <a:solidFill>
            <a:schemeClr val="bg1"/>
          </a:solidFill>
        </p:spPr>
        <p:txBody>
          <a:bodyPr wrap="square" rtlCol="0">
            <a:spAutoFit/>
          </a:bodyPr>
          <a:lstStyle/>
          <a:p>
            <a:endParaRPr lang="es-CL" dirty="0"/>
          </a:p>
        </p:txBody>
      </p:sp>
      <p:sp>
        <p:nvSpPr>
          <p:cNvPr id="13" name="Google Shape;174;p19">
            <a:extLst>
              <a:ext uri="{FF2B5EF4-FFF2-40B4-BE49-F238E27FC236}">
                <a16:creationId xmlns:a16="http://schemas.microsoft.com/office/drawing/2014/main" xmlns="" id="{BF4D3E0E-AEF5-3F44-A4FD-650401CB62D0}"/>
              </a:ext>
            </a:extLst>
          </p:cNvPr>
          <p:cNvSpPr/>
          <p:nvPr/>
        </p:nvSpPr>
        <p:spPr>
          <a:xfrm>
            <a:off x="444929" y="2175046"/>
            <a:ext cx="8465910" cy="2889323"/>
          </a:xfrm>
          <a:prstGeom prst="roundRect">
            <a:avLst>
              <a:gd name="adj" fmla="val 13489"/>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0" name="Google Shape;96;p15">
            <a:extLst>
              <a:ext uri="{FF2B5EF4-FFF2-40B4-BE49-F238E27FC236}">
                <a16:creationId xmlns:a16="http://schemas.microsoft.com/office/drawing/2014/main" xmlns="" id="{A1395F2B-927B-C64E-BCD8-EC50A0920420}"/>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BOBINAS DE ENCENDIDO TIPO COP</a:t>
            </a:r>
          </a:p>
        </p:txBody>
      </p:sp>
      <p:sp>
        <p:nvSpPr>
          <p:cNvPr id="11" name="Google Shape;96;p15">
            <a:extLst>
              <a:ext uri="{FF2B5EF4-FFF2-40B4-BE49-F238E27FC236}">
                <a16:creationId xmlns:a16="http://schemas.microsoft.com/office/drawing/2014/main" xmlns="" id="{08F70A16-EFB4-F146-B092-6845FE88C338}"/>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4" name="Google Shape;175;p19">
            <a:extLst>
              <a:ext uri="{FF2B5EF4-FFF2-40B4-BE49-F238E27FC236}">
                <a16:creationId xmlns:a16="http://schemas.microsoft.com/office/drawing/2014/main" xmlns="" id="{BC88482C-E014-734A-8014-C3354A95CDD6}"/>
              </a:ext>
            </a:extLst>
          </p:cNvPr>
          <p:cNvSpPr txBox="1"/>
          <p:nvPr/>
        </p:nvSpPr>
        <p:spPr>
          <a:xfrm>
            <a:off x="716253" y="2612142"/>
            <a:ext cx="8030365" cy="2292510"/>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Cada fila corresponde a un cilindro.</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Cada columna corresponde a una carrera que realiza el pistón.</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Los grados corresponden al giro de cigüeñal, por lo tanto, al completar 720º de giro se habrá cumplido un ciclo de 4 tiempos. </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 decir, al sumar los grados tenemos:</a:t>
            </a:r>
          </a:p>
          <a:p>
            <a:pPr lvl="0">
              <a:lnSpc>
                <a:spcPct val="115000"/>
              </a:lnSpc>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De 0º a 180º =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½ vuelta de cigüeñal; </a:t>
            </a:r>
          </a:p>
          <a:p>
            <a:pPr lvl="0">
              <a:lnSpc>
                <a:spcPct val="115000"/>
              </a:lnSpc>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De 180º a 360º =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1 vuelta de cigüeñal; </a:t>
            </a:r>
          </a:p>
          <a:p>
            <a:pPr lvl="0">
              <a:lnSpc>
                <a:spcPct val="115000"/>
              </a:lnSpc>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De 360º a 540º =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11/2 vuelta de cigüeñal; </a:t>
            </a:r>
          </a:p>
          <a:p>
            <a:pPr lvl="0">
              <a:lnSpc>
                <a:spcPct val="115000"/>
              </a:lnSpc>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De 540º a 720º =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2 vueltas de cigüeñal.</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17" name="Google Shape;174;p19">
            <a:extLst>
              <a:ext uri="{FF2B5EF4-FFF2-40B4-BE49-F238E27FC236}">
                <a16:creationId xmlns:a16="http://schemas.microsoft.com/office/drawing/2014/main" xmlns="" id="{1BE928E1-BB0F-1446-8231-E13A2CB2F26F}"/>
              </a:ext>
            </a:extLst>
          </p:cNvPr>
          <p:cNvSpPr/>
          <p:nvPr/>
        </p:nvSpPr>
        <p:spPr>
          <a:xfrm>
            <a:off x="4807214" y="5218477"/>
            <a:ext cx="4103625" cy="1621164"/>
          </a:xfrm>
          <a:prstGeom prst="roundRect">
            <a:avLst>
              <a:gd name="adj" fmla="val 13489"/>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9" name="Google Shape;175;p19">
            <a:extLst>
              <a:ext uri="{FF2B5EF4-FFF2-40B4-BE49-F238E27FC236}">
                <a16:creationId xmlns:a16="http://schemas.microsoft.com/office/drawing/2014/main" xmlns="" id="{3B134E78-DF05-8B48-98D5-6C5A6ABFCE39}"/>
              </a:ext>
            </a:extLst>
          </p:cNvPr>
          <p:cNvSpPr txBox="1"/>
          <p:nvPr/>
        </p:nvSpPr>
        <p:spPr>
          <a:xfrm>
            <a:off x="5091465" y="5268255"/>
            <a:ext cx="3655153" cy="149839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a:t>
            </a: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Orden de Encendido, </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se refiere al orden en que se producen las Explosiones en cada cilindro que tenga el motor.</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Para este ejemplo el Orden de Encendido es:</a:t>
            </a:r>
          </a:p>
          <a:p>
            <a:pPr marL="285750" lvl="0" indent="-285750">
              <a:lnSpc>
                <a:spcPct val="115000"/>
              </a:lnSpc>
              <a:buFont typeface="Arial" panose="020B0604020202020204" pitchFamily="34" charset="0"/>
              <a:buChar char="•"/>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1 - 3 -4 – 2  (el más habitual)</a:t>
            </a:r>
          </a:p>
        </p:txBody>
      </p:sp>
      <p:pic>
        <p:nvPicPr>
          <p:cNvPr id="20" name="Imagen 19">
            <a:extLst>
              <a:ext uri="{FF2B5EF4-FFF2-40B4-BE49-F238E27FC236}">
                <a16:creationId xmlns:a16="http://schemas.microsoft.com/office/drawing/2014/main" xmlns="" id="{C257FD2C-C9D2-9744-8995-75084E916767}"/>
              </a:ext>
            </a:extLst>
          </p:cNvPr>
          <p:cNvPicPr>
            <a:picLocks noChangeAspect="1"/>
          </p:cNvPicPr>
          <p:nvPr/>
        </p:nvPicPr>
        <p:blipFill>
          <a:blip r:embed="rId3" cstate="print"/>
          <a:stretch>
            <a:fillRect/>
          </a:stretch>
        </p:blipFill>
        <p:spPr>
          <a:xfrm>
            <a:off x="569302" y="5365431"/>
            <a:ext cx="4138687" cy="1350701"/>
          </a:xfrm>
          <a:prstGeom prst="rect">
            <a:avLst/>
          </a:prstGeom>
        </p:spPr>
      </p:pic>
      <p:sp>
        <p:nvSpPr>
          <p:cNvPr id="2" name="Marcador de número de diapositiva 1"/>
          <p:cNvSpPr>
            <a:spLocks noGrp="1"/>
          </p:cNvSpPr>
          <p:nvPr>
            <p:ph type="sldNum" sz="quarter" idx="2"/>
          </p:nvPr>
        </p:nvSpPr>
        <p:spPr/>
        <p:txBody>
          <a:bodyPr/>
          <a:lstStyle/>
          <a:p>
            <a:fld id="{86CB4B4D-7CA3-9044-876B-883B54F8677D}" type="slidenum">
              <a:rPr lang="es-CL" smtClean="0"/>
              <a:t>33</a:t>
            </a:fld>
            <a:endParaRPr lang="es-CL"/>
          </a:p>
        </p:txBody>
      </p:sp>
    </p:spTree>
    <p:extLst>
      <p:ext uri="{BB962C8B-B14F-4D97-AF65-F5344CB8AC3E}">
        <p14:creationId xmlns:p14="http://schemas.microsoft.com/office/powerpoint/2010/main" val="9550874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8" name="CuadroTexto 27">
            <a:extLst>
              <a:ext uri="{FF2B5EF4-FFF2-40B4-BE49-F238E27FC236}">
                <a16:creationId xmlns:a16="http://schemas.microsoft.com/office/drawing/2014/main" xmlns="" id="{E9BC24FB-CB02-0A46-A56C-7BDB11D3332B}"/>
              </a:ext>
            </a:extLst>
          </p:cNvPr>
          <p:cNvSpPr txBox="1"/>
          <p:nvPr/>
        </p:nvSpPr>
        <p:spPr>
          <a:xfrm>
            <a:off x="8591802" y="3400869"/>
            <a:ext cx="319037" cy="410307"/>
          </a:xfrm>
          <a:prstGeom prst="rect">
            <a:avLst/>
          </a:prstGeom>
          <a:solidFill>
            <a:schemeClr val="bg1"/>
          </a:solidFill>
        </p:spPr>
        <p:txBody>
          <a:bodyPr wrap="square" rtlCol="0">
            <a:spAutoFit/>
          </a:bodyPr>
          <a:lstStyle/>
          <a:p>
            <a:endParaRPr lang="es-CL" dirty="0"/>
          </a:p>
        </p:txBody>
      </p:sp>
      <p:sp>
        <p:nvSpPr>
          <p:cNvPr id="13" name="Google Shape;174;p19">
            <a:extLst>
              <a:ext uri="{FF2B5EF4-FFF2-40B4-BE49-F238E27FC236}">
                <a16:creationId xmlns:a16="http://schemas.microsoft.com/office/drawing/2014/main" xmlns="" id="{BF4D3E0E-AEF5-3F44-A4FD-650401CB62D0}"/>
              </a:ext>
            </a:extLst>
          </p:cNvPr>
          <p:cNvSpPr/>
          <p:nvPr/>
        </p:nvSpPr>
        <p:spPr>
          <a:xfrm>
            <a:off x="444929" y="2417987"/>
            <a:ext cx="4120162" cy="3782860"/>
          </a:xfrm>
          <a:prstGeom prst="roundRect">
            <a:avLst>
              <a:gd name="adj" fmla="val 10404"/>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0" name="Google Shape;96;p15">
            <a:extLst>
              <a:ext uri="{FF2B5EF4-FFF2-40B4-BE49-F238E27FC236}">
                <a16:creationId xmlns:a16="http://schemas.microsoft.com/office/drawing/2014/main" xmlns="" id="{A1395F2B-927B-C64E-BCD8-EC50A0920420}"/>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BOBINAS DE ENCENDIDO TIPO COP</a:t>
            </a:r>
          </a:p>
        </p:txBody>
      </p:sp>
      <p:sp>
        <p:nvSpPr>
          <p:cNvPr id="11" name="Google Shape;96;p15">
            <a:extLst>
              <a:ext uri="{FF2B5EF4-FFF2-40B4-BE49-F238E27FC236}">
                <a16:creationId xmlns:a16="http://schemas.microsoft.com/office/drawing/2014/main" xmlns="" id="{08F70A16-EFB4-F146-B092-6845FE88C338}"/>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ENCENDIDO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4" name="Google Shape;175;p19">
            <a:extLst>
              <a:ext uri="{FF2B5EF4-FFF2-40B4-BE49-F238E27FC236}">
                <a16:creationId xmlns:a16="http://schemas.microsoft.com/office/drawing/2014/main" xmlns="" id="{BC88482C-E014-734A-8014-C3354A95CDD6}"/>
              </a:ext>
            </a:extLst>
          </p:cNvPr>
          <p:cNvSpPr txBox="1"/>
          <p:nvPr/>
        </p:nvSpPr>
        <p:spPr>
          <a:xfrm>
            <a:off x="716254" y="2954752"/>
            <a:ext cx="3909208" cy="3246095"/>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Admisión:</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Pistón baja con válvula de admisión abierta.</a:t>
            </a:r>
          </a:p>
          <a:p>
            <a:pPr marL="285750" lvl="0" indent="-285750">
              <a:lnSpc>
                <a:spcPct val="115000"/>
              </a:lnSpc>
              <a:buFont typeface="Arial" panose="020B0604020202020204" pitchFamily="34" charset="0"/>
              <a:buChar char="•"/>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Compresión:</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Pistón sube con válvulas cerradas.</a:t>
            </a:r>
          </a:p>
          <a:p>
            <a:pPr marL="285750" lvl="0" indent="-285750">
              <a:lnSpc>
                <a:spcPct val="115000"/>
              </a:lnSpc>
              <a:buFont typeface="Arial" panose="020B0604020202020204" pitchFamily="34" charset="0"/>
              <a:buChar char="•"/>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Explosión:</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Pistón baja con válvulas cerradas, salta la chispa.</a:t>
            </a:r>
          </a:p>
          <a:p>
            <a:pPr marL="285750" lvl="0" indent="-285750">
              <a:lnSpc>
                <a:spcPct val="115000"/>
              </a:lnSpc>
              <a:buFont typeface="Arial" panose="020B0604020202020204" pitchFamily="34" charset="0"/>
              <a:buChar char="•"/>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Escape:</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Pistón sube con válvula de  escape abierta.</a:t>
            </a:r>
          </a:p>
          <a:p>
            <a:pPr marL="285750" lvl="0" indent="-285750">
              <a:lnSpc>
                <a:spcPct val="115000"/>
              </a:lnSpc>
              <a:buFont typeface="Arial" panose="020B0604020202020204" pitchFamily="34" charset="0"/>
              <a:buChar char="•"/>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Par de Pistones:</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Son 2 pistones que suben y bajan juntos,      pero realizando diferentes procesos</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pic>
        <p:nvPicPr>
          <p:cNvPr id="20" name="Imagen 19">
            <a:extLst>
              <a:ext uri="{FF2B5EF4-FFF2-40B4-BE49-F238E27FC236}">
                <a16:creationId xmlns:a16="http://schemas.microsoft.com/office/drawing/2014/main" xmlns="" id="{C257FD2C-C9D2-9744-8995-75084E916767}"/>
              </a:ext>
            </a:extLst>
          </p:cNvPr>
          <p:cNvPicPr>
            <a:picLocks noChangeAspect="1"/>
          </p:cNvPicPr>
          <p:nvPr/>
        </p:nvPicPr>
        <p:blipFill>
          <a:blip r:embed="rId3" cstate="print"/>
          <a:stretch>
            <a:fillRect/>
          </a:stretch>
        </p:blipFill>
        <p:spPr>
          <a:xfrm>
            <a:off x="4836417" y="2396836"/>
            <a:ext cx="4428038" cy="1445134"/>
          </a:xfrm>
          <a:prstGeom prst="rect">
            <a:avLst/>
          </a:prstGeom>
        </p:spPr>
      </p:pic>
      <p:pic>
        <p:nvPicPr>
          <p:cNvPr id="18" name="Picture 4" descr="engine-inline-4">
            <a:extLst>
              <a:ext uri="{FF2B5EF4-FFF2-40B4-BE49-F238E27FC236}">
                <a16:creationId xmlns:a16="http://schemas.microsoft.com/office/drawing/2014/main" xmlns="" id="{271E8BA6-F721-6441-A989-DEAEADE26625}"/>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1473" y="4034433"/>
            <a:ext cx="3931709" cy="280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7" name="Conector recto 246">
            <a:extLst>
              <a:ext uri="{FF2B5EF4-FFF2-40B4-BE49-F238E27FC236}">
                <a16:creationId xmlns:a16="http://schemas.microsoft.com/office/drawing/2014/main" xmlns="" id="{CB029800-D710-8A41-8213-2BDDA961056A}"/>
              </a:ext>
            </a:extLst>
          </p:cNvPr>
          <p:cNvCxnSpPr>
            <a:cxnSpLocks/>
          </p:cNvCxnSpPr>
          <p:nvPr/>
        </p:nvCxnSpPr>
        <p:spPr>
          <a:xfrm>
            <a:off x="4871706" y="2850577"/>
            <a:ext cx="533671" cy="0"/>
          </a:xfrm>
          <a:prstGeom prst="line">
            <a:avLst/>
          </a:prstGeom>
          <a:ln w="12700">
            <a:solidFill>
              <a:srgbClr val="ED423D"/>
            </a:solidFill>
          </a:ln>
        </p:spPr>
        <p:style>
          <a:lnRef idx="1">
            <a:schemeClr val="accent1"/>
          </a:lnRef>
          <a:fillRef idx="0">
            <a:schemeClr val="accent1"/>
          </a:fillRef>
          <a:effectRef idx="0">
            <a:schemeClr val="accent1"/>
          </a:effectRef>
          <a:fontRef idx="minor">
            <a:schemeClr val="tx1"/>
          </a:fontRef>
        </p:style>
      </p:cxnSp>
      <p:cxnSp>
        <p:nvCxnSpPr>
          <p:cNvPr id="251" name="Conector recto 250">
            <a:extLst>
              <a:ext uri="{FF2B5EF4-FFF2-40B4-BE49-F238E27FC236}">
                <a16:creationId xmlns:a16="http://schemas.microsoft.com/office/drawing/2014/main" xmlns="" id="{8FDE10D5-7509-E04F-A766-F975AF99C0F1}"/>
              </a:ext>
            </a:extLst>
          </p:cNvPr>
          <p:cNvCxnSpPr>
            <a:cxnSpLocks/>
          </p:cNvCxnSpPr>
          <p:nvPr/>
        </p:nvCxnSpPr>
        <p:spPr>
          <a:xfrm>
            <a:off x="4871706" y="3072425"/>
            <a:ext cx="533671" cy="0"/>
          </a:xfrm>
          <a:prstGeom prst="line">
            <a:avLst/>
          </a:prstGeom>
          <a:ln w="12700">
            <a:solidFill>
              <a:srgbClr val="ED423D"/>
            </a:solidFill>
          </a:ln>
        </p:spPr>
        <p:style>
          <a:lnRef idx="1">
            <a:schemeClr val="accent1"/>
          </a:lnRef>
          <a:fillRef idx="0">
            <a:schemeClr val="accent1"/>
          </a:fillRef>
          <a:effectRef idx="0">
            <a:schemeClr val="accent1"/>
          </a:effectRef>
          <a:fontRef idx="minor">
            <a:schemeClr val="tx1"/>
          </a:fontRef>
        </p:style>
      </p:cxnSp>
      <p:cxnSp>
        <p:nvCxnSpPr>
          <p:cNvPr id="252" name="Conector recto 251">
            <a:extLst>
              <a:ext uri="{FF2B5EF4-FFF2-40B4-BE49-F238E27FC236}">
                <a16:creationId xmlns:a16="http://schemas.microsoft.com/office/drawing/2014/main" xmlns="" id="{33CA1498-48DE-234D-94DB-A49DB0902345}"/>
              </a:ext>
            </a:extLst>
          </p:cNvPr>
          <p:cNvCxnSpPr>
            <a:cxnSpLocks/>
          </p:cNvCxnSpPr>
          <p:nvPr/>
        </p:nvCxnSpPr>
        <p:spPr>
          <a:xfrm>
            <a:off x="4871706" y="3294273"/>
            <a:ext cx="533671" cy="0"/>
          </a:xfrm>
          <a:prstGeom prst="line">
            <a:avLst/>
          </a:prstGeom>
          <a:ln w="12700">
            <a:solidFill>
              <a:srgbClr val="ED423D"/>
            </a:solidFill>
          </a:ln>
        </p:spPr>
        <p:style>
          <a:lnRef idx="1">
            <a:schemeClr val="accent1"/>
          </a:lnRef>
          <a:fillRef idx="0">
            <a:schemeClr val="accent1"/>
          </a:fillRef>
          <a:effectRef idx="0">
            <a:schemeClr val="accent1"/>
          </a:effectRef>
          <a:fontRef idx="minor">
            <a:schemeClr val="tx1"/>
          </a:fontRef>
        </p:style>
      </p:cxnSp>
      <p:cxnSp>
        <p:nvCxnSpPr>
          <p:cNvPr id="253" name="Conector recto 252">
            <a:extLst>
              <a:ext uri="{FF2B5EF4-FFF2-40B4-BE49-F238E27FC236}">
                <a16:creationId xmlns:a16="http://schemas.microsoft.com/office/drawing/2014/main" xmlns="" id="{CD91FD96-FE15-B044-B5DC-1A69D8960A90}"/>
              </a:ext>
            </a:extLst>
          </p:cNvPr>
          <p:cNvCxnSpPr>
            <a:cxnSpLocks/>
          </p:cNvCxnSpPr>
          <p:nvPr/>
        </p:nvCxnSpPr>
        <p:spPr>
          <a:xfrm>
            <a:off x="4871706" y="3516121"/>
            <a:ext cx="533671" cy="0"/>
          </a:xfrm>
          <a:prstGeom prst="line">
            <a:avLst/>
          </a:prstGeom>
          <a:ln w="12700">
            <a:solidFill>
              <a:srgbClr val="ED423D"/>
            </a:solidFill>
          </a:ln>
        </p:spPr>
        <p:style>
          <a:lnRef idx="1">
            <a:schemeClr val="accent1"/>
          </a:lnRef>
          <a:fillRef idx="0">
            <a:schemeClr val="accent1"/>
          </a:fillRef>
          <a:effectRef idx="0">
            <a:schemeClr val="accent1"/>
          </a:effectRef>
          <a:fontRef idx="minor">
            <a:schemeClr val="tx1"/>
          </a:fontRef>
        </p:style>
      </p:cxnSp>
      <p:sp>
        <p:nvSpPr>
          <p:cNvPr id="254" name="Rectángulo redondeado 253">
            <a:extLst>
              <a:ext uri="{FF2B5EF4-FFF2-40B4-BE49-F238E27FC236}">
                <a16:creationId xmlns:a16="http://schemas.microsoft.com/office/drawing/2014/main" xmlns="" id="{63FE0F19-850A-D943-ABF9-2201802CE677}"/>
              </a:ext>
            </a:extLst>
          </p:cNvPr>
          <p:cNvSpPr/>
          <p:nvPr/>
        </p:nvSpPr>
        <p:spPr>
          <a:xfrm>
            <a:off x="5486400" y="2670415"/>
            <a:ext cx="868101" cy="188400"/>
          </a:xfrm>
          <a:prstGeom prst="roundRect">
            <a:avLst/>
          </a:prstGeom>
          <a:noFill/>
          <a:ln>
            <a:solidFill>
              <a:srgbClr val="ED423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255" name="Rectángulo redondeado 254">
            <a:extLst>
              <a:ext uri="{FF2B5EF4-FFF2-40B4-BE49-F238E27FC236}">
                <a16:creationId xmlns:a16="http://schemas.microsoft.com/office/drawing/2014/main" xmlns="" id="{00DCEE3C-8CC8-9F43-BC9C-37ECD4ED951C}"/>
              </a:ext>
            </a:extLst>
          </p:cNvPr>
          <p:cNvSpPr/>
          <p:nvPr/>
        </p:nvSpPr>
        <p:spPr>
          <a:xfrm>
            <a:off x="6380988" y="3105873"/>
            <a:ext cx="868101" cy="188400"/>
          </a:xfrm>
          <a:prstGeom prst="roundRect">
            <a:avLst/>
          </a:prstGeom>
          <a:noFill/>
          <a:ln>
            <a:solidFill>
              <a:srgbClr val="ED423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256" name="Rectángulo redondeado 255">
            <a:extLst>
              <a:ext uri="{FF2B5EF4-FFF2-40B4-BE49-F238E27FC236}">
                <a16:creationId xmlns:a16="http://schemas.microsoft.com/office/drawing/2014/main" xmlns="" id="{91919D59-36A8-D04A-8031-2E33F797203C}"/>
              </a:ext>
            </a:extLst>
          </p:cNvPr>
          <p:cNvSpPr/>
          <p:nvPr/>
        </p:nvSpPr>
        <p:spPr>
          <a:xfrm>
            <a:off x="7280477" y="3325138"/>
            <a:ext cx="868101" cy="188400"/>
          </a:xfrm>
          <a:prstGeom prst="roundRect">
            <a:avLst/>
          </a:prstGeom>
          <a:noFill/>
          <a:ln>
            <a:solidFill>
              <a:srgbClr val="ED423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257" name="Rectángulo redondeado 256">
            <a:extLst>
              <a:ext uri="{FF2B5EF4-FFF2-40B4-BE49-F238E27FC236}">
                <a16:creationId xmlns:a16="http://schemas.microsoft.com/office/drawing/2014/main" xmlns="" id="{B932775A-B583-464B-BF1A-EA93E64EAFA9}"/>
              </a:ext>
            </a:extLst>
          </p:cNvPr>
          <p:cNvSpPr/>
          <p:nvPr/>
        </p:nvSpPr>
        <p:spPr>
          <a:xfrm>
            <a:off x="8185081" y="2892997"/>
            <a:ext cx="868101" cy="188400"/>
          </a:xfrm>
          <a:prstGeom prst="roundRect">
            <a:avLst/>
          </a:prstGeom>
          <a:noFill/>
          <a:ln>
            <a:solidFill>
              <a:srgbClr val="ED423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ln>
                <a:solidFill>
                  <a:srgbClr val="ED423D"/>
                </a:solidFill>
              </a:ln>
              <a:solidFill>
                <a:srgbClr val="ED423D"/>
              </a:solidFill>
            </a:endParaRPr>
          </a:p>
        </p:txBody>
      </p:sp>
      <p:cxnSp>
        <p:nvCxnSpPr>
          <p:cNvPr id="262" name="Conector recto de flecha 261">
            <a:extLst>
              <a:ext uri="{FF2B5EF4-FFF2-40B4-BE49-F238E27FC236}">
                <a16:creationId xmlns:a16="http://schemas.microsoft.com/office/drawing/2014/main" xmlns="" id="{DF11F36D-53F3-6247-B121-441DB2049976}"/>
              </a:ext>
            </a:extLst>
          </p:cNvPr>
          <p:cNvCxnSpPr>
            <a:cxnSpLocks/>
          </p:cNvCxnSpPr>
          <p:nvPr/>
        </p:nvCxnSpPr>
        <p:spPr>
          <a:xfrm>
            <a:off x="5469924" y="2685809"/>
            <a:ext cx="0" cy="207188"/>
          </a:xfrm>
          <a:prstGeom prst="straightConnector1">
            <a:avLst/>
          </a:prstGeom>
          <a:ln w="254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Conector recto de flecha 263">
            <a:extLst>
              <a:ext uri="{FF2B5EF4-FFF2-40B4-BE49-F238E27FC236}">
                <a16:creationId xmlns:a16="http://schemas.microsoft.com/office/drawing/2014/main" xmlns="" id="{E07EBD0E-053A-4842-B36D-2845A3F42043}"/>
              </a:ext>
            </a:extLst>
          </p:cNvPr>
          <p:cNvCxnSpPr>
            <a:cxnSpLocks/>
          </p:cNvCxnSpPr>
          <p:nvPr/>
        </p:nvCxnSpPr>
        <p:spPr>
          <a:xfrm>
            <a:off x="5469924" y="3325138"/>
            <a:ext cx="0" cy="207188"/>
          </a:xfrm>
          <a:prstGeom prst="straightConnector1">
            <a:avLst/>
          </a:prstGeom>
          <a:ln w="254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Conector recto de flecha 266">
            <a:extLst>
              <a:ext uri="{FF2B5EF4-FFF2-40B4-BE49-F238E27FC236}">
                <a16:creationId xmlns:a16="http://schemas.microsoft.com/office/drawing/2014/main" xmlns="" id="{E2277FBB-EB43-C245-9125-C512047189C8}"/>
              </a:ext>
            </a:extLst>
          </p:cNvPr>
          <p:cNvCxnSpPr>
            <a:cxnSpLocks/>
          </p:cNvCxnSpPr>
          <p:nvPr/>
        </p:nvCxnSpPr>
        <p:spPr>
          <a:xfrm flipV="1">
            <a:off x="5474043" y="3081397"/>
            <a:ext cx="0" cy="228247"/>
          </a:xfrm>
          <a:prstGeom prst="straightConnector1">
            <a:avLst/>
          </a:prstGeom>
          <a:ln w="25400">
            <a:solidFill>
              <a:srgbClr val="76384D"/>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Conector recto de flecha 269">
            <a:extLst>
              <a:ext uri="{FF2B5EF4-FFF2-40B4-BE49-F238E27FC236}">
                <a16:creationId xmlns:a16="http://schemas.microsoft.com/office/drawing/2014/main" xmlns="" id="{02EB91D2-8B1D-864A-BB04-8C93F2F5EFE6}"/>
              </a:ext>
            </a:extLst>
          </p:cNvPr>
          <p:cNvCxnSpPr>
            <a:cxnSpLocks/>
          </p:cNvCxnSpPr>
          <p:nvPr/>
        </p:nvCxnSpPr>
        <p:spPr>
          <a:xfrm flipV="1">
            <a:off x="5469924" y="2873073"/>
            <a:ext cx="0" cy="228247"/>
          </a:xfrm>
          <a:prstGeom prst="straightConnector1">
            <a:avLst/>
          </a:prstGeom>
          <a:ln w="25400">
            <a:solidFill>
              <a:srgbClr val="76384D"/>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Conector recto de flecha 270">
            <a:extLst>
              <a:ext uri="{FF2B5EF4-FFF2-40B4-BE49-F238E27FC236}">
                <a16:creationId xmlns:a16="http://schemas.microsoft.com/office/drawing/2014/main" xmlns="" id="{4B17681F-42C9-F14D-93D3-E6A7BA484EBF}"/>
              </a:ext>
            </a:extLst>
          </p:cNvPr>
          <p:cNvCxnSpPr>
            <a:cxnSpLocks/>
          </p:cNvCxnSpPr>
          <p:nvPr/>
        </p:nvCxnSpPr>
        <p:spPr>
          <a:xfrm flipV="1">
            <a:off x="6376869" y="2631939"/>
            <a:ext cx="0" cy="248876"/>
          </a:xfrm>
          <a:prstGeom prst="straightConnector1">
            <a:avLst/>
          </a:prstGeom>
          <a:ln w="25400">
            <a:solidFill>
              <a:srgbClr val="76384D"/>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Conector recto de flecha 273">
            <a:extLst>
              <a:ext uri="{FF2B5EF4-FFF2-40B4-BE49-F238E27FC236}">
                <a16:creationId xmlns:a16="http://schemas.microsoft.com/office/drawing/2014/main" xmlns="" id="{AEB6095F-4DB3-7A44-BF48-FD673D076631}"/>
              </a:ext>
            </a:extLst>
          </p:cNvPr>
          <p:cNvCxnSpPr>
            <a:cxnSpLocks/>
          </p:cNvCxnSpPr>
          <p:nvPr/>
        </p:nvCxnSpPr>
        <p:spPr>
          <a:xfrm>
            <a:off x="6376869" y="2876521"/>
            <a:ext cx="0" cy="242882"/>
          </a:xfrm>
          <a:prstGeom prst="straightConnector1">
            <a:avLst/>
          </a:prstGeom>
          <a:ln w="254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Conector recto de flecha 275">
            <a:extLst>
              <a:ext uri="{FF2B5EF4-FFF2-40B4-BE49-F238E27FC236}">
                <a16:creationId xmlns:a16="http://schemas.microsoft.com/office/drawing/2014/main" xmlns="" id="{8A8C3A62-DCAB-4A4E-B846-9778EE86D869}"/>
              </a:ext>
            </a:extLst>
          </p:cNvPr>
          <p:cNvCxnSpPr>
            <a:cxnSpLocks/>
          </p:cNvCxnSpPr>
          <p:nvPr/>
        </p:nvCxnSpPr>
        <p:spPr>
          <a:xfrm>
            <a:off x="6368631" y="3109712"/>
            <a:ext cx="0" cy="207188"/>
          </a:xfrm>
          <a:prstGeom prst="straightConnector1">
            <a:avLst/>
          </a:prstGeom>
          <a:ln w="254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Conector recto de flecha 276">
            <a:extLst>
              <a:ext uri="{FF2B5EF4-FFF2-40B4-BE49-F238E27FC236}">
                <a16:creationId xmlns:a16="http://schemas.microsoft.com/office/drawing/2014/main" xmlns="" id="{70673597-28EB-F34A-8904-D28E2A595607}"/>
              </a:ext>
            </a:extLst>
          </p:cNvPr>
          <p:cNvCxnSpPr>
            <a:cxnSpLocks/>
          </p:cNvCxnSpPr>
          <p:nvPr/>
        </p:nvCxnSpPr>
        <p:spPr>
          <a:xfrm flipV="1">
            <a:off x="6370977" y="3309644"/>
            <a:ext cx="0" cy="228247"/>
          </a:xfrm>
          <a:prstGeom prst="straightConnector1">
            <a:avLst/>
          </a:prstGeom>
          <a:ln w="25400">
            <a:solidFill>
              <a:srgbClr val="76384D"/>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Conector recto de flecha 277">
            <a:extLst>
              <a:ext uri="{FF2B5EF4-FFF2-40B4-BE49-F238E27FC236}">
                <a16:creationId xmlns:a16="http://schemas.microsoft.com/office/drawing/2014/main" xmlns="" id="{B71CF1D0-C496-F942-AA77-8042AD583FF2}"/>
              </a:ext>
            </a:extLst>
          </p:cNvPr>
          <p:cNvCxnSpPr>
            <a:cxnSpLocks/>
          </p:cNvCxnSpPr>
          <p:nvPr/>
        </p:nvCxnSpPr>
        <p:spPr>
          <a:xfrm>
            <a:off x="7272239" y="2657612"/>
            <a:ext cx="0" cy="207188"/>
          </a:xfrm>
          <a:prstGeom prst="straightConnector1">
            <a:avLst/>
          </a:prstGeom>
          <a:ln w="254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Conector recto de flecha 278">
            <a:extLst>
              <a:ext uri="{FF2B5EF4-FFF2-40B4-BE49-F238E27FC236}">
                <a16:creationId xmlns:a16="http://schemas.microsoft.com/office/drawing/2014/main" xmlns="" id="{72B5DAAE-AD8C-244C-820C-984C20A4560B}"/>
              </a:ext>
            </a:extLst>
          </p:cNvPr>
          <p:cNvCxnSpPr>
            <a:cxnSpLocks/>
          </p:cNvCxnSpPr>
          <p:nvPr/>
        </p:nvCxnSpPr>
        <p:spPr>
          <a:xfrm>
            <a:off x="7272239" y="3296941"/>
            <a:ext cx="0" cy="207188"/>
          </a:xfrm>
          <a:prstGeom prst="straightConnector1">
            <a:avLst/>
          </a:prstGeom>
          <a:ln w="254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Conector recto de flecha 279">
            <a:extLst>
              <a:ext uri="{FF2B5EF4-FFF2-40B4-BE49-F238E27FC236}">
                <a16:creationId xmlns:a16="http://schemas.microsoft.com/office/drawing/2014/main" xmlns="" id="{5D3F010C-87B4-1340-B338-77B6B2B43149}"/>
              </a:ext>
            </a:extLst>
          </p:cNvPr>
          <p:cNvCxnSpPr>
            <a:cxnSpLocks/>
          </p:cNvCxnSpPr>
          <p:nvPr/>
        </p:nvCxnSpPr>
        <p:spPr>
          <a:xfrm flipV="1">
            <a:off x="7276358" y="3053200"/>
            <a:ext cx="0" cy="228247"/>
          </a:xfrm>
          <a:prstGeom prst="straightConnector1">
            <a:avLst/>
          </a:prstGeom>
          <a:ln w="25400">
            <a:solidFill>
              <a:srgbClr val="76384D"/>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Conector recto de flecha 280">
            <a:extLst>
              <a:ext uri="{FF2B5EF4-FFF2-40B4-BE49-F238E27FC236}">
                <a16:creationId xmlns:a16="http://schemas.microsoft.com/office/drawing/2014/main" xmlns="" id="{32B7EB45-3755-7149-A604-A88DBC0AD595}"/>
              </a:ext>
            </a:extLst>
          </p:cNvPr>
          <p:cNvCxnSpPr>
            <a:cxnSpLocks/>
          </p:cNvCxnSpPr>
          <p:nvPr/>
        </p:nvCxnSpPr>
        <p:spPr>
          <a:xfrm flipV="1">
            <a:off x="7272239" y="2844876"/>
            <a:ext cx="0" cy="228247"/>
          </a:xfrm>
          <a:prstGeom prst="straightConnector1">
            <a:avLst/>
          </a:prstGeom>
          <a:ln w="25400">
            <a:solidFill>
              <a:srgbClr val="76384D"/>
            </a:solidFill>
            <a:tailEnd type="triangle"/>
          </a:ln>
        </p:spPr>
        <p:style>
          <a:lnRef idx="1">
            <a:schemeClr val="accent1"/>
          </a:lnRef>
          <a:fillRef idx="0">
            <a:schemeClr val="accent1"/>
          </a:fillRef>
          <a:effectRef idx="0">
            <a:schemeClr val="accent1"/>
          </a:effectRef>
          <a:fontRef idx="minor">
            <a:schemeClr val="tx1"/>
          </a:fontRef>
        </p:style>
      </p:cxnSp>
      <p:cxnSp>
        <p:nvCxnSpPr>
          <p:cNvPr id="286" name="Conector recto de flecha 285">
            <a:extLst>
              <a:ext uri="{FF2B5EF4-FFF2-40B4-BE49-F238E27FC236}">
                <a16:creationId xmlns:a16="http://schemas.microsoft.com/office/drawing/2014/main" xmlns="" id="{F6A7C8DD-17B0-0540-B0D7-3D3DC39FC7F9}"/>
              </a:ext>
            </a:extLst>
          </p:cNvPr>
          <p:cNvCxnSpPr>
            <a:cxnSpLocks/>
          </p:cNvCxnSpPr>
          <p:nvPr/>
        </p:nvCxnSpPr>
        <p:spPr>
          <a:xfrm flipV="1">
            <a:off x="8161717" y="2647433"/>
            <a:ext cx="0" cy="248876"/>
          </a:xfrm>
          <a:prstGeom prst="straightConnector1">
            <a:avLst/>
          </a:prstGeom>
          <a:ln w="25400">
            <a:solidFill>
              <a:srgbClr val="76384D"/>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Conector recto de flecha 286">
            <a:extLst>
              <a:ext uri="{FF2B5EF4-FFF2-40B4-BE49-F238E27FC236}">
                <a16:creationId xmlns:a16="http://schemas.microsoft.com/office/drawing/2014/main" xmlns="" id="{0797C48C-2CA8-8743-8101-4913D354B53A}"/>
              </a:ext>
            </a:extLst>
          </p:cNvPr>
          <p:cNvCxnSpPr>
            <a:cxnSpLocks/>
          </p:cNvCxnSpPr>
          <p:nvPr/>
        </p:nvCxnSpPr>
        <p:spPr>
          <a:xfrm>
            <a:off x="8161717" y="2892015"/>
            <a:ext cx="0" cy="242882"/>
          </a:xfrm>
          <a:prstGeom prst="straightConnector1">
            <a:avLst/>
          </a:prstGeom>
          <a:ln w="254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Conector recto de flecha 287">
            <a:extLst>
              <a:ext uri="{FF2B5EF4-FFF2-40B4-BE49-F238E27FC236}">
                <a16:creationId xmlns:a16="http://schemas.microsoft.com/office/drawing/2014/main" xmlns="" id="{7A2A9B4D-09B4-6942-AAFB-8173DD34AF1A}"/>
              </a:ext>
            </a:extLst>
          </p:cNvPr>
          <p:cNvCxnSpPr>
            <a:cxnSpLocks/>
          </p:cNvCxnSpPr>
          <p:nvPr/>
        </p:nvCxnSpPr>
        <p:spPr>
          <a:xfrm>
            <a:off x="8153479" y="3125206"/>
            <a:ext cx="0" cy="207188"/>
          </a:xfrm>
          <a:prstGeom prst="straightConnector1">
            <a:avLst/>
          </a:prstGeom>
          <a:ln w="254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Conector recto de flecha 288">
            <a:extLst>
              <a:ext uri="{FF2B5EF4-FFF2-40B4-BE49-F238E27FC236}">
                <a16:creationId xmlns:a16="http://schemas.microsoft.com/office/drawing/2014/main" xmlns="" id="{518393C3-7CD5-5A47-B9A9-30593A1FEEB8}"/>
              </a:ext>
            </a:extLst>
          </p:cNvPr>
          <p:cNvCxnSpPr>
            <a:cxnSpLocks/>
          </p:cNvCxnSpPr>
          <p:nvPr/>
        </p:nvCxnSpPr>
        <p:spPr>
          <a:xfrm flipV="1">
            <a:off x="8155825" y="3325138"/>
            <a:ext cx="0" cy="228247"/>
          </a:xfrm>
          <a:prstGeom prst="straightConnector1">
            <a:avLst/>
          </a:prstGeom>
          <a:ln w="25400">
            <a:solidFill>
              <a:srgbClr val="76384D"/>
            </a:solidFill>
            <a:tailEnd type="triangle"/>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2"/>
          </p:nvPr>
        </p:nvSpPr>
        <p:spPr/>
        <p:txBody>
          <a:bodyPr/>
          <a:lstStyle/>
          <a:p>
            <a:fld id="{86CB4B4D-7CA3-9044-876B-883B54F8677D}" type="slidenum">
              <a:rPr lang="es-CL" smtClean="0"/>
              <a:t>34</a:t>
            </a:fld>
            <a:endParaRPr lang="es-CL"/>
          </a:p>
        </p:txBody>
      </p:sp>
    </p:spTree>
    <p:extLst>
      <p:ext uri="{BB962C8B-B14F-4D97-AF65-F5344CB8AC3E}">
        <p14:creationId xmlns:p14="http://schemas.microsoft.com/office/powerpoint/2010/main" val="12169512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3" name="Marcador de número de diapositiva 2"/>
          <p:cNvSpPr>
            <a:spLocks noGrp="1"/>
          </p:cNvSpPr>
          <p:nvPr>
            <p:ph type="sldNum" sz="quarter" idx="2"/>
          </p:nvPr>
        </p:nvSpPr>
        <p:spPr/>
        <p:txBody>
          <a:bodyPr/>
          <a:lstStyle/>
          <a:p>
            <a:fld id="{86CB4B4D-7CA3-9044-876B-883B54F8677D}" type="slidenum">
              <a:rPr lang="es-CL" smtClean="0"/>
              <a:t>35</a:t>
            </a:fld>
            <a:endParaRPr lang="es-CL"/>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42" y="1815299"/>
            <a:ext cx="7016441" cy="4871642"/>
          </a:xfrm>
          <a:prstGeom prst="rect">
            <a:avLst/>
          </a:prstGeom>
        </p:spPr>
      </p:pic>
      <p:sp>
        <p:nvSpPr>
          <p:cNvPr id="15" name="Botón de acción: Hacia delante o Siguiente 14">
            <a:hlinkClick r:id="rId4" highlightClick="1"/>
          </p:cNvPr>
          <p:cNvSpPr/>
          <p:nvPr/>
        </p:nvSpPr>
        <p:spPr>
          <a:xfrm>
            <a:off x="2079500" y="3655179"/>
            <a:ext cx="491851" cy="491851"/>
          </a:xfrm>
          <a:prstGeom prst="actionButtonForwardNext">
            <a:avLst/>
          </a:prstGeom>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s-CL">
              <a:ln w="0">
                <a:noFill/>
              </a:ln>
              <a:solidFill>
                <a:schemeClr val="tx1"/>
              </a:solidFill>
              <a:effectLst>
                <a:outerShdw blurRad="38100" dist="19050" dir="2700000" algn="tl" rotWithShape="0">
                  <a:schemeClr val="dk1">
                    <a:alpha val="40000"/>
                  </a:schemeClr>
                </a:outerShdw>
              </a:effectLst>
            </a:endParaRPr>
          </a:p>
        </p:txBody>
      </p:sp>
      <p:sp>
        <p:nvSpPr>
          <p:cNvPr id="16" name="Google Shape;80;p14">
            <a:extLst>
              <a:ext uri="{FF2B5EF4-FFF2-40B4-BE49-F238E27FC236}">
                <a16:creationId xmlns="" xmlns:a16="http://schemas.microsoft.com/office/drawing/2014/main" id="{80B05D3B-B6F2-4040-A8A8-0F75AC422395}"/>
              </a:ext>
            </a:extLst>
          </p:cNvPr>
          <p:cNvSpPr txBox="1"/>
          <p:nvPr/>
        </p:nvSpPr>
        <p:spPr>
          <a:xfrm>
            <a:off x="2571350" y="3714121"/>
            <a:ext cx="2856055" cy="373966"/>
          </a:xfrm>
          <a:prstGeom prst="rect">
            <a:avLst/>
          </a:prstGeom>
          <a:noFill/>
          <a:ln>
            <a:noFill/>
          </a:ln>
        </p:spPr>
        <p:txBody>
          <a:bodyPr spcFirstLastPara="1" wrap="square" lIns="91425" tIns="91425" rIns="91425" bIns="91425" anchor="ctr" anchorCtr="0">
            <a:noAutofit/>
          </a:bodyPr>
          <a:lstStyle/>
          <a:p>
            <a:pPr>
              <a:lnSpc>
                <a:spcPct val="115000"/>
              </a:lnSpc>
            </a:pPr>
            <a:r>
              <a:rPr lang="es-CL" sz="1600" b="1" dirty="0">
                <a:solidFill>
                  <a:srgbClr val="731D47"/>
                </a:solidFill>
                <a:latin typeface="Calibri" panose="020F0502020204030204" pitchFamily="34" charset="0"/>
                <a:ea typeface="Roboto"/>
                <a:cs typeface="Calibri" panose="020F0502020204030204" pitchFamily="34" charset="0"/>
                <a:sym typeface="Roboto"/>
              </a:rPr>
              <a:t>El sistema de encendido electrónico</a:t>
            </a:r>
          </a:p>
        </p:txBody>
      </p:sp>
      <p:pic>
        <p:nvPicPr>
          <p:cNvPr id="17" name="Imagen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74254" y="3959846"/>
            <a:ext cx="4636302" cy="3844875"/>
          </a:xfrm>
          <a:prstGeom prst="rect">
            <a:avLst/>
          </a:prstGeom>
        </p:spPr>
      </p:pic>
      <p:grpSp>
        <p:nvGrpSpPr>
          <p:cNvPr id="18" name="Grupo 17"/>
          <p:cNvGrpSpPr/>
          <p:nvPr/>
        </p:nvGrpSpPr>
        <p:grpSpPr>
          <a:xfrm>
            <a:off x="366450" y="1220100"/>
            <a:ext cx="8966551" cy="577341"/>
            <a:chOff x="366450" y="1220100"/>
            <a:chExt cx="8966551" cy="577341"/>
          </a:xfrm>
        </p:grpSpPr>
        <p:sp>
          <p:nvSpPr>
            <p:cNvPr id="19" name="Google Shape;206;p7"/>
            <p:cNvSpPr txBox="1"/>
            <p:nvPr/>
          </p:nvSpPr>
          <p:spPr>
            <a:xfrm>
              <a:off x="382499" y="1261272"/>
              <a:ext cx="8950502" cy="536169"/>
            </a:xfrm>
            <a:prstGeom prst="rect">
              <a:avLst/>
            </a:prstGeom>
            <a:noFill/>
            <a:ln>
              <a:noFill/>
            </a:ln>
          </p:spPr>
          <p:txBody>
            <a:bodyPr spcFirstLastPara="1" wrap="square" lIns="91400" tIns="91400" rIns="91400" bIns="91400" anchor="ctr" anchorCtr="0">
              <a:spAutoFit/>
            </a:bodyPr>
            <a:lstStyle/>
            <a:p>
              <a:pPr lvl="0">
                <a:lnSpc>
                  <a:spcPct val="80000"/>
                </a:lnSpc>
                <a:buClr>
                  <a:srgbClr val="741B47"/>
                </a:buClr>
                <a:buSzPts val="2800"/>
              </a:pPr>
              <a:r>
                <a:rPr lang="en-US" sz="2800" b="1" dirty="0" smtClean="0">
                  <a:solidFill>
                    <a:srgbClr val="741B47"/>
                  </a:solidFill>
                  <a:latin typeface="Calibri"/>
                  <a:ea typeface="Calibri"/>
                  <a:cs typeface="Calibri"/>
                  <a:sym typeface="Calibri"/>
                </a:rPr>
                <a:t>VIDEO</a:t>
              </a:r>
              <a:endParaRPr lang="en-US" sz="2800" dirty="0"/>
            </a:p>
          </p:txBody>
        </p:sp>
        <p:sp>
          <p:nvSpPr>
            <p:cNvPr id="20"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b="1" dirty="0" smtClean="0">
                  <a:latin typeface="Calibri"/>
                  <a:ea typeface="Calibri"/>
                  <a:cs typeface="Calibri"/>
                  <a:sym typeface="Calibri"/>
                </a:rPr>
                <a:t>VEAMOS EL SIGUIENTE</a:t>
              </a:r>
              <a:endParaRPr sz="1400" b="1"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006801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13"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¿CUÁNTO APRENDIMOS?</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grpSp>
        <p:nvGrpSpPr>
          <p:cNvPr id="16" name="Grupo 15"/>
          <p:cNvGrpSpPr/>
          <p:nvPr/>
        </p:nvGrpSpPr>
        <p:grpSpPr>
          <a:xfrm>
            <a:off x="2035277" y="2911885"/>
            <a:ext cx="6999671" cy="2696553"/>
            <a:chOff x="4461133" y="3098700"/>
            <a:chExt cx="4657800" cy="1525000"/>
          </a:xfrm>
        </p:grpSpPr>
        <p:sp>
          <p:nvSpPr>
            <p:cNvPr id="17" name="Google Shape;73;p14"/>
            <p:cNvSpPr/>
            <p:nvPr/>
          </p:nvSpPr>
          <p:spPr>
            <a:xfrm>
              <a:off x="4461133" y="3098700"/>
              <a:ext cx="4657800" cy="1525000"/>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8" name="Google Shape;80;p14"/>
            <p:cNvSpPr txBox="1"/>
            <p:nvPr/>
          </p:nvSpPr>
          <p:spPr>
            <a:xfrm>
              <a:off x="5442536" y="3618875"/>
              <a:ext cx="3323687" cy="438026"/>
            </a:xfrm>
            <a:prstGeom prst="rect">
              <a:avLst/>
            </a:prstGeom>
            <a:noFill/>
            <a:ln>
              <a:noFill/>
            </a:ln>
          </p:spPr>
          <p:txBody>
            <a:bodyPr spcFirstLastPara="1" wrap="square" lIns="91425" tIns="91425" rIns="91425" bIns="91425" anchor="ctr" anchorCtr="0">
              <a:noAutofit/>
            </a:bodyPr>
            <a:lstStyle/>
            <a:p>
              <a:pPr lvl="0">
                <a:lnSpc>
                  <a:spcPct val="115000"/>
                </a:lnSpc>
              </a:pPr>
              <a:r>
                <a:rPr lang="es-CL" sz="2000" dirty="0">
                  <a:solidFill>
                    <a:srgbClr val="741B47"/>
                  </a:solidFill>
                  <a:latin typeface="Calibri" panose="020F0502020204030204" pitchFamily="34" charset="0"/>
                  <a:ea typeface="Roboto"/>
                  <a:cs typeface="Calibri" panose="020F0502020204030204" pitchFamily="34" charset="0"/>
                  <a:sym typeface="Roboto"/>
                </a:rPr>
                <a:t>SISTEMAS ESENCIALES PARA </a:t>
              </a:r>
            </a:p>
            <a:p>
              <a:pPr lvl="0">
                <a:lnSpc>
                  <a:spcPct val="115000"/>
                </a:lnSpc>
              </a:pPr>
              <a:r>
                <a:rPr lang="es-CL" sz="2000" b="1" dirty="0">
                  <a:solidFill>
                    <a:srgbClr val="741B47"/>
                  </a:solidFill>
                  <a:latin typeface="Calibri" panose="020F0502020204030204" pitchFamily="34" charset="0"/>
                  <a:ea typeface="Roboto"/>
                  <a:cs typeface="Calibri" panose="020F0502020204030204" pitchFamily="34" charset="0"/>
                  <a:sym typeface="Roboto"/>
                </a:rPr>
                <a:t>EL FUNCIONAMIENTO DEL MOTOR 2</a:t>
              </a:r>
            </a:p>
            <a:p>
              <a:pPr lvl="0">
                <a:lnSpc>
                  <a:spcPct val="115000"/>
                </a:lnSpc>
              </a:pPr>
              <a:endParaRPr lang="es-419" sz="1600" dirty="0">
                <a:latin typeface="Calibri" panose="020F0502020204030204" pitchFamily="34" charset="0"/>
                <a:ea typeface="Roboto"/>
                <a:cs typeface="Calibri" panose="020F0502020204030204" pitchFamily="34" charset="0"/>
                <a:sym typeface="Roboto"/>
              </a:endParaRPr>
            </a:p>
            <a:p>
              <a:pPr>
                <a:lnSpc>
                  <a:spcPct val="115000"/>
                </a:lnSpc>
              </a:pPr>
              <a:r>
                <a:rPr lang="es-419" sz="1600" dirty="0">
                  <a:latin typeface="Calibri" panose="020F0502020204030204" pitchFamily="34" charset="0"/>
                  <a:ea typeface="Roboto"/>
                  <a:cs typeface="Calibri" panose="020F0502020204030204" pitchFamily="34" charset="0"/>
                  <a:sym typeface="Roboto"/>
                </a:rPr>
                <a:t>¡Ahora realizaremos una actividad que resume todo lo que hemos visto! </a:t>
              </a:r>
              <a:r>
                <a:rPr lang="es-419" sz="1600" b="1" dirty="0">
                  <a:solidFill>
                    <a:srgbClr val="76384D"/>
                  </a:solidFill>
                  <a:latin typeface="Calibri" panose="020F0502020204030204" pitchFamily="34" charset="0"/>
                  <a:ea typeface="Roboto"/>
                  <a:cs typeface="Calibri" panose="020F0502020204030204" pitchFamily="34" charset="0"/>
                  <a:sym typeface="Roboto"/>
                </a:rPr>
                <a:t>¡Atentos!</a:t>
              </a:r>
            </a:p>
          </p:txBody>
        </p:sp>
      </p:grpSp>
      <p:sp>
        <p:nvSpPr>
          <p:cNvPr id="29" name="Google Shape;70;p14">
            <a:extLst>
              <a:ext uri="{FF2B5EF4-FFF2-40B4-BE49-F238E27FC236}">
                <a16:creationId xmlns:a16="http://schemas.microsoft.com/office/drawing/2014/main" xmlns=""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REVISEMOS</a:t>
            </a:r>
          </a:p>
          <a:p>
            <a:endParaRPr lang="es-419" b="1" dirty="0">
              <a:latin typeface="Calibri" panose="020F0502020204030204" pitchFamily="34" charset="0"/>
              <a:ea typeface="Roboto"/>
              <a:cs typeface="Calibri" panose="020F0502020204030204" pitchFamily="34" charset="0"/>
              <a:sym typeface="Roboto"/>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 y="2592933"/>
            <a:ext cx="3793269" cy="3593837"/>
          </a:xfrm>
          <a:prstGeom prst="rect">
            <a:avLst/>
          </a:prstGeom>
        </p:spPr>
      </p:pic>
      <p:sp>
        <p:nvSpPr>
          <p:cNvPr id="46" name="Google Shape;82;p14"/>
          <p:cNvSpPr txBox="1"/>
          <p:nvPr/>
        </p:nvSpPr>
        <p:spPr>
          <a:xfrm>
            <a:off x="4149211" y="1205044"/>
            <a:ext cx="559356" cy="409500"/>
          </a:xfrm>
          <a:prstGeom prst="rect">
            <a:avLst/>
          </a:prstGeom>
          <a:noFill/>
          <a:ln>
            <a:noFill/>
          </a:ln>
        </p:spPr>
        <p:txBody>
          <a:bodyPr spcFirstLastPara="1" wrap="square" lIns="91425" tIns="91425" rIns="91425" bIns="91425" anchor="ctr" anchorCtr="0">
            <a:noAutofit/>
          </a:bodyPr>
          <a:lstStyle/>
          <a:p>
            <a:pPr marL="0" lvl="0" indent="0" algn="r" rtl="0">
              <a:lnSpc>
                <a:spcPct val="90000"/>
              </a:lnSpc>
              <a:spcBef>
                <a:spcPts val="0"/>
              </a:spcBef>
              <a:spcAft>
                <a:spcPts val="0"/>
              </a:spcAft>
              <a:buNone/>
            </a:pPr>
            <a:r>
              <a:rPr lang="es-419" sz="6000" dirty="0">
                <a:solidFill>
                  <a:srgbClr val="BB9BA5"/>
                </a:solidFill>
                <a:latin typeface="Calibri" panose="020F0502020204030204" pitchFamily="34" charset="0"/>
                <a:ea typeface="Roboto"/>
                <a:cs typeface="Calibri" panose="020F0502020204030204" pitchFamily="34" charset="0"/>
                <a:sym typeface="Roboto"/>
              </a:rPr>
              <a:t>4</a:t>
            </a:r>
            <a:endParaRPr sz="6000" dirty="0">
              <a:solidFill>
                <a:srgbClr val="BB9BA5"/>
              </a:solidFill>
              <a:latin typeface="Calibri" panose="020F0502020204030204" pitchFamily="34" charset="0"/>
              <a:cs typeface="Calibri" panose="020F0502020204030204" pitchFamily="34" charset="0"/>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36</a:t>
            </a:fld>
            <a:endParaRPr lang="es-CL"/>
          </a:p>
        </p:txBody>
      </p:sp>
    </p:spTree>
    <p:extLst>
      <p:ext uri="{BB962C8B-B14F-4D97-AF65-F5344CB8AC3E}">
        <p14:creationId xmlns:p14="http://schemas.microsoft.com/office/powerpoint/2010/main" val="3549278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4655" y="1220100"/>
            <a:ext cx="9503942" cy="7003083"/>
            <a:chOff x="-4655" y="1220100"/>
            <a:chExt cx="9503942" cy="7003083"/>
          </a:xfrm>
        </p:grpSpPr>
        <p:sp>
          <p:nvSpPr>
            <p:cNvPr id="4" name="Google Shape;401;p19"/>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alibri"/>
                  <a:ea typeface="Calibri"/>
                  <a:cs typeface="Calibri"/>
                  <a:sym typeface="Calibri"/>
                </a:rPr>
                <a:t>ANTES DE COMENZAR LA ACTIVIDAD:</a:t>
              </a:r>
              <a:endParaRPr sz="1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5" name="Google Shape;402;p19"/>
            <p:cNvSpPr txBox="1"/>
            <p:nvPr/>
          </p:nvSpPr>
          <p:spPr>
            <a:xfrm>
              <a:off x="375977" y="1342004"/>
              <a:ext cx="198376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a:solidFill>
                    <a:srgbClr val="ED423D"/>
                  </a:solidFill>
                  <a:latin typeface="Calibri"/>
                  <a:ea typeface="Calibri"/>
                  <a:cs typeface="Calibri"/>
                  <a:sym typeface="Calibri"/>
                </a:rPr>
                <a:t>¡ATENCIÓN!</a:t>
              </a:r>
              <a:endParaRPr sz="3100" b="1" i="0" u="none" strike="noStrike" cap="none">
                <a:solidFill>
                  <a:srgbClr val="ED423D"/>
                </a:solidFill>
                <a:latin typeface="Calibri"/>
                <a:ea typeface="Calibri"/>
                <a:cs typeface="Calibri"/>
                <a:sym typeface="Calibri"/>
              </a:endParaRPr>
            </a:p>
          </p:txBody>
        </p:sp>
        <p:sp>
          <p:nvSpPr>
            <p:cNvPr id="6" name="Google Shape;404;p19"/>
            <p:cNvSpPr txBox="1"/>
            <p:nvPr/>
          </p:nvSpPr>
          <p:spPr>
            <a:xfrm>
              <a:off x="1229039" y="1922016"/>
              <a:ext cx="79346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Materiales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inflamables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err="1" smtClean="0">
                  <a:solidFill>
                    <a:schemeClr val="dk1"/>
                  </a:solidFill>
                  <a:latin typeface="Calibri"/>
                  <a:ea typeface="Calibri"/>
                  <a:cs typeface="Calibri"/>
                  <a:sym typeface="Calibri"/>
                </a:rPr>
                <a:t>Tener</a:t>
              </a:r>
              <a:r>
                <a:rPr lang="en-US" sz="1400" b="0" i="0" u="none" strike="noStrike" cap="none" dirty="0" smtClean="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máxima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precaución</a:t>
              </a:r>
              <a:r>
                <a:rPr lang="en-US" sz="1400" b="0" i="0" u="none" strike="noStrike" cap="none" dirty="0">
                  <a:solidFill>
                    <a:schemeClr val="dk1"/>
                  </a:solidFill>
                  <a:latin typeface="Calibri"/>
                  <a:ea typeface="Calibri"/>
                  <a:cs typeface="Calibri"/>
                  <a:sym typeface="Calibri"/>
                </a:rPr>
                <a:t> al </a:t>
              </a:r>
              <a:r>
                <a:rPr lang="en-US" sz="1400" b="0" i="0" u="none" strike="noStrike" cap="none" dirty="0" err="1">
                  <a:solidFill>
                    <a:schemeClr val="dk1"/>
                  </a:solidFill>
                  <a:latin typeface="Calibri"/>
                  <a:ea typeface="Calibri"/>
                  <a:cs typeface="Calibri"/>
                  <a:sym typeface="Calibri"/>
                </a:rPr>
                <a:t>momento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manipular</a:t>
              </a:r>
              <a:r>
                <a:rPr lang="en-US" sz="1400" b="0" i="0" u="none" strike="noStrike" cap="none" dirty="0">
                  <a:solidFill>
                    <a:schemeClr val="dk1"/>
                  </a:solidFill>
                  <a:latin typeface="Calibri"/>
                  <a:ea typeface="Calibri"/>
                  <a:cs typeface="Calibri"/>
                  <a:sym typeface="Calibri"/>
                </a:rPr>
                <a:t> o </a:t>
              </a:r>
              <a:r>
                <a:rPr lang="en-US" sz="1400" b="0" i="0" u="none" strike="noStrike" cap="none" dirty="0" err="1">
                  <a:solidFill>
                    <a:schemeClr val="dk1"/>
                  </a:solidFill>
                  <a:latin typeface="Calibri"/>
                  <a:ea typeface="Calibri"/>
                  <a:cs typeface="Calibri"/>
                  <a:sym typeface="Calibri"/>
                </a:rPr>
                <a:t>extraer</a:t>
              </a:r>
              <a:r>
                <a:rPr lang="en-US" sz="1400" b="0" i="0" u="none" strike="noStrike" cap="none" dirty="0">
                  <a:solidFill>
                    <a:schemeClr val="dk1"/>
                  </a:solidFill>
                  <a:latin typeface="Calibri"/>
                  <a:ea typeface="Calibri"/>
                  <a:cs typeface="Calibri"/>
                  <a:sym typeface="Calibri"/>
                </a:rPr>
                <a:t> el combustible de los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del </a:t>
              </a:r>
              <a:r>
                <a:rPr lang="en-US" sz="1400" b="0" i="0" u="none" strike="noStrike" cap="none" dirty="0" err="1">
                  <a:solidFill>
                    <a:schemeClr val="dk1"/>
                  </a:solidFill>
                  <a:latin typeface="Calibri"/>
                  <a:ea typeface="Calibri"/>
                  <a:cs typeface="Calibri"/>
                  <a:sym typeface="Calibri"/>
                </a:rPr>
                <a:t>vehículo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bomba</a:t>
              </a:r>
              <a:r>
                <a:rPr lang="en-US" sz="1400" b="0" i="0" u="none" strike="noStrike" cap="none" dirty="0">
                  <a:solidFill>
                    <a:schemeClr val="dk1"/>
                  </a:solidFill>
                  <a:latin typeface="Calibri"/>
                  <a:ea typeface="Calibri"/>
                  <a:cs typeface="Calibri"/>
                  <a:sym typeface="Calibri"/>
                </a:rPr>
                <a:t> combustible, </a:t>
              </a:r>
              <a:r>
                <a:rPr lang="en-US" sz="1400" b="0" i="0" u="none" strike="noStrike" cap="none" dirty="0" err="1">
                  <a:solidFill>
                    <a:schemeClr val="dk1"/>
                  </a:solidFill>
                  <a:latin typeface="Calibri"/>
                  <a:ea typeface="Calibri"/>
                  <a:cs typeface="Calibri"/>
                  <a:sym typeface="Calibri"/>
                </a:rPr>
                <a:t>mangueras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inyección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 </a:t>
              </a:r>
              <a:endParaRPr sz="1400" b="0" i="0" u="none" strike="noStrike" cap="none" dirty="0">
                <a:solidFill>
                  <a:schemeClr val="dk1"/>
                </a:solidFill>
                <a:latin typeface="Calibri"/>
                <a:ea typeface="Calibri"/>
                <a:cs typeface="Calibri"/>
                <a:sym typeface="Calibri"/>
              </a:endParaRPr>
            </a:p>
          </p:txBody>
        </p:sp>
        <p:sp>
          <p:nvSpPr>
            <p:cNvPr id="7" name="Google Shape;405;p19"/>
            <p:cNvSpPr txBox="1"/>
            <p:nvPr/>
          </p:nvSpPr>
          <p:spPr>
            <a:xfrm>
              <a:off x="1229039" y="2672931"/>
              <a:ext cx="766915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la vista: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antiparras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que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exista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riesgo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proyección</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partículas</a:t>
              </a:r>
              <a:r>
                <a:rPr lang="en-US" sz="1400" b="0" i="0" u="none" strike="noStrike" cap="none" dirty="0">
                  <a:solidFill>
                    <a:schemeClr val="dk1"/>
                  </a:solidFill>
                  <a:latin typeface="Calibri"/>
                  <a:ea typeface="Calibri"/>
                  <a:cs typeface="Calibri"/>
                  <a:sym typeface="Calibri"/>
                </a:rPr>
                <a:t> a los </a:t>
              </a:r>
              <a:r>
                <a:rPr lang="en-US" sz="1400" b="0" i="0" u="none" strike="noStrike" cap="none" dirty="0" err="1">
                  <a:solidFill>
                    <a:schemeClr val="dk1"/>
                  </a:solidFill>
                  <a:latin typeface="Calibri"/>
                  <a:ea typeface="Calibri"/>
                  <a:cs typeface="Calibri"/>
                  <a:sym typeface="Calibri"/>
                </a:rPr>
                <a:t>ojos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aceites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líquidos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refrigerantes</a:t>
              </a:r>
              <a:r>
                <a:rPr lang="en-US" sz="1400" b="0" i="0" u="none" strike="noStrike" cap="none" dirty="0">
                  <a:solidFill>
                    <a:schemeClr val="dk1"/>
                  </a:solidFill>
                  <a:latin typeface="Calibri"/>
                  <a:ea typeface="Calibri"/>
                  <a:cs typeface="Calibri"/>
                  <a:sym typeface="Calibri"/>
                </a:rPr>
                <a:t> y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virutas</a:t>
              </a:r>
              <a:r>
                <a:rPr lang="en-US" sz="1400" b="0" i="0" u="none" strike="noStrike" cap="none" dirty="0">
                  <a:solidFill>
                    <a:schemeClr val="dk1"/>
                  </a:solidFill>
                  <a:latin typeface="Calibri"/>
                  <a:ea typeface="Calibri"/>
                  <a:cs typeface="Calibri"/>
                  <a:sym typeface="Calibri"/>
                </a:rPr>
                <a:t> del disco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circuitos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smtClean="0">
                  <a:solidFill>
                    <a:schemeClr val="dk1"/>
                  </a:solidFill>
                  <a:latin typeface="Calibri"/>
                  <a:ea typeface="Calibri"/>
                  <a:cs typeface="Calibri"/>
                  <a:sym typeface="Calibri"/>
                </a:rPr>
                <a:t>).</a:t>
              </a:r>
              <a:r>
                <a:rPr lang="es-CL" sz="1400" b="0" i="0" u="none" strike="noStrike" cap="none" dirty="0" smtClean="0">
                  <a:solidFill>
                    <a:schemeClr val="dk1"/>
                  </a:solidFill>
                  <a:latin typeface="Calibri"/>
                  <a:ea typeface="Calibri"/>
                  <a:cs typeface="Calibri"/>
                  <a:sym typeface="Calibri"/>
                </a:rPr>
                <a:t>   </a:t>
              </a:r>
              <a:endParaRPr sz="1400" b="0" i="0" u="none" strike="noStrike" cap="none" dirty="0">
                <a:solidFill>
                  <a:schemeClr val="dk1"/>
                </a:solidFill>
                <a:latin typeface="Calibri"/>
                <a:ea typeface="Calibri"/>
                <a:cs typeface="Calibri"/>
                <a:sym typeface="Calibri"/>
              </a:endParaRPr>
            </a:p>
          </p:txBody>
        </p:sp>
        <p:sp>
          <p:nvSpPr>
            <p:cNvPr id="8" name="Google Shape;406;p19"/>
            <p:cNvSpPr txBox="1"/>
            <p:nvPr/>
          </p:nvSpPr>
          <p:spPr>
            <a:xfrm>
              <a:off x="1229039" y="4508604"/>
              <a:ext cx="79346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los pies: </a:t>
              </a:r>
              <a:r>
                <a:rPr lang="en-US" sz="1400" b="0" i="0" u="none" strike="noStrike" cap="none" dirty="0" err="1" smtClean="0">
                  <a:solidFill>
                    <a:srgbClr val="000000"/>
                  </a:solidFill>
                  <a:latin typeface="Calibri"/>
                  <a:ea typeface="Calibri"/>
                  <a:cs typeface="Calibri"/>
                  <a:sym typeface="Calibri"/>
                </a:rPr>
                <a:t>Uso</a:t>
              </a:r>
              <a:r>
                <a:rPr lang="en-US" sz="1400" b="0" i="0" u="none" strike="noStrike" cap="none" dirty="0" smtClean="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obligatorio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zapatos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seguridad</a:t>
              </a:r>
              <a:r>
                <a:rPr lang="en-US" sz="1400" b="0" i="0" u="none" strike="noStrike" cap="none" dirty="0">
                  <a:solidFill>
                    <a:srgbClr val="000000"/>
                  </a:solidFill>
                  <a:latin typeface="Calibri"/>
                  <a:ea typeface="Calibri"/>
                  <a:cs typeface="Calibri"/>
                  <a:sym typeface="Calibri"/>
                </a:rPr>
                <a:t> al </a:t>
              </a:r>
              <a:r>
                <a:rPr lang="en-US" sz="1400" b="0" i="0" u="none" strike="noStrike" cap="none" dirty="0" err="1">
                  <a:solidFill>
                    <a:srgbClr val="000000"/>
                  </a:solidFill>
                  <a:latin typeface="Calibri"/>
                  <a:ea typeface="Calibri"/>
                  <a:cs typeface="Calibri"/>
                  <a:sym typeface="Calibri"/>
                </a:rPr>
                <a:t>entrar</a:t>
              </a:r>
              <a:r>
                <a:rPr lang="en-US" sz="1400" b="0" i="0" u="none" strike="noStrike" cap="none" dirty="0">
                  <a:solidFill>
                    <a:srgbClr val="000000"/>
                  </a:solidFill>
                  <a:latin typeface="Calibri"/>
                  <a:ea typeface="Calibri"/>
                  <a:cs typeface="Calibri"/>
                  <a:sym typeface="Calibri"/>
                </a:rPr>
                <a:t> al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 en </a:t>
              </a:r>
              <a:r>
                <a:rPr lang="en-US" sz="1400" b="0" i="0" u="none" strike="noStrike" cap="none" dirty="0" err="1">
                  <a:solidFill>
                    <a:srgbClr val="000000"/>
                  </a:solidFill>
                  <a:latin typeface="Calibri"/>
                  <a:ea typeface="Calibri"/>
                  <a:cs typeface="Calibri"/>
                  <a:sym typeface="Calibri"/>
                </a:rPr>
                <a:t>casos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que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exista</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riesgo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caídas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objetos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pesados</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sp>
          <p:nvSpPr>
            <p:cNvPr id="9" name="Google Shape;407;p19"/>
            <p:cNvSpPr txBox="1"/>
            <p:nvPr/>
          </p:nvSpPr>
          <p:spPr>
            <a:xfrm>
              <a:off x="1229039" y="5298844"/>
              <a:ext cx="703006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err="1">
                  <a:solidFill>
                    <a:srgbClr val="741B47"/>
                  </a:solidFill>
                  <a:latin typeface="Calibri"/>
                  <a:ea typeface="Calibri"/>
                  <a:cs typeface="Calibri"/>
                  <a:sym typeface="Calibri"/>
                </a:rPr>
                <a:t>Manipular</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herramientas</a:t>
              </a:r>
              <a:r>
                <a:rPr lang="en-US" sz="1400" b="1" i="0" u="none" strike="noStrike" cap="none" dirty="0">
                  <a:solidFill>
                    <a:srgbClr val="741B47"/>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cuidadosamente</a:t>
              </a:r>
              <a:r>
                <a:rPr lang="en-US" sz="1400" b="0" i="0" u="none" strike="noStrike" cap="none" dirty="0" smtClean="0">
                  <a:solidFill>
                    <a:srgbClr val="000000"/>
                  </a:solidFill>
                  <a:latin typeface="Calibri"/>
                  <a:ea typeface="Calibri"/>
                  <a:cs typeface="Calibri"/>
                  <a:sym typeface="Calibri"/>
                </a:rPr>
                <a:t>.</a:t>
              </a:r>
            </a:p>
            <a:p>
              <a:r>
                <a:rPr lang="es-CL" b="1" dirty="0">
                  <a:solidFill>
                    <a:srgbClr val="741B47"/>
                  </a:solidFill>
                  <a:latin typeface="Calibri"/>
                  <a:ea typeface="Calibri"/>
                  <a:cs typeface="Calibri"/>
                  <a:sym typeface="Calibri"/>
                </a:rPr>
                <a:t>Asegurar la integridad física </a:t>
              </a:r>
              <a:r>
                <a:rPr lang="es-CL" dirty="0">
                  <a:latin typeface="Calibri"/>
                  <a:ea typeface="Calibri"/>
                  <a:cs typeface="Calibri"/>
                  <a:sym typeface="Calibri"/>
                </a:rPr>
                <a:t>propia y del grupo de trabajo</a:t>
              </a:r>
              <a:r>
                <a:rPr lang="es-CL" dirty="0" smtClean="0">
                  <a:latin typeface="Calibri"/>
                  <a:ea typeface="Calibri"/>
                  <a:cs typeface="Calibri"/>
                  <a:sym typeface="Calibri"/>
                </a:rPr>
                <a:t>.</a:t>
              </a:r>
            </a:p>
            <a:p>
              <a:r>
                <a:rPr lang="en-US" dirty="0">
                  <a:latin typeface="Calibri"/>
                  <a:ea typeface="Calibri"/>
                  <a:cs typeface="Calibri"/>
                  <a:sym typeface="Calibri"/>
                </a:rPr>
                <a:t>Circular solo </a:t>
              </a:r>
              <a:r>
                <a:rPr lang="en-US" dirty="0" err="1">
                  <a:latin typeface="Calibri"/>
                  <a:ea typeface="Calibri"/>
                  <a:cs typeface="Calibri"/>
                  <a:sym typeface="Calibri"/>
                </a:rPr>
                <a:t>por</a:t>
              </a:r>
              <a:r>
                <a:rPr lang="en-US" dirty="0">
                  <a:latin typeface="Calibri"/>
                  <a:ea typeface="Calibri"/>
                  <a:cs typeface="Calibri"/>
                  <a:sym typeface="Calibri"/>
                </a:rPr>
                <a:t> </a:t>
              </a:r>
              <a:r>
                <a:rPr lang="en-US" dirty="0" err="1">
                  <a:latin typeface="Calibri"/>
                  <a:ea typeface="Calibri"/>
                  <a:cs typeface="Calibri"/>
                  <a:sym typeface="Calibri"/>
                </a:rPr>
                <a:t>las</a:t>
              </a:r>
              <a:r>
                <a:rPr lang="en-US" dirty="0">
                  <a:latin typeface="Calibri"/>
                  <a:ea typeface="Calibri"/>
                  <a:cs typeface="Calibri"/>
                  <a:sym typeface="Calibri"/>
                </a:rPr>
                <a:t> </a:t>
              </a:r>
              <a:r>
                <a:rPr lang="en-US" b="1" dirty="0" err="1">
                  <a:solidFill>
                    <a:srgbClr val="741B47"/>
                  </a:solidFill>
                  <a:latin typeface="Calibri"/>
                  <a:ea typeface="Calibri"/>
                  <a:cs typeface="Calibri"/>
                  <a:sym typeface="Calibri"/>
                </a:rPr>
                <a:t>zonas</a:t>
              </a:r>
              <a:r>
                <a:rPr lang="en-US" b="1" dirty="0">
                  <a:solidFill>
                    <a:srgbClr val="741B47"/>
                  </a:solidFill>
                  <a:latin typeface="Calibri"/>
                  <a:ea typeface="Calibri"/>
                  <a:cs typeface="Calibri"/>
                  <a:sym typeface="Calibri"/>
                </a:rPr>
                <a:t> de </a:t>
              </a:r>
              <a:r>
                <a:rPr lang="en-US" b="1" dirty="0" err="1">
                  <a:solidFill>
                    <a:srgbClr val="741B47"/>
                  </a:solidFill>
                  <a:latin typeface="Calibri"/>
                  <a:ea typeface="Calibri"/>
                  <a:cs typeface="Calibri"/>
                  <a:sym typeface="Calibri"/>
                </a:rPr>
                <a:t>seguridad</a:t>
              </a:r>
              <a:r>
                <a:rPr lang="en-US" b="1" dirty="0">
                  <a:solidFill>
                    <a:srgbClr val="741B47"/>
                  </a:solidFill>
                  <a:latin typeface="Calibri"/>
                  <a:ea typeface="Calibri"/>
                  <a:cs typeface="Calibri"/>
                  <a:sym typeface="Calibri"/>
                </a:rPr>
                <a:t> </a:t>
              </a:r>
              <a:r>
                <a:rPr lang="en-US" dirty="0" err="1" smtClean="0">
                  <a:latin typeface="Calibri"/>
                  <a:ea typeface="Calibri"/>
                  <a:cs typeface="Calibri"/>
                  <a:sym typeface="Calibri"/>
                </a:rPr>
                <a:t>demarcadas</a:t>
              </a:r>
              <a:r>
                <a:rPr lang="en-US" dirty="0" smtClean="0">
                  <a:latin typeface="Calibri"/>
                  <a:ea typeface="Calibri"/>
                  <a:cs typeface="Calibri"/>
                  <a:sym typeface="Calibri"/>
                </a:rPr>
                <a:t>.</a:t>
              </a:r>
              <a:endParaRPr lang="es-CL" dirty="0">
                <a:solidFill>
                  <a:schemeClr val="lt1"/>
                </a:solidFill>
                <a:latin typeface="Calibri"/>
                <a:ea typeface="Calibri"/>
                <a:cs typeface="Calibri"/>
                <a:sym typeface="Calibri"/>
              </a:endParaRPr>
            </a:p>
          </p:txBody>
        </p:sp>
        <p:sp>
          <p:nvSpPr>
            <p:cNvPr id="10" name="Google Shape;410;p19"/>
            <p:cNvSpPr txBox="1"/>
            <p:nvPr/>
          </p:nvSpPr>
          <p:spPr>
            <a:xfrm>
              <a:off x="1229039" y="6272147"/>
              <a:ext cx="388373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Toda </a:t>
              </a:r>
              <a:r>
                <a:rPr lang="en-US" sz="1400" b="0" i="0" u="none" strike="noStrike" cap="none" dirty="0" err="1">
                  <a:solidFill>
                    <a:srgbClr val="000000"/>
                  </a:solidFill>
                  <a:latin typeface="Calibri"/>
                  <a:ea typeface="Calibri"/>
                  <a:cs typeface="Calibri"/>
                  <a:sym typeface="Calibri"/>
                </a:rPr>
                <a:t>actividad</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debe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desarrollarse</a:t>
              </a:r>
              <a:r>
                <a:rPr lang="en-US" sz="1400" b="0" i="0" u="none" strike="noStrike" cap="none" dirty="0">
                  <a:solidFill>
                    <a:srgbClr val="000000"/>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bajo</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supervisión</a:t>
              </a:r>
              <a:r>
                <a:rPr lang="en-US" sz="1400" b="1" i="0" u="none" strike="noStrike" cap="none" dirty="0">
                  <a:solidFill>
                    <a:srgbClr val="741B47"/>
                  </a:solidFill>
                  <a:latin typeface="Calibri"/>
                  <a:ea typeface="Calibri"/>
                  <a:cs typeface="Calibri"/>
                  <a:sym typeface="Calibri"/>
                </a:rPr>
                <a:t> </a:t>
              </a:r>
              <a:r>
                <a:rPr lang="en-US" sz="1400" b="0" i="0" u="none" strike="noStrike" cap="none" dirty="0">
                  <a:solidFill>
                    <a:srgbClr val="000000"/>
                  </a:solidFill>
                  <a:latin typeface="Calibri"/>
                  <a:ea typeface="Calibri"/>
                  <a:cs typeface="Calibri"/>
                  <a:sym typeface="Calibri"/>
                </a:rPr>
                <a:t>de la persona a cargo del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grpSp>
          <p:nvGrpSpPr>
            <p:cNvPr id="11" name="Google Shape;411;p19"/>
            <p:cNvGrpSpPr/>
            <p:nvPr/>
          </p:nvGrpSpPr>
          <p:grpSpPr>
            <a:xfrm>
              <a:off x="-4655" y="1788831"/>
              <a:ext cx="1135367" cy="783005"/>
              <a:chOff x="-4655" y="1877319"/>
              <a:chExt cx="1135367" cy="783005"/>
            </a:xfrm>
          </p:grpSpPr>
          <p:sp>
            <p:nvSpPr>
              <p:cNvPr id="29" name="Google Shape;412;p19"/>
              <p:cNvSpPr/>
              <p:nvPr/>
            </p:nvSpPr>
            <p:spPr>
              <a:xfrm rot="5400000">
                <a:off x="171526" y="1701138"/>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0" name="Google Shape;413;p19"/>
              <p:cNvPicPr preferRelativeResize="0"/>
              <p:nvPr/>
            </p:nvPicPr>
            <p:blipFill rotWithShape="1">
              <a:blip r:embed="rId2">
                <a:alphaModFix/>
              </a:blip>
              <a:srcRect/>
              <a:stretch/>
            </p:blipFill>
            <p:spPr>
              <a:xfrm>
                <a:off x="337197" y="2035280"/>
                <a:ext cx="629465" cy="530549"/>
              </a:xfrm>
              <a:prstGeom prst="rect">
                <a:avLst/>
              </a:prstGeom>
              <a:noFill/>
              <a:ln>
                <a:noFill/>
              </a:ln>
            </p:spPr>
          </p:pic>
        </p:grpSp>
        <p:sp>
          <p:nvSpPr>
            <p:cNvPr id="12" name="Google Shape;414;p19"/>
            <p:cNvSpPr txBox="1"/>
            <p:nvPr/>
          </p:nvSpPr>
          <p:spPr>
            <a:xfrm>
              <a:off x="1229039" y="3536692"/>
              <a:ext cx="786580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a:t>
              </a:r>
              <a:r>
                <a:rPr lang="en-US" b="1" i="0" u="none" strike="noStrike" cap="none" dirty="0" err="1" smtClean="0">
                  <a:solidFill>
                    <a:srgbClr val="741B47"/>
                  </a:solidFill>
                  <a:latin typeface="Calibri"/>
                  <a:ea typeface="Calibri"/>
                  <a:cs typeface="Calibri"/>
                  <a:sym typeface="Calibri"/>
                </a:rPr>
                <a:t>las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manos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guantes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protección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cuando</a:t>
              </a:r>
              <a:r>
                <a:rPr lang="en-US" sz="1400" b="0" i="0" u="none" strike="noStrike" cap="none" dirty="0">
                  <a:solidFill>
                    <a:schemeClr val="dk1"/>
                  </a:solidFill>
                  <a:latin typeface="Calibri"/>
                  <a:ea typeface="Calibri"/>
                  <a:cs typeface="Calibri"/>
                  <a:sym typeface="Calibri"/>
                </a:rPr>
                <a:t> se </a:t>
              </a:r>
              <a:r>
                <a:rPr lang="en-US" sz="1400" b="0" i="0" u="none" strike="noStrike" cap="none" dirty="0" err="1">
                  <a:solidFill>
                    <a:schemeClr val="dk1"/>
                  </a:solidFill>
                  <a:latin typeface="Calibri"/>
                  <a:ea typeface="Calibri"/>
                  <a:cs typeface="Calibri"/>
                  <a:sym typeface="Calibri"/>
                </a:rPr>
                <a:t>manipulen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cualquier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tipo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fluidos</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herramientas</a:t>
              </a:r>
              <a:r>
                <a:rPr lang="en-US" sz="1400" b="0" i="0" u="none" strike="noStrike" cap="none" dirty="0">
                  <a:solidFill>
                    <a:schemeClr val="dk1"/>
                  </a:solidFill>
                  <a:latin typeface="Calibri"/>
                  <a:ea typeface="Calibri"/>
                  <a:cs typeface="Calibri"/>
                  <a:sym typeface="Calibri"/>
                </a:rPr>
                <a:t> e </a:t>
              </a:r>
              <a:r>
                <a:rPr lang="en-US" sz="1400" b="0" i="0" u="none" strike="noStrike" cap="none" dirty="0" err="1">
                  <a:solidFill>
                    <a:schemeClr val="dk1"/>
                  </a:solidFill>
                  <a:latin typeface="Calibri"/>
                  <a:ea typeface="Calibri"/>
                  <a:cs typeface="Calibri"/>
                  <a:sym typeface="Calibri"/>
                </a:rPr>
                <a:t>intervención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smtClean="0">
                  <a:solidFill>
                    <a:schemeClr val="dk1"/>
                  </a:solidFill>
                  <a:latin typeface="Calibri"/>
                  <a:ea typeface="Calibri"/>
                  <a:cs typeface="Calibri"/>
                  <a:sym typeface="Calibri"/>
                </a:rPr>
                <a:t>del motor, </a:t>
              </a:r>
              <a:r>
                <a:rPr lang="en-US" sz="1400" b="0" i="0" u="none" strike="noStrike" cap="none" dirty="0" err="1" smtClean="0">
                  <a:solidFill>
                    <a:schemeClr val="dk1"/>
                  </a:solidFill>
                  <a:latin typeface="Calibri"/>
                  <a:ea typeface="Calibri"/>
                  <a:cs typeface="Calibri"/>
                  <a:sym typeface="Calibri"/>
                </a:rPr>
                <a:t>desarme</a:t>
              </a:r>
              <a:r>
                <a:rPr lang="en-US" sz="1400" b="0" i="0" u="none" strike="noStrike" cap="none" dirty="0" smtClean="0">
                  <a:solidFill>
                    <a:schemeClr val="dk1"/>
                  </a:solidFill>
                  <a:latin typeface="Calibri"/>
                  <a:ea typeface="Calibri"/>
                  <a:cs typeface="Calibri"/>
                  <a:sym typeface="Calibri"/>
                </a:rPr>
                <a:t> de </a:t>
              </a:r>
              <a:r>
                <a:rPr lang="en-US" sz="1400" b="0" i="0" u="none" strike="noStrike" cap="none" dirty="0" err="1" smtClean="0">
                  <a:solidFill>
                    <a:schemeClr val="dk1"/>
                  </a:solidFill>
                  <a:latin typeface="Calibri"/>
                  <a:ea typeface="Calibri"/>
                  <a:cs typeface="Calibri"/>
                  <a:sym typeface="Calibri"/>
                </a:rPr>
                <a:t>partes</a:t>
              </a:r>
              <a:r>
                <a:rPr lang="en-US" sz="1400" b="0" i="0" u="none" strike="noStrike" cap="none" dirty="0" smtClean="0">
                  <a:solidFill>
                    <a:schemeClr val="dk1"/>
                  </a:solidFill>
                  <a:latin typeface="Calibri"/>
                  <a:ea typeface="Calibri"/>
                  <a:cs typeface="Calibri"/>
                  <a:sym typeface="Calibri"/>
                </a:rPr>
                <a:t> y </a:t>
              </a:r>
              <a:r>
                <a:rPr lang="en-US" sz="1400" b="0" i="0" u="none" strike="noStrike" cap="none" dirty="0" err="1" smtClean="0">
                  <a:solidFill>
                    <a:schemeClr val="dk1"/>
                  </a:solidFill>
                  <a:latin typeface="Calibri"/>
                  <a:ea typeface="Calibri"/>
                  <a:cs typeface="Calibri"/>
                  <a:sym typeface="Calibri"/>
                </a:rPr>
                <a:t>trabajo</a:t>
              </a:r>
              <a:r>
                <a:rPr lang="en-US" sz="1400" b="0" i="0" u="none" strike="noStrike" cap="none" dirty="0" smtClean="0">
                  <a:solidFill>
                    <a:schemeClr val="dk1"/>
                  </a:solidFill>
                  <a:latin typeface="Calibri"/>
                  <a:ea typeface="Calibri"/>
                  <a:cs typeface="Calibri"/>
                  <a:sym typeface="Calibri"/>
                </a:rPr>
                <a:t> en </a:t>
              </a:r>
              <a:r>
                <a:rPr lang="en-US" sz="1400" b="0" i="0" u="none" strike="noStrike" cap="none" dirty="0" err="1" smtClean="0">
                  <a:solidFill>
                    <a:schemeClr val="dk1"/>
                  </a:solidFill>
                  <a:latin typeface="Calibri"/>
                  <a:ea typeface="Calibri"/>
                  <a:cs typeface="Calibri"/>
                  <a:sym typeface="Calibri"/>
                </a:rPr>
                <a:t>sistemas</a:t>
              </a:r>
              <a:r>
                <a:rPr lang="en-US" sz="1400" b="0" i="0" u="none" strike="noStrike" cap="none" dirty="0" smtClean="0">
                  <a:solidFill>
                    <a:schemeClr val="dk1"/>
                  </a:solidFill>
                  <a:latin typeface="Calibri"/>
                  <a:ea typeface="Calibri"/>
                  <a:cs typeface="Calibri"/>
                  <a:sym typeface="Calibri"/>
                </a:rPr>
                <a:t> </a:t>
              </a:r>
              <a:r>
                <a:rPr lang="en-US" sz="1400" b="0" i="0" u="none" strike="noStrike" cap="none" dirty="0" err="1" smtClean="0">
                  <a:solidFill>
                    <a:schemeClr val="dk1"/>
                  </a:solidFill>
                  <a:latin typeface="Calibri"/>
                  <a:ea typeface="Calibri"/>
                  <a:cs typeface="Calibri"/>
                  <a:sym typeface="Calibri"/>
                </a:rPr>
                <a:t>eléctricos</a:t>
              </a:r>
              <a:r>
                <a:rPr lang="en-US" sz="1400" b="0" i="0" u="none" strike="noStrike" cap="none" dirty="0" smtClean="0">
                  <a:solidFill>
                    <a:schemeClr val="dk1"/>
                  </a:solidFill>
                  <a:latin typeface="Calibri"/>
                  <a:ea typeface="Calibri"/>
                  <a:cs typeface="Calibri"/>
                  <a:sym typeface="Calibri"/>
                </a:rPr>
                <a:t>. </a:t>
              </a:r>
              <a:endParaRPr dirty="0"/>
            </a:p>
          </p:txBody>
        </p:sp>
        <p:grpSp>
          <p:nvGrpSpPr>
            <p:cNvPr id="13" name="Google Shape;415;p19"/>
            <p:cNvGrpSpPr/>
            <p:nvPr/>
          </p:nvGrpSpPr>
          <p:grpSpPr>
            <a:xfrm>
              <a:off x="-4655" y="2661654"/>
              <a:ext cx="1135367" cy="783005"/>
              <a:chOff x="-4655" y="2735448"/>
              <a:chExt cx="1135367" cy="783005"/>
            </a:xfrm>
          </p:grpSpPr>
          <p:sp>
            <p:nvSpPr>
              <p:cNvPr id="27" name="Google Shape;416;p19"/>
              <p:cNvSpPr/>
              <p:nvPr/>
            </p:nvSpPr>
            <p:spPr>
              <a:xfrm rot="5400000">
                <a:off x="171526" y="2559267"/>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 name="Google Shape;417;p19"/>
              <p:cNvPicPr preferRelativeResize="0"/>
              <p:nvPr/>
            </p:nvPicPr>
            <p:blipFill rotWithShape="1">
              <a:blip r:embed="rId3">
                <a:alphaModFix/>
              </a:blip>
              <a:srcRect/>
              <a:stretch/>
            </p:blipFill>
            <p:spPr>
              <a:xfrm>
                <a:off x="331947" y="2879412"/>
                <a:ext cx="639965" cy="539399"/>
              </a:xfrm>
              <a:prstGeom prst="rect">
                <a:avLst/>
              </a:prstGeom>
              <a:noFill/>
              <a:ln>
                <a:noFill/>
              </a:ln>
            </p:spPr>
          </p:pic>
        </p:grpSp>
        <p:grpSp>
          <p:nvGrpSpPr>
            <p:cNvPr id="14" name="Google Shape;418;p19"/>
            <p:cNvGrpSpPr/>
            <p:nvPr/>
          </p:nvGrpSpPr>
          <p:grpSpPr>
            <a:xfrm>
              <a:off x="-4655" y="3534477"/>
              <a:ext cx="1135367" cy="783005"/>
              <a:chOff x="-4655" y="3593577"/>
              <a:chExt cx="1135367" cy="783005"/>
            </a:xfrm>
          </p:grpSpPr>
          <p:sp>
            <p:nvSpPr>
              <p:cNvPr id="25" name="Google Shape;419;p19"/>
              <p:cNvSpPr/>
              <p:nvPr/>
            </p:nvSpPr>
            <p:spPr>
              <a:xfrm rot="5400000">
                <a:off x="171526" y="3417396"/>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6" name="Google Shape;420;p19"/>
              <p:cNvPicPr preferRelativeResize="0"/>
              <p:nvPr/>
            </p:nvPicPr>
            <p:blipFill rotWithShape="1">
              <a:blip r:embed="rId4">
                <a:alphaModFix/>
              </a:blip>
              <a:srcRect/>
              <a:stretch/>
            </p:blipFill>
            <p:spPr>
              <a:xfrm>
                <a:off x="350751" y="3729725"/>
                <a:ext cx="602356" cy="507700"/>
              </a:xfrm>
              <a:prstGeom prst="rect">
                <a:avLst/>
              </a:prstGeom>
              <a:noFill/>
              <a:ln>
                <a:noFill/>
              </a:ln>
            </p:spPr>
          </p:pic>
        </p:grpSp>
        <p:grpSp>
          <p:nvGrpSpPr>
            <p:cNvPr id="15" name="Google Shape;421;p19"/>
            <p:cNvGrpSpPr/>
            <p:nvPr/>
          </p:nvGrpSpPr>
          <p:grpSpPr>
            <a:xfrm>
              <a:off x="-4655" y="4407300"/>
              <a:ext cx="1135367" cy="783005"/>
              <a:chOff x="-4655" y="4451706"/>
              <a:chExt cx="1135367" cy="783005"/>
            </a:xfrm>
          </p:grpSpPr>
          <p:sp>
            <p:nvSpPr>
              <p:cNvPr id="23" name="Google Shape;422;p19"/>
              <p:cNvSpPr/>
              <p:nvPr/>
            </p:nvSpPr>
            <p:spPr>
              <a:xfrm rot="5400000">
                <a:off x="171526" y="4275525"/>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4" name="Google Shape;423;p19"/>
              <p:cNvPicPr preferRelativeResize="0"/>
              <p:nvPr/>
            </p:nvPicPr>
            <p:blipFill rotWithShape="1">
              <a:blip r:embed="rId5">
                <a:alphaModFix/>
              </a:blip>
              <a:srcRect/>
              <a:stretch/>
            </p:blipFill>
            <p:spPr>
              <a:xfrm>
                <a:off x="342982" y="4590635"/>
                <a:ext cx="610125" cy="514248"/>
              </a:xfrm>
              <a:prstGeom prst="rect">
                <a:avLst/>
              </a:prstGeom>
              <a:noFill/>
              <a:ln>
                <a:noFill/>
              </a:ln>
            </p:spPr>
          </p:pic>
        </p:grpSp>
        <p:grpSp>
          <p:nvGrpSpPr>
            <p:cNvPr id="16" name="Google Shape;424;p19"/>
            <p:cNvGrpSpPr/>
            <p:nvPr/>
          </p:nvGrpSpPr>
          <p:grpSpPr>
            <a:xfrm>
              <a:off x="-4655" y="6167965"/>
              <a:ext cx="1135367" cy="783005"/>
              <a:chOff x="-4655" y="6167965"/>
              <a:chExt cx="1135367" cy="783005"/>
            </a:xfrm>
          </p:grpSpPr>
          <p:sp>
            <p:nvSpPr>
              <p:cNvPr id="21" name="Google Shape;425;p19"/>
              <p:cNvSpPr/>
              <p:nvPr/>
            </p:nvSpPr>
            <p:spPr>
              <a:xfrm rot="5400000">
                <a:off x="171526" y="599178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 name="Google Shape;426;p19"/>
              <p:cNvPicPr preferRelativeResize="0"/>
              <p:nvPr/>
            </p:nvPicPr>
            <p:blipFill rotWithShape="1">
              <a:blip r:embed="rId6">
                <a:alphaModFix/>
              </a:blip>
              <a:srcRect/>
              <a:stretch/>
            </p:blipFill>
            <p:spPr>
              <a:xfrm>
                <a:off x="318928" y="6295340"/>
                <a:ext cx="666001" cy="561343"/>
              </a:xfrm>
              <a:prstGeom prst="rect">
                <a:avLst/>
              </a:prstGeom>
              <a:noFill/>
              <a:ln>
                <a:noFill/>
              </a:ln>
            </p:spPr>
          </p:pic>
        </p:grpSp>
        <p:grpSp>
          <p:nvGrpSpPr>
            <p:cNvPr id="17" name="Google Shape;427;p19"/>
            <p:cNvGrpSpPr/>
            <p:nvPr/>
          </p:nvGrpSpPr>
          <p:grpSpPr>
            <a:xfrm>
              <a:off x="-4655" y="5117148"/>
              <a:ext cx="1193246" cy="1156253"/>
              <a:chOff x="-4655" y="5146860"/>
              <a:chExt cx="1193246" cy="1156253"/>
            </a:xfrm>
          </p:grpSpPr>
          <p:sp>
            <p:nvSpPr>
              <p:cNvPr id="19" name="Google Shape;428;p19"/>
              <p:cNvSpPr/>
              <p:nvPr/>
            </p:nvSpPr>
            <p:spPr>
              <a:xfrm rot="5400000">
                <a:off x="171526" y="513365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0" name="Google Shape;429;p19"/>
              <p:cNvPicPr preferRelativeResize="0"/>
              <p:nvPr/>
            </p:nvPicPr>
            <p:blipFill rotWithShape="1">
              <a:blip r:embed="rId7">
                <a:alphaModFix/>
              </a:blip>
              <a:srcRect/>
              <a:stretch/>
            </p:blipFill>
            <p:spPr>
              <a:xfrm rot="-2193866">
                <a:off x="141403" y="5342117"/>
                <a:ext cx="908505" cy="765740"/>
              </a:xfrm>
              <a:prstGeom prst="rect">
                <a:avLst/>
              </a:prstGeom>
              <a:noFill/>
              <a:ln>
                <a:noFill/>
              </a:ln>
            </p:spPr>
          </p:pic>
        </p:grpSp>
        <p:pic>
          <p:nvPicPr>
            <p:cNvPr id="18" name="Google Shape;433;p19"/>
            <p:cNvPicPr preferRelativeResize="0"/>
            <p:nvPr/>
          </p:nvPicPr>
          <p:blipFill rotWithShape="1">
            <a:blip r:embed="rId8">
              <a:alphaModFix/>
            </a:blip>
            <a:srcRect/>
            <a:stretch/>
          </p:blipFill>
          <p:spPr>
            <a:xfrm>
              <a:off x="5171777" y="4869363"/>
              <a:ext cx="4327510" cy="3353820"/>
            </a:xfrm>
            <a:prstGeom prst="rect">
              <a:avLst/>
            </a:prstGeom>
            <a:noFill/>
            <a:ln>
              <a:noFill/>
            </a:ln>
          </p:spPr>
        </p:pic>
      </p:grpSp>
      <p:sp>
        <p:nvSpPr>
          <p:cNvPr id="31" name="Google Shape;88;p29"/>
          <p:cNvSpPr txBox="1"/>
          <p:nvPr/>
        </p:nvSpPr>
        <p:spPr>
          <a:xfrm>
            <a:off x="8170651" y="288449"/>
            <a:ext cx="1166701" cy="372209"/>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1400"/>
              <a:buFont typeface="Calibri"/>
              <a:buNone/>
            </a:pPr>
            <a:r>
              <a:rPr lang="en-US" sz="1400" b="1" i="0" u="none" strike="noStrike" cap="none" dirty="0">
                <a:solidFill>
                  <a:srgbClr val="000000"/>
                </a:solidFill>
                <a:latin typeface="Calibri"/>
                <a:ea typeface="Calibri"/>
                <a:cs typeface="Calibri"/>
                <a:sym typeface="Calibri"/>
              </a:rPr>
              <a:t>¡</a:t>
            </a:r>
            <a:r>
              <a:rPr lang="en-US" sz="1400" b="1" i="0" u="none" strike="noStrike" cap="none" dirty="0" err="1">
                <a:solidFill>
                  <a:srgbClr val="000000"/>
                </a:solidFill>
                <a:latin typeface="Calibri"/>
                <a:ea typeface="Calibri"/>
                <a:cs typeface="Calibri"/>
                <a:sym typeface="Calibri"/>
              </a:rPr>
              <a:t>Atención</a:t>
            </a:r>
            <a:r>
              <a:rPr lang="en-US" sz="1400" b="1" i="0" u="none" strike="noStrike" cap="none" dirty="0">
                <a:solidFill>
                  <a:srgbClr val="000000"/>
                </a:solidFill>
                <a:latin typeface="Calibri"/>
                <a:ea typeface="Calibri"/>
                <a:cs typeface="Calibri"/>
                <a:sym typeface="Calibri"/>
              </a:rPr>
              <a:t>!</a:t>
            </a:r>
            <a:endParaRPr dirty="0"/>
          </a:p>
        </p:txBody>
      </p:sp>
    </p:spTree>
    <p:extLst>
      <p:ext uri="{BB962C8B-B14F-4D97-AF65-F5344CB8AC3E}">
        <p14:creationId xmlns:p14="http://schemas.microsoft.com/office/powerpoint/2010/main" val="2074504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ACTIVIDAD PRÁCTICA</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3" name="Google Shape;82;p14"/>
          <p:cNvSpPr txBox="1"/>
          <p:nvPr/>
        </p:nvSpPr>
        <p:spPr>
          <a:xfrm>
            <a:off x="3618271" y="1224708"/>
            <a:ext cx="559356" cy="409500"/>
          </a:xfrm>
          <a:prstGeom prst="rect">
            <a:avLst/>
          </a:prstGeom>
          <a:noFill/>
          <a:ln>
            <a:noFill/>
          </a:ln>
        </p:spPr>
        <p:txBody>
          <a:bodyPr spcFirstLastPara="1" wrap="square" lIns="91425" tIns="91425" rIns="91425" bIns="91425" anchor="ctr" anchorCtr="0">
            <a:noAutofit/>
          </a:bodyPr>
          <a:lstStyle/>
          <a:p>
            <a:pPr marL="0" lvl="0" indent="0" algn="r" rtl="0">
              <a:lnSpc>
                <a:spcPct val="90000"/>
              </a:lnSpc>
              <a:spcBef>
                <a:spcPts val="0"/>
              </a:spcBef>
              <a:spcAft>
                <a:spcPts val="0"/>
              </a:spcAft>
              <a:buNone/>
            </a:pPr>
            <a:r>
              <a:rPr lang="es-419" sz="6000" dirty="0">
                <a:solidFill>
                  <a:srgbClr val="BB9BA5"/>
                </a:solidFill>
                <a:latin typeface="Calibri" panose="020F0502020204030204" pitchFamily="34" charset="0"/>
                <a:ea typeface="Roboto"/>
                <a:cs typeface="Calibri" panose="020F0502020204030204" pitchFamily="34" charset="0"/>
                <a:sym typeface="Roboto"/>
              </a:rPr>
              <a:t>4</a:t>
            </a:r>
            <a:endParaRPr sz="6000" dirty="0">
              <a:solidFill>
                <a:srgbClr val="BB9BA5"/>
              </a:solidFill>
              <a:latin typeface="Calibri" panose="020F0502020204030204" pitchFamily="34" charset="0"/>
              <a:cs typeface="Calibri" panose="020F0502020204030204" pitchFamily="34" charset="0"/>
            </a:endParaRPr>
          </a:p>
        </p:txBody>
      </p:sp>
      <p:sp>
        <p:nvSpPr>
          <p:cNvPr id="4" name="Google Shape;73;p14"/>
          <p:cNvSpPr/>
          <p:nvPr/>
        </p:nvSpPr>
        <p:spPr>
          <a:xfrm>
            <a:off x="375975" y="2370247"/>
            <a:ext cx="8839201" cy="3238192"/>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7" name="Rectángulo 6"/>
          <p:cNvSpPr/>
          <p:nvPr/>
        </p:nvSpPr>
        <p:spPr>
          <a:xfrm>
            <a:off x="5279923" y="7354529"/>
            <a:ext cx="2723535" cy="20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Google Shape;70;p14">
            <a:extLst>
              <a:ext uri="{FF2B5EF4-FFF2-40B4-BE49-F238E27FC236}">
                <a16:creationId xmlns:a16="http://schemas.microsoft.com/office/drawing/2014/main" xmlns=""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¡PRACTIQUEMOS!</a:t>
            </a:r>
          </a:p>
          <a:p>
            <a:endParaRPr lang="es-419" b="1" dirty="0">
              <a:latin typeface="Calibri" panose="020F0502020204030204" pitchFamily="34" charset="0"/>
              <a:ea typeface="Roboto"/>
              <a:cs typeface="Calibri" panose="020F0502020204030204" pitchFamily="34" charset="0"/>
              <a:sym typeface="Roboto"/>
            </a:endParaRPr>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464" y="2370247"/>
            <a:ext cx="4539997" cy="5336912"/>
          </a:xfrm>
          <a:prstGeom prst="rect">
            <a:avLst/>
          </a:prstGeom>
        </p:spPr>
      </p:pic>
      <p:sp>
        <p:nvSpPr>
          <p:cNvPr id="16" name="Google Shape;80;p14"/>
          <p:cNvSpPr txBox="1"/>
          <p:nvPr/>
        </p:nvSpPr>
        <p:spPr>
          <a:xfrm>
            <a:off x="958646" y="3590354"/>
            <a:ext cx="5807913"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2000" dirty="0">
                <a:solidFill>
                  <a:srgbClr val="FF0000"/>
                </a:solidFill>
                <a:latin typeface="Calibri" panose="020F0502020204030204" pitchFamily="34" charset="0"/>
                <a:ea typeface="Roboto"/>
                <a:cs typeface="Calibri" panose="020F0502020204030204" pitchFamily="34" charset="0"/>
                <a:sym typeface="Roboto"/>
              </a:rPr>
              <a:t>SISTEMAS ESENCIALES PARA </a:t>
            </a:r>
          </a:p>
          <a:p>
            <a:pPr lvl="0">
              <a:lnSpc>
                <a:spcPct val="115000"/>
              </a:lnSpc>
            </a:pPr>
            <a:r>
              <a:rPr lang="es-CL" sz="2000" b="1" dirty="0">
                <a:solidFill>
                  <a:srgbClr val="741B47"/>
                </a:solidFill>
                <a:latin typeface="Calibri" panose="020F0502020204030204" pitchFamily="34" charset="0"/>
                <a:ea typeface="Roboto"/>
                <a:cs typeface="Calibri" panose="020F0502020204030204" pitchFamily="34" charset="0"/>
                <a:sym typeface="Roboto"/>
              </a:rPr>
              <a:t>EL FUNCIONAMIENTO DEL MOTOR 2</a:t>
            </a:r>
          </a:p>
          <a:p>
            <a:pPr lvl="0">
              <a:lnSpc>
                <a:spcPct val="115000"/>
              </a:lnSpc>
            </a:pPr>
            <a:endParaRPr lang="es-CL" sz="1600" dirty="0">
              <a:latin typeface="Calibri" panose="020F0502020204030204" pitchFamily="34" charset="0"/>
              <a:ea typeface="Roboto"/>
              <a:cs typeface="Calibri" panose="020F0502020204030204" pitchFamily="34" charset="0"/>
              <a:sym typeface="Roboto"/>
            </a:endParaRPr>
          </a:p>
          <a:p>
            <a:pPr>
              <a:lnSpc>
                <a:spcPct val="115000"/>
              </a:lnSpc>
            </a:pPr>
            <a:r>
              <a:rPr lang="es-CL" sz="1600" dirty="0">
                <a:latin typeface="Calibri" panose="020F0502020204030204" pitchFamily="34" charset="0"/>
                <a:ea typeface="Roboto"/>
                <a:cs typeface="Calibri" panose="020F0502020204030204" pitchFamily="34" charset="0"/>
                <a:sym typeface="Roboto"/>
              </a:rPr>
              <a:t>Ahora realizaremos una </a:t>
            </a:r>
            <a:r>
              <a:rPr lang="es-CL" sz="1600" dirty="0">
                <a:solidFill>
                  <a:schemeClr val="tx1"/>
                </a:solidFill>
                <a:latin typeface="Calibri" panose="020F0502020204030204" pitchFamily="34" charset="0"/>
                <a:ea typeface="Roboto"/>
                <a:cs typeface="Calibri" panose="020F0502020204030204" pitchFamily="34" charset="0"/>
                <a:sym typeface="Roboto"/>
              </a:rPr>
              <a:t>actividad práctica.</a:t>
            </a:r>
          </a:p>
          <a:p>
            <a:pPr>
              <a:lnSpc>
                <a:spcPct val="115000"/>
              </a:lnSpc>
            </a:pPr>
            <a:r>
              <a:rPr lang="es-CL" sz="1600" dirty="0">
                <a:latin typeface="Calibri" panose="020F0502020204030204" pitchFamily="34" charset="0"/>
                <a:ea typeface="Roboto"/>
                <a:cs typeface="Calibri" panose="020F0502020204030204" pitchFamily="34" charset="0"/>
                <a:sym typeface="Roboto"/>
              </a:rPr>
              <a:t>Te sugerimos </a:t>
            </a:r>
            <a:r>
              <a:rPr lang="es-CL" sz="1600" b="1" dirty="0">
                <a:solidFill>
                  <a:srgbClr val="76384D"/>
                </a:solidFill>
                <a:latin typeface="Calibri" panose="020F0502020204030204" pitchFamily="34" charset="0"/>
                <a:ea typeface="Roboto"/>
                <a:cs typeface="Calibri" panose="020F0502020204030204" pitchFamily="34" charset="0"/>
                <a:sym typeface="Roboto"/>
              </a:rPr>
              <a:t>seguir las instrucciones </a:t>
            </a:r>
            <a:r>
              <a:rPr lang="es-CL" sz="1600" dirty="0">
                <a:latin typeface="Calibri" panose="020F0502020204030204" pitchFamily="34" charset="0"/>
                <a:ea typeface="Roboto"/>
                <a:cs typeface="Calibri" panose="020F0502020204030204" pitchFamily="34" charset="0"/>
                <a:sym typeface="Roboto"/>
              </a:rPr>
              <a:t>que van</a:t>
            </a:r>
          </a:p>
          <a:p>
            <a:pPr>
              <a:lnSpc>
                <a:spcPct val="115000"/>
              </a:lnSpc>
            </a:pPr>
            <a:r>
              <a:rPr lang="es-CL" sz="1600" dirty="0">
                <a:latin typeface="Calibri" panose="020F0502020204030204" pitchFamily="34" charset="0"/>
                <a:ea typeface="Roboto"/>
                <a:cs typeface="Calibri" panose="020F0502020204030204" pitchFamily="34" charset="0"/>
                <a:sym typeface="Roboto"/>
              </a:rPr>
              <a:t>Adjuntas en la guía que el profesor te entregará.</a:t>
            </a:r>
            <a:endParaRPr lang="es-CL" sz="1600" b="1" dirty="0">
              <a:solidFill>
                <a:srgbClr val="76384D"/>
              </a:solidFill>
              <a:latin typeface="Calibri" panose="020F0502020204030204" pitchFamily="34" charset="0"/>
              <a:ea typeface="Roboto"/>
              <a:cs typeface="Calibri" panose="020F0502020204030204" pitchFamily="34" charset="0"/>
              <a:sym typeface="Roboto"/>
            </a:endParaRPr>
          </a:p>
        </p:txBody>
      </p:sp>
      <p:sp>
        <p:nvSpPr>
          <p:cNvPr id="5" name="Marcador de número de diapositiva 4"/>
          <p:cNvSpPr>
            <a:spLocks noGrp="1"/>
          </p:cNvSpPr>
          <p:nvPr>
            <p:ph type="sldNum" sz="quarter" idx="2"/>
          </p:nvPr>
        </p:nvSpPr>
        <p:spPr/>
        <p:txBody>
          <a:bodyPr/>
          <a:lstStyle/>
          <a:p>
            <a:fld id="{86CB4B4D-7CA3-9044-876B-883B54F8677D}" type="slidenum">
              <a:rPr lang="es-CL" smtClean="0"/>
              <a:t>38</a:t>
            </a:fld>
            <a:endParaRPr lang="es-CL"/>
          </a:p>
        </p:txBody>
      </p:sp>
    </p:spTree>
    <p:extLst>
      <p:ext uri="{BB962C8B-B14F-4D97-AF65-F5344CB8AC3E}">
        <p14:creationId xmlns:p14="http://schemas.microsoft.com/office/powerpoint/2010/main" val="2761842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73;p14"/>
          <p:cNvSpPr/>
          <p:nvPr/>
        </p:nvSpPr>
        <p:spPr>
          <a:xfrm>
            <a:off x="383456" y="2370247"/>
            <a:ext cx="8839201" cy="3238192"/>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4" name="Rectángulo 3"/>
          <p:cNvSpPr/>
          <p:nvPr/>
        </p:nvSpPr>
        <p:spPr>
          <a:xfrm>
            <a:off x="5279923" y="7354529"/>
            <a:ext cx="2723535" cy="20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940" y="2710743"/>
            <a:ext cx="5190655" cy="4917756"/>
          </a:xfrm>
          <a:prstGeom prst="rect">
            <a:avLst/>
          </a:prstGeom>
        </p:spPr>
      </p:pic>
      <p:sp>
        <p:nvSpPr>
          <p:cNvPr id="16"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TICKET DE SALIDA</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20" name="Google Shape;70;p14">
            <a:extLst>
              <a:ext uri="{FF2B5EF4-FFF2-40B4-BE49-F238E27FC236}">
                <a16:creationId xmlns:a16="http://schemas.microsoft.com/office/drawing/2014/main" xmlns=""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ANTES DE TERMINAR:</a:t>
            </a:r>
          </a:p>
          <a:p>
            <a:endParaRPr lang="es-419" b="1" dirty="0">
              <a:latin typeface="Calibri" panose="020F0502020204030204" pitchFamily="34" charset="0"/>
              <a:ea typeface="Roboto"/>
              <a:cs typeface="Calibri" panose="020F0502020204030204" pitchFamily="34" charset="0"/>
              <a:sym typeface="Roboto"/>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39</a:t>
            </a:fld>
            <a:endParaRPr lang="es-CL"/>
          </a:p>
        </p:txBody>
      </p:sp>
      <p:grpSp>
        <p:nvGrpSpPr>
          <p:cNvPr id="10" name="Grupo 9"/>
          <p:cNvGrpSpPr/>
          <p:nvPr/>
        </p:nvGrpSpPr>
        <p:grpSpPr>
          <a:xfrm>
            <a:off x="972821" y="4281535"/>
            <a:ext cx="4567082" cy="774531"/>
            <a:chOff x="972821" y="4281535"/>
            <a:chExt cx="4567082" cy="774531"/>
          </a:xfrm>
        </p:grpSpPr>
        <p:sp>
          <p:nvSpPr>
            <p:cNvPr id="11" name="Google Shape;445;p20"/>
            <p:cNvSpPr txBox="1"/>
            <p:nvPr/>
          </p:nvSpPr>
          <p:spPr>
            <a:xfrm>
              <a:off x="972821" y="4281535"/>
              <a:ext cx="4567082"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1600" dirty="0" smtClean="0">
                  <a:latin typeface="Calibri"/>
                  <a:ea typeface="Calibri"/>
                  <a:cs typeface="Calibri"/>
                  <a:sym typeface="Calibri"/>
                </a:rPr>
                <a:t>¡</a:t>
              </a:r>
              <a:r>
                <a:rPr lang="es-CL" sz="1600" dirty="0">
                  <a:latin typeface="Calibri"/>
                  <a:ea typeface="Calibri"/>
                  <a:cs typeface="Calibri"/>
                  <a:sym typeface="Calibri"/>
                </a:rPr>
                <a:t>No olvides contestar la Autoevaluación y entregar el Ticket de Salida!</a:t>
              </a:r>
            </a:p>
            <a:p>
              <a:pPr lvl="0">
                <a:lnSpc>
                  <a:spcPct val="115000"/>
                </a:lnSpc>
              </a:pPr>
              <a:endParaRPr lang="es-CL" sz="1600" dirty="0"/>
            </a:p>
            <a:p>
              <a:pPr lvl="0">
                <a:lnSpc>
                  <a:spcPct val="115000"/>
                </a:lnSpc>
              </a:pPr>
              <a:r>
                <a:rPr lang="es-CL" sz="2100" b="1" dirty="0">
                  <a:solidFill>
                    <a:srgbClr val="741B47"/>
                  </a:solidFill>
                  <a:latin typeface="Calibri"/>
                  <a:ea typeface="Calibri"/>
                  <a:cs typeface="Calibri"/>
                  <a:sym typeface="Calibri"/>
                </a:rPr>
                <a:t>¡Hasta la próxima! </a:t>
              </a:r>
              <a:endParaRPr lang="es-CL" sz="2100" b="1" dirty="0">
                <a:solidFill>
                  <a:srgbClr val="741B47"/>
                </a:solidFill>
              </a:endParaRPr>
            </a:p>
            <a:p>
              <a:r>
                <a:rPr lang="es-CL" sz="1600" u="sng" dirty="0"/>
                <a:t/>
              </a:r>
              <a:br>
                <a:rPr lang="es-CL" sz="1600" u="sng" dirty="0"/>
              </a:br>
              <a:endParaRPr sz="1600" b="1" i="0" u="sng" strike="noStrike" cap="none" dirty="0">
                <a:solidFill>
                  <a:srgbClr val="76384D"/>
                </a:solidFill>
                <a:latin typeface="Calibri"/>
                <a:ea typeface="Calibri"/>
                <a:cs typeface="Calibri"/>
                <a:sym typeface="Calibri"/>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188" y="4372324"/>
              <a:ext cx="673176" cy="603722"/>
            </a:xfrm>
            <a:prstGeom prst="rect">
              <a:avLst/>
            </a:prstGeom>
          </p:spPr>
        </p:pic>
      </p:grpSp>
      <p:sp>
        <p:nvSpPr>
          <p:cNvPr id="15" name="Google Shape;80;p14"/>
          <p:cNvSpPr txBox="1"/>
          <p:nvPr/>
        </p:nvSpPr>
        <p:spPr>
          <a:xfrm>
            <a:off x="972821" y="2806383"/>
            <a:ext cx="6217282"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2000" dirty="0">
                <a:solidFill>
                  <a:srgbClr val="FF0000"/>
                </a:solidFill>
                <a:latin typeface="Calibri" panose="020F0502020204030204" pitchFamily="34" charset="0"/>
                <a:ea typeface="Roboto"/>
                <a:cs typeface="Calibri" panose="020F0502020204030204" pitchFamily="34" charset="0"/>
                <a:sym typeface="Roboto"/>
              </a:rPr>
              <a:t>SISTEMAS ESENCIALES PARA </a:t>
            </a:r>
          </a:p>
          <a:p>
            <a:pPr lvl="0">
              <a:lnSpc>
                <a:spcPct val="115000"/>
              </a:lnSpc>
            </a:pPr>
            <a:r>
              <a:rPr lang="es-CL" sz="2000" b="1" dirty="0">
                <a:solidFill>
                  <a:srgbClr val="741B47"/>
                </a:solidFill>
                <a:latin typeface="Calibri" panose="020F0502020204030204" pitchFamily="34" charset="0"/>
                <a:ea typeface="Roboto"/>
                <a:cs typeface="Calibri" panose="020F0502020204030204" pitchFamily="34" charset="0"/>
                <a:sym typeface="Roboto"/>
              </a:rPr>
              <a:t>EL</a:t>
            </a:r>
            <a:r>
              <a:rPr lang="es-CL" sz="2000" dirty="0">
                <a:solidFill>
                  <a:srgbClr val="741B47"/>
                </a:solidFill>
                <a:latin typeface="Calibri" panose="020F0502020204030204" pitchFamily="34" charset="0"/>
                <a:ea typeface="Roboto"/>
                <a:cs typeface="Calibri" panose="020F0502020204030204" pitchFamily="34" charset="0"/>
                <a:sym typeface="Roboto"/>
              </a:rPr>
              <a:t> </a:t>
            </a:r>
            <a:r>
              <a:rPr lang="es-CL" sz="2000" b="1" dirty="0">
                <a:solidFill>
                  <a:srgbClr val="741B47"/>
                </a:solidFill>
                <a:latin typeface="Calibri" panose="020F0502020204030204" pitchFamily="34" charset="0"/>
                <a:ea typeface="Roboto"/>
                <a:cs typeface="Calibri" panose="020F0502020204030204" pitchFamily="34" charset="0"/>
                <a:sym typeface="Roboto"/>
              </a:rPr>
              <a:t>FUNCIONAMIENTO DEL MOTOR </a:t>
            </a:r>
            <a:r>
              <a:rPr lang="es-CL" sz="2000" b="1" dirty="0" smtClean="0">
                <a:solidFill>
                  <a:srgbClr val="741B47"/>
                </a:solidFill>
                <a:latin typeface="Calibri" panose="020F0502020204030204" pitchFamily="34" charset="0"/>
                <a:ea typeface="Roboto"/>
                <a:cs typeface="Calibri" panose="020F0502020204030204" pitchFamily="34" charset="0"/>
                <a:sym typeface="Roboto"/>
              </a:rPr>
              <a:t>2</a:t>
            </a:r>
            <a:endParaRPr lang="es-CL" sz="2000" b="1"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2774294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grpSp>
        <p:nvGrpSpPr>
          <p:cNvPr id="29" name="Grupo 28">
            <a:extLst>
              <a:ext uri="{FF2B5EF4-FFF2-40B4-BE49-F238E27FC236}">
                <a16:creationId xmlns:a16="http://schemas.microsoft.com/office/drawing/2014/main" xmlns="" id="{90A9AA12-F956-A948-A54E-F09434ABBBBE}"/>
              </a:ext>
            </a:extLst>
          </p:cNvPr>
          <p:cNvGrpSpPr/>
          <p:nvPr/>
        </p:nvGrpSpPr>
        <p:grpSpPr>
          <a:xfrm>
            <a:off x="375767" y="3098700"/>
            <a:ext cx="4845900" cy="1525000"/>
            <a:chOff x="459600" y="3098700"/>
            <a:chExt cx="4845900" cy="1525000"/>
          </a:xfrm>
        </p:grpSpPr>
        <p:sp>
          <p:nvSpPr>
            <p:cNvPr id="30" name="Google Shape;80;p14">
              <a:extLst>
                <a:ext uri="{FF2B5EF4-FFF2-40B4-BE49-F238E27FC236}">
                  <a16:creationId xmlns:a16="http://schemas.microsoft.com/office/drawing/2014/main" xmlns="" id="{3C48116F-9B1E-934E-A4FB-00E4DBA79E97}"/>
                </a:ext>
              </a:extLst>
            </p:cNvPr>
            <p:cNvSpPr txBox="1"/>
            <p:nvPr/>
          </p:nvSpPr>
          <p:spPr>
            <a:xfrm>
              <a:off x="1022399" y="3577827"/>
              <a:ext cx="4044451"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Conociste  e identificaste tres sistemas esenciales para el funcionamiento del motor,  </a:t>
              </a:r>
              <a:r>
                <a:rPr lang="es-419" sz="1600" b="1" dirty="0">
                  <a:solidFill>
                    <a:srgbClr val="76384D"/>
                  </a:solidFill>
                  <a:latin typeface="Calibri" panose="020F0502020204030204" pitchFamily="34" charset="0"/>
                  <a:ea typeface="Roboto"/>
                  <a:cs typeface="Calibri" panose="020F0502020204030204" pitchFamily="34" charset="0"/>
                  <a:sym typeface="Roboto"/>
                </a:rPr>
                <a:t>(arranque, carga y distribución).</a:t>
              </a:r>
            </a:p>
          </p:txBody>
        </p:sp>
        <p:grpSp>
          <p:nvGrpSpPr>
            <p:cNvPr id="31" name="Grupo 30">
              <a:extLst>
                <a:ext uri="{FF2B5EF4-FFF2-40B4-BE49-F238E27FC236}">
                  <a16:creationId xmlns:a16="http://schemas.microsoft.com/office/drawing/2014/main" xmlns="" id="{B2227668-B8AA-AB4F-AE8F-EC98BD5AA48D}"/>
                </a:ext>
              </a:extLst>
            </p:cNvPr>
            <p:cNvGrpSpPr/>
            <p:nvPr/>
          </p:nvGrpSpPr>
          <p:grpSpPr>
            <a:xfrm>
              <a:off x="459600" y="3098700"/>
              <a:ext cx="4845900" cy="1525000"/>
              <a:chOff x="459600" y="3098700"/>
              <a:chExt cx="4845900" cy="1525000"/>
            </a:xfrm>
          </p:grpSpPr>
          <p:sp>
            <p:nvSpPr>
              <p:cNvPr id="32" name="Google Shape;73;p14">
                <a:extLst>
                  <a:ext uri="{FF2B5EF4-FFF2-40B4-BE49-F238E27FC236}">
                    <a16:creationId xmlns:a16="http://schemas.microsoft.com/office/drawing/2014/main" xmlns="" id="{3F008E6A-7770-634A-BBD6-6ABC147E0350}"/>
                  </a:ext>
                </a:extLst>
              </p:cNvPr>
              <p:cNvSpPr/>
              <p:nvPr/>
            </p:nvSpPr>
            <p:spPr>
              <a:xfrm>
                <a:off x="647700" y="3098700"/>
                <a:ext cx="4657800" cy="1525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grpSp>
            <p:nvGrpSpPr>
              <p:cNvPr id="33" name="Google Shape;74;p14">
                <a:extLst>
                  <a:ext uri="{FF2B5EF4-FFF2-40B4-BE49-F238E27FC236}">
                    <a16:creationId xmlns:a16="http://schemas.microsoft.com/office/drawing/2014/main" xmlns="" id="{8B85F78C-F3F8-D648-A6BD-1B0C9CFD9D40}"/>
                  </a:ext>
                </a:extLst>
              </p:cNvPr>
              <p:cNvGrpSpPr/>
              <p:nvPr/>
            </p:nvGrpSpPr>
            <p:grpSpPr>
              <a:xfrm>
                <a:off x="459600" y="3673062"/>
                <a:ext cx="376200" cy="395325"/>
                <a:chOff x="476000" y="3499650"/>
                <a:chExt cx="376200" cy="395325"/>
              </a:xfrm>
            </p:grpSpPr>
            <p:sp>
              <p:nvSpPr>
                <p:cNvPr id="34" name="Google Shape;75;p14">
                  <a:extLst>
                    <a:ext uri="{FF2B5EF4-FFF2-40B4-BE49-F238E27FC236}">
                      <a16:creationId xmlns:a16="http://schemas.microsoft.com/office/drawing/2014/main" xmlns="" id="{281C89FA-E2C4-434E-825F-9659C6C947B3}"/>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6;p14">
                  <a:extLst>
                    <a:ext uri="{FF2B5EF4-FFF2-40B4-BE49-F238E27FC236}">
                      <a16:creationId xmlns:a16="http://schemas.microsoft.com/office/drawing/2014/main" xmlns="" id="{2F355EAE-9A72-C04D-89C6-6EC4CC1289ED}"/>
                    </a:ext>
                  </a:extLst>
                </p:cNvPr>
                <p:cNvSpPr txBox="1"/>
                <p:nvPr/>
              </p:nvSpPr>
              <p:spPr>
                <a:xfrm>
                  <a:off x="485525" y="3499650"/>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1</a:t>
                  </a:r>
                  <a:endParaRPr sz="2800" b="1" dirty="0">
                    <a:solidFill>
                      <a:srgbClr val="FFFFFF"/>
                    </a:solidFill>
                    <a:latin typeface="Calibri"/>
                    <a:ea typeface="Calibri"/>
                    <a:cs typeface="Calibri"/>
                    <a:sym typeface="Calibri"/>
                  </a:endParaRPr>
                </a:p>
              </p:txBody>
            </p:sp>
          </p:grpSp>
        </p:grpSp>
      </p:grpSp>
      <p:sp>
        <p:nvSpPr>
          <p:cNvPr id="70" name="Google Shape;70;p14"/>
          <p:cNvSpPr txBox="1">
            <a:spLocks noGrp="1"/>
          </p:cNvSpPr>
          <p:nvPr>
            <p:ph type="subTitle" id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419" b="1" dirty="0">
                <a:latin typeface="Calibri" panose="020F0502020204030204" pitchFamily="34" charset="0"/>
                <a:ea typeface="Roboto"/>
                <a:cs typeface="Calibri" panose="020F0502020204030204" pitchFamily="34" charset="0"/>
                <a:sym typeface="Roboto"/>
              </a:rPr>
              <a:t>RECORDEMOS</a:t>
            </a:r>
            <a:endParaRPr b="1" dirty="0">
              <a:solidFill>
                <a:srgbClr val="000000"/>
              </a:solidFill>
              <a:latin typeface="Calibri" panose="020F0502020204030204" pitchFamily="34" charset="0"/>
              <a:ea typeface="Roboto"/>
              <a:cs typeface="Calibri" panose="020F0502020204030204" pitchFamily="34" charset="0"/>
              <a:sym typeface="Roboto"/>
            </a:endParaRPr>
          </a:p>
          <a:p>
            <a:pPr marL="0" lvl="0" indent="0" algn="l" rtl="0">
              <a:spcBef>
                <a:spcPts val="0"/>
              </a:spcBef>
              <a:spcAft>
                <a:spcPts val="0"/>
              </a:spcAft>
              <a:buNone/>
            </a:pPr>
            <a:endParaRPr b="1" dirty="0">
              <a:latin typeface="Calibri" panose="020F0502020204030204" pitchFamily="34" charset="0"/>
              <a:ea typeface="Roboto"/>
              <a:cs typeface="Calibri" panose="020F0502020204030204" pitchFamily="34" charset="0"/>
              <a:sym typeface="Roboto"/>
            </a:endParaRPr>
          </a:p>
        </p:txBody>
      </p:sp>
      <p:sp>
        <p:nvSpPr>
          <p:cNvPr id="71" name="Google Shape;71;p1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¿QUÉ APRENDIMOS EN LA ACTIVIDAD ANTERIOR?</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grpSp>
        <p:nvGrpSpPr>
          <p:cNvPr id="18" name="Grupo 17"/>
          <p:cNvGrpSpPr/>
          <p:nvPr/>
        </p:nvGrpSpPr>
        <p:grpSpPr>
          <a:xfrm>
            <a:off x="5353488" y="2177435"/>
            <a:ext cx="3939993" cy="3232580"/>
            <a:chOff x="5348625" y="2188910"/>
            <a:chExt cx="3939993" cy="3232580"/>
          </a:xfrm>
        </p:grpSpPr>
        <p:sp>
          <p:nvSpPr>
            <p:cNvPr id="39" name="Elipse 38"/>
            <p:cNvSpPr/>
            <p:nvPr/>
          </p:nvSpPr>
          <p:spPr>
            <a:xfrm>
              <a:off x="8113253" y="2470416"/>
              <a:ext cx="1175365" cy="1175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p:cNvSpPr/>
            <p:nvPr/>
          </p:nvSpPr>
          <p:spPr>
            <a:xfrm>
              <a:off x="5348625" y="4246125"/>
              <a:ext cx="1175365" cy="1175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p:cNvSpPr/>
            <p:nvPr/>
          </p:nvSpPr>
          <p:spPr>
            <a:xfrm>
              <a:off x="5763621" y="2188910"/>
              <a:ext cx="1175365" cy="1175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6" name="Grupo 35">
            <a:extLst>
              <a:ext uri="{FF2B5EF4-FFF2-40B4-BE49-F238E27FC236}">
                <a16:creationId xmlns:a16="http://schemas.microsoft.com/office/drawing/2014/main" xmlns="" id="{7ACB5AB6-75D3-1A4E-9AEB-6EC923FDF828}"/>
              </a:ext>
            </a:extLst>
          </p:cNvPr>
          <p:cNvGrpSpPr/>
          <p:nvPr/>
        </p:nvGrpSpPr>
        <p:grpSpPr>
          <a:xfrm>
            <a:off x="375767" y="4889825"/>
            <a:ext cx="4822350" cy="1525000"/>
            <a:chOff x="459600" y="4889825"/>
            <a:chExt cx="4822350" cy="1525000"/>
          </a:xfrm>
        </p:grpSpPr>
        <p:sp>
          <p:nvSpPr>
            <p:cNvPr id="37" name="Google Shape;81;p14">
              <a:extLst>
                <a:ext uri="{FF2B5EF4-FFF2-40B4-BE49-F238E27FC236}">
                  <a16:creationId xmlns:a16="http://schemas.microsoft.com/office/drawing/2014/main" xmlns="" id="{ABA3E19F-CD7D-6B4B-811A-1A66161CAF04}"/>
                </a:ext>
              </a:extLst>
            </p:cNvPr>
            <p:cNvSpPr txBox="1"/>
            <p:nvPr/>
          </p:nvSpPr>
          <p:spPr>
            <a:xfrm>
              <a:off x="1022399" y="5372600"/>
              <a:ext cx="4023826"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Conociste las funciones que tienen estos tres sistemas esenciales.</a:t>
              </a:r>
            </a:p>
          </p:txBody>
        </p:sp>
        <p:grpSp>
          <p:nvGrpSpPr>
            <p:cNvPr id="41" name="Grupo 40">
              <a:extLst>
                <a:ext uri="{FF2B5EF4-FFF2-40B4-BE49-F238E27FC236}">
                  <a16:creationId xmlns:a16="http://schemas.microsoft.com/office/drawing/2014/main" xmlns="" id="{C2BF3CEC-CF1A-C24A-AD63-7F9EB7CA20BE}"/>
                </a:ext>
              </a:extLst>
            </p:cNvPr>
            <p:cNvGrpSpPr/>
            <p:nvPr/>
          </p:nvGrpSpPr>
          <p:grpSpPr>
            <a:xfrm>
              <a:off x="459600" y="4889825"/>
              <a:ext cx="4822350" cy="1525000"/>
              <a:chOff x="611750" y="4889825"/>
              <a:chExt cx="4822350" cy="1525000"/>
            </a:xfrm>
          </p:grpSpPr>
          <p:sp>
            <p:nvSpPr>
              <p:cNvPr id="42" name="Google Shape;73;p14">
                <a:extLst>
                  <a:ext uri="{FF2B5EF4-FFF2-40B4-BE49-F238E27FC236}">
                    <a16:creationId xmlns:a16="http://schemas.microsoft.com/office/drawing/2014/main" xmlns="" id="{E334D951-04E9-FA48-9DE6-63BE0B7D5525}"/>
                  </a:ext>
                </a:extLst>
              </p:cNvPr>
              <p:cNvSpPr/>
              <p:nvPr/>
            </p:nvSpPr>
            <p:spPr>
              <a:xfrm>
                <a:off x="776300" y="4889825"/>
                <a:ext cx="4657800" cy="1525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grpSp>
            <p:nvGrpSpPr>
              <p:cNvPr id="43" name="Google Shape;77;p14">
                <a:extLst>
                  <a:ext uri="{FF2B5EF4-FFF2-40B4-BE49-F238E27FC236}">
                    <a16:creationId xmlns:a16="http://schemas.microsoft.com/office/drawing/2014/main" xmlns="" id="{699291B4-AA55-FA42-9149-E82D97A61FD4}"/>
                  </a:ext>
                </a:extLst>
              </p:cNvPr>
              <p:cNvGrpSpPr/>
              <p:nvPr/>
            </p:nvGrpSpPr>
            <p:grpSpPr>
              <a:xfrm>
                <a:off x="611750" y="5472625"/>
                <a:ext cx="376200" cy="385800"/>
                <a:chOff x="123575" y="4337875"/>
                <a:chExt cx="376200" cy="385800"/>
              </a:xfrm>
            </p:grpSpPr>
            <p:sp>
              <p:nvSpPr>
                <p:cNvPr id="44" name="Google Shape;78;p14">
                  <a:extLst>
                    <a:ext uri="{FF2B5EF4-FFF2-40B4-BE49-F238E27FC236}">
                      <a16:creationId xmlns:a16="http://schemas.microsoft.com/office/drawing/2014/main" xmlns="" id="{A7F107D2-4697-484E-91FA-070914FDE6FE}"/>
                    </a:ext>
                  </a:extLst>
                </p:cNvPr>
                <p:cNvSpPr/>
                <p:nvPr/>
              </p:nvSpPr>
              <p:spPr>
                <a:xfrm>
                  <a:off x="123575" y="43378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p14">
                  <a:extLst>
                    <a:ext uri="{FF2B5EF4-FFF2-40B4-BE49-F238E27FC236}">
                      <a16:creationId xmlns:a16="http://schemas.microsoft.com/office/drawing/2014/main" xmlns="" id="{F99C98D5-C992-7C49-951E-44E7D798D38D}"/>
                    </a:ext>
                  </a:extLst>
                </p:cNvPr>
                <p:cNvSpPr txBox="1"/>
                <p:nvPr/>
              </p:nvSpPr>
              <p:spPr>
                <a:xfrm>
                  <a:off x="132754" y="4337875"/>
                  <a:ext cx="290775"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2</a:t>
                  </a:r>
                  <a:endParaRPr sz="2800" b="1" dirty="0">
                    <a:solidFill>
                      <a:srgbClr val="FFFFFF"/>
                    </a:solidFill>
                    <a:latin typeface="Calibri"/>
                    <a:ea typeface="Calibri"/>
                    <a:cs typeface="Calibri"/>
                    <a:sym typeface="Calibri"/>
                  </a:endParaRPr>
                </a:p>
              </p:txBody>
            </p:sp>
          </p:grpSp>
        </p:grpSp>
      </p:grpSp>
      <p:sp>
        <p:nvSpPr>
          <p:cNvPr id="48" name="Google Shape;82;p14">
            <a:extLst>
              <a:ext uri="{FF2B5EF4-FFF2-40B4-BE49-F238E27FC236}">
                <a16:creationId xmlns:a16="http://schemas.microsoft.com/office/drawing/2014/main" xmlns="" id="{EF657B1A-947F-234E-9246-83B40F52909C}"/>
              </a:ext>
            </a:extLst>
          </p:cNvPr>
          <p:cNvSpPr txBox="1"/>
          <p:nvPr/>
        </p:nvSpPr>
        <p:spPr>
          <a:xfrm>
            <a:off x="375767" y="2503310"/>
            <a:ext cx="6169970" cy="409500"/>
          </a:xfrm>
          <a:prstGeom prst="rect">
            <a:avLst/>
          </a:prstGeom>
          <a:noFill/>
          <a:ln>
            <a:noFill/>
          </a:ln>
        </p:spPr>
        <p:txBody>
          <a:bodyPr spcFirstLastPara="1" wrap="square" lIns="91425" tIns="91425" rIns="91425" bIns="91425" anchor="ctr" anchorCtr="0">
            <a:noAutofit/>
          </a:bodyPr>
          <a:lstStyle/>
          <a:p>
            <a:pPr lvl="0">
              <a:lnSpc>
                <a:spcPct val="90000"/>
              </a:lnSpc>
            </a:pPr>
            <a:r>
              <a:rPr lang="es-419" sz="1800" dirty="0">
                <a:solidFill>
                  <a:srgbClr val="741B47"/>
                </a:solidFill>
                <a:latin typeface="Calibri" panose="020F0502020204030204" pitchFamily="34" charset="0"/>
                <a:ea typeface="Roboto"/>
                <a:cs typeface="Calibri" panose="020F0502020204030204" pitchFamily="34" charset="0"/>
                <a:sym typeface="Roboto"/>
              </a:rPr>
              <a:t>SISTEMAS ESENCIALES PARA </a:t>
            </a:r>
          </a:p>
          <a:p>
            <a:pPr lvl="0">
              <a:lnSpc>
                <a:spcPct val="90000"/>
              </a:lnSpc>
            </a:pPr>
            <a:r>
              <a:rPr lang="es-419" sz="1800" dirty="0">
                <a:solidFill>
                  <a:srgbClr val="741B47"/>
                </a:solidFill>
                <a:latin typeface="Calibri" panose="020F0502020204030204" pitchFamily="34" charset="0"/>
                <a:ea typeface="Roboto"/>
                <a:cs typeface="Calibri" panose="020F0502020204030204" pitchFamily="34" charset="0"/>
                <a:sym typeface="Roboto"/>
              </a:rPr>
              <a:t>EL FUNCIONAMIENTO DEL </a:t>
            </a:r>
            <a:r>
              <a:rPr lang="es-419" sz="1800" dirty="0" smtClean="0">
                <a:solidFill>
                  <a:srgbClr val="741B47"/>
                </a:solidFill>
                <a:latin typeface="Calibri" panose="020F0502020204030204" pitchFamily="34" charset="0"/>
                <a:ea typeface="Roboto"/>
                <a:cs typeface="Calibri" panose="020F0502020204030204" pitchFamily="34" charset="0"/>
                <a:sym typeface="Roboto"/>
              </a:rPr>
              <a:t>MOTOR 1 </a:t>
            </a:r>
            <a:endParaRPr lang="es-419" sz="1800" dirty="0">
              <a:latin typeface="Calibri" panose="020F0502020204030204" pitchFamily="34" charset="0"/>
              <a:cs typeface="Calibri" panose="020F0502020204030204" pitchFamily="34" charset="0"/>
            </a:endParaRPr>
          </a:p>
        </p:txBody>
      </p:sp>
      <p:pic>
        <p:nvPicPr>
          <p:cNvPr id="49" name="Google Shape;124;p3" descr="Google Shape;124;p3"/>
          <p:cNvPicPr>
            <a:picLocks noChangeAspect="1"/>
          </p:cNvPicPr>
          <p:nvPr/>
        </p:nvPicPr>
        <p:blipFill>
          <a:blip r:embed="rId3">
            <a:extLst/>
          </a:blip>
          <a:stretch>
            <a:fillRect/>
          </a:stretch>
        </p:blipFill>
        <p:spPr>
          <a:xfrm>
            <a:off x="4844760" y="2500812"/>
            <a:ext cx="4863918" cy="4608198"/>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4</a:t>
            </a:fld>
            <a:endParaRPr lang="es-CL"/>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6"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ANTES DE COMENZAR</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99" name="Google Shape;99;p15"/>
          <p:cNvSpPr txBox="1"/>
          <p:nvPr/>
        </p:nvSpPr>
        <p:spPr>
          <a:xfrm>
            <a:off x="506729" y="6208822"/>
            <a:ext cx="5388800" cy="198385"/>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100" b="1" dirty="0">
                <a:solidFill>
                  <a:srgbClr val="76384D"/>
                </a:solidFill>
                <a:latin typeface="Calibri" panose="020F0502020204030204" pitchFamily="34" charset="0"/>
                <a:ea typeface="Roboto"/>
                <a:cs typeface="Calibri" panose="020F0502020204030204" pitchFamily="34" charset="0"/>
                <a:sym typeface="Roboto"/>
              </a:rPr>
              <a:t>¡Compartan experiencias </a:t>
            </a:r>
            <a:r>
              <a:rPr lang="es-419" sz="2100" dirty="0">
                <a:solidFill>
                  <a:srgbClr val="76384D"/>
                </a:solidFill>
                <a:latin typeface="Calibri" panose="020F0502020204030204" pitchFamily="34" charset="0"/>
                <a:ea typeface="Roboto"/>
                <a:cs typeface="Calibri" panose="020F0502020204030204" pitchFamily="34" charset="0"/>
                <a:sym typeface="Roboto"/>
              </a:rPr>
              <a:t>con sus compañeros! </a:t>
            </a:r>
            <a:endParaRPr sz="2000" dirty="0">
              <a:solidFill>
                <a:srgbClr val="76384D"/>
              </a:solidFill>
              <a:latin typeface="Calibri" panose="020F0502020204030204" pitchFamily="34" charset="0"/>
              <a:ea typeface="Roboto"/>
              <a:cs typeface="Calibri" panose="020F0502020204030204" pitchFamily="34" charset="0"/>
              <a:sym typeface="Roboto"/>
            </a:endParaRPr>
          </a:p>
        </p:txBody>
      </p:sp>
      <p:sp>
        <p:nvSpPr>
          <p:cNvPr id="22" name="Google Shape;70;p14">
            <a:extLst>
              <a:ext uri="{FF2B5EF4-FFF2-40B4-BE49-F238E27FC236}">
                <a16:creationId xmlns:a16="http://schemas.microsoft.com/office/drawing/2014/main" xmlns=""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ALGUNAS PREGUNTAS</a:t>
            </a:r>
          </a:p>
          <a:p>
            <a:endParaRPr lang="es-419" b="1" dirty="0">
              <a:latin typeface="Calibri" panose="020F0502020204030204" pitchFamily="34" charset="0"/>
              <a:ea typeface="Roboto"/>
              <a:cs typeface="Calibri" panose="020F0502020204030204" pitchFamily="34" charset="0"/>
              <a:sym typeface="Roboto"/>
            </a:endParaRPr>
          </a:p>
        </p:txBody>
      </p:sp>
      <p:grpSp>
        <p:nvGrpSpPr>
          <p:cNvPr id="20" name="Grupo 19">
            <a:extLst>
              <a:ext uri="{FF2B5EF4-FFF2-40B4-BE49-F238E27FC236}">
                <a16:creationId xmlns:a16="http://schemas.microsoft.com/office/drawing/2014/main" xmlns="" id="{7F7613E7-D3C3-E547-A45F-81D75F30DDEE}"/>
              </a:ext>
            </a:extLst>
          </p:cNvPr>
          <p:cNvGrpSpPr/>
          <p:nvPr/>
        </p:nvGrpSpPr>
        <p:grpSpPr>
          <a:xfrm>
            <a:off x="375767" y="2826609"/>
            <a:ext cx="5889275" cy="1431588"/>
            <a:chOff x="466025" y="2264112"/>
            <a:chExt cx="5889275" cy="1431588"/>
          </a:xfrm>
        </p:grpSpPr>
        <p:grpSp>
          <p:nvGrpSpPr>
            <p:cNvPr id="21" name="Google Shape;89;p15">
              <a:extLst>
                <a:ext uri="{FF2B5EF4-FFF2-40B4-BE49-F238E27FC236}">
                  <a16:creationId xmlns:a16="http://schemas.microsoft.com/office/drawing/2014/main" xmlns="" id="{E7D4B163-56EA-F946-80A0-96F0D9DDD1B1}"/>
                </a:ext>
              </a:extLst>
            </p:cNvPr>
            <p:cNvGrpSpPr/>
            <p:nvPr/>
          </p:nvGrpSpPr>
          <p:grpSpPr>
            <a:xfrm>
              <a:off x="466025" y="2264112"/>
              <a:ext cx="5889275" cy="1431588"/>
              <a:chOff x="466025" y="2206962"/>
              <a:chExt cx="5889275" cy="1431588"/>
            </a:xfrm>
          </p:grpSpPr>
          <p:sp>
            <p:nvSpPr>
              <p:cNvPr id="30" name="Google Shape;90;p15">
                <a:extLst>
                  <a:ext uri="{FF2B5EF4-FFF2-40B4-BE49-F238E27FC236}">
                    <a16:creationId xmlns:a16="http://schemas.microsoft.com/office/drawing/2014/main" xmlns="" id="{FB975990-6A02-1848-9B8C-C1EB245C4CA1}"/>
                  </a:ext>
                </a:extLst>
              </p:cNvPr>
              <p:cNvSpPr/>
              <p:nvPr/>
            </p:nvSpPr>
            <p:spPr>
              <a:xfrm>
                <a:off x="466025" y="2483000"/>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pic>
            <p:nvPicPr>
              <p:cNvPr id="31" name="Google Shape;91;p15">
                <a:extLst>
                  <a:ext uri="{FF2B5EF4-FFF2-40B4-BE49-F238E27FC236}">
                    <a16:creationId xmlns:a16="http://schemas.microsoft.com/office/drawing/2014/main" xmlns="" id="{1D2B83B8-5F46-D746-B742-01FEA2BC32E2}"/>
                  </a:ext>
                </a:extLst>
              </p:cNvPr>
              <p:cNvPicPr preferRelativeResize="0"/>
              <p:nvPr/>
            </p:nvPicPr>
            <p:blipFill>
              <a:blip r:embed="rId3">
                <a:alphaModFix/>
              </a:blip>
              <a:stretch>
                <a:fillRect/>
              </a:stretch>
            </p:blipFill>
            <p:spPr>
              <a:xfrm>
                <a:off x="5878200" y="2206962"/>
                <a:ext cx="477100" cy="477100"/>
              </a:xfrm>
              <a:prstGeom prst="rect">
                <a:avLst/>
              </a:prstGeom>
              <a:noFill/>
              <a:ln>
                <a:noFill/>
              </a:ln>
            </p:spPr>
          </p:pic>
        </p:grpSp>
        <p:sp>
          <p:nvSpPr>
            <p:cNvPr id="23" name="Google Shape;97;p15">
              <a:extLst>
                <a:ext uri="{FF2B5EF4-FFF2-40B4-BE49-F238E27FC236}">
                  <a16:creationId xmlns:a16="http://schemas.microsoft.com/office/drawing/2014/main" xmlns="" id="{89EF6506-0DEF-604D-8091-66E2CA3827BA}"/>
                </a:ext>
              </a:extLst>
            </p:cNvPr>
            <p:cNvSpPr txBox="1"/>
            <p:nvPr/>
          </p:nvSpPr>
          <p:spPr>
            <a:xfrm>
              <a:off x="806874" y="2931842"/>
              <a:ext cx="4617383" cy="3636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Medium"/>
                  <a:cs typeface="Calibri" panose="020F0502020204030204" pitchFamily="34" charset="0"/>
                  <a:sym typeface="Roboto Medium"/>
                </a:rPr>
                <a:t>¿Qué otros sistemas consideras que son esenciales para el </a:t>
              </a:r>
              <a:r>
                <a:rPr lang="es-419" sz="1600" b="1" dirty="0">
                  <a:latin typeface="Calibri" panose="020F0502020204030204" pitchFamily="34" charset="0"/>
                  <a:ea typeface="Roboto Medium"/>
                  <a:cs typeface="Calibri" panose="020F0502020204030204" pitchFamily="34" charset="0"/>
                  <a:sym typeface="Roboto Medium"/>
                </a:rPr>
                <a:t>funcionamiento del motor?</a:t>
              </a:r>
            </a:p>
          </p:txBody>
        </p:sp>
      </p:grpSp>
      <p:grpSp>
        <p:nvGrpSpPr>
          <p:cNvPr id="32" name="Grupo 31">
            <a:extLst>
              <a:ext uri="{FF2B5EF4-FFF2-40B4-BE49-F238E27FC236}">
                <a16:creationId xmlns:a16="http://schemas.microsoft.com/office/drawing/2014/main" xmlns="" id="{5CE2B85E-B737-BB44-AFCE-D63791C5E534}"/>
              </a:ext>
            </a:extLst>
          </p:cNvPr>
          <p:cNvGrpSpPr/>
          <p:nvPr/>
        </p:nvGrpSpPr>
        <p:grpSpPr>
          <a:xfrm>
            <a:off x="375767" y="4316803"/>
            <a:ext cx="5889275" cy="1431588"/>
            <a:chOff x="442650" y="3803939"/>
            <a:chExt cx="5889275" cy="1431588"/>
          </a:xfrm>
        </p:grpSpPr>
        <p:sp>
          <p:nvSpPr>
            <p:cNvPr id="33" name="Google Shape;98;p15">
              <a:extLst>
                <a:ext uri="{FF2B5EF4-FFF2-40B4-BE49-F238E27FC236}">
                  <a16:creationId xmlns:a16="http://schemas.microsoft.com/office/drawing/2014/main" xmlns="" id="{B1554580-0BF0-2C40-999D-1D75977A7F3A}"/>
                </a:ext>
              </a:extLst>
            </p:cNvPr>
            <p:cNvSpPr txBox="1"/>
            <p:nvPr/>
          </p:nvSpPr>
          <p:spPr>
            <a:xfrm>
              <a:off x="747531" y="4416252"/>
              <a:ext cx="5440500" cy="4830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Medium"/>
                  <a:cs typeface="Calibri" panose="020F0502020204030204" pitchFamily="34" charset="0"/>
                  <a:sym typeface="Roboto Medium"/>
                </a:rPr>
                <a:t>¿Cómo se pueden relacionar con los vistos en la actividad anterior?</a:t>
              </a:r>
            </a:p>
          </p:txBody>
        </p:sp>
        <p:grpSp>
          <p:nvGrpSpPr>
            <p:cNvPr id="34" name="Google Shape;89;p15">
              <a:extLst>
                <a:ext uri="{FF2B5EF4-FFF2-40B4-BE49-F238E27FC236}">
                  <a16:creationId xmlns:a16="http://schemas.microsoft.com/office/drawing/2014/main" xmlns="" id="{655ACA24-FD50-8E44-B20F-7F2AAD64808D}"/>
                </a:ext>
              </a:extLst>
            </p:cNvPr>
            <p:cNvGrpSpPr/>
            <p:nvPr/>
          </p:nvGrpSpPr>
          <p:grpSpPr>
            <a:xfrm>
              <a:off x="442650" y="3803939"/>
              <a:ext cx="5889275" cy="1431588"/>
              <a:chOff x="466025" y="2206962"/>
              <a:chExt cx="5889275" cy="1431588"/>
            </a:xfrm>
          </p:grpSpPr>
          <p:sp>
            <p:nvSpPr>
              <p:cNvPr id="35" name="Google Shape;90;p15">
                <a:extLst>
                  <a:ext uri="{FF2B5EF4-FFF2-40B4-BE49-F238E27FC236}">
                    <a16:creationId xmlns:a16="http://schemas.microsoft.com/office/drawing/2014/main" xmlns="" id="{218EC3B3-15FB-C54E-B3AF-320CC1176093}"/>
                  </a:ext>
                </a:extLst>
              </p:cNvPr>
              <p:cNvSpPr/>
              <p:nvPr/>
            </p:nvSpPr>
            <p:spPr>
              <a:xfrm>
                <a:off x="466025" y="2483000"/>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pic>
            <p:nvPicPr>
              <p:cNvPr id="36" name="Google Shape;91;p15">
                <a:extLst>
                  <a:ext uri="{FF2B5EF4-FFF2-40B4-BE49-F238E27FC236}">
                    <a16:creationId xmlns:a16="http://schemas.microsoft.com/office/drawing/2014/main" xmlns="" id="{63AD0939-00F4-3849-863D-B104E4698B0C}"/>
                  </a:ext>
                </a:extLst>
              </p:cNvPr>
              <p:cNvPicPr preferRelativeResize="0"/>
              <p:nvPr/>
            </p:nvPicPr>
            <p:blipFill>
              <a:blip r:embed="rId3">
                <a:alphaModFix/>
              </a:blip>
              <a:stretch>
                <a:fillRect/>
              </a:stretch>
            </p:blipFill>
            <p:spPr>
              <a:xfrm>
                <a:off x="5878200" y="2206962"/>
                <a:ext cx="477100" cy="477100"/>
              </a:xfrm>
              <a:prstGeom prst="rect">
                <a:avLst/>
              </a:prstGeom>
              <a:noFill/>
              <a:ln>
                <a:noFill/>
              </a:ln>
            </p:spPr>
          </p:pic>
        </p:grpSp>
      </p:grpSp>
      <p:sp>
        <p:nvSpPr>
          <p:cNvPr id="40" name="Google Shape;82;p14">
            <a:extLst>
              <a:ext uri="{FF2B5EF4-FFF2-40B4-BE49-F238E27FC236}">
                <a16:creationId xmlns:a16="http://schemas.microsoft.com/office/drawing/2014/main" xmlns="" id="{A627DB66-C283-AC46-A1A3-988518F08E61}"/>
              </a:ext>
            </a:extLst>
          </p:cNvPr>
          <p:cNvSpPr txBox="1"/>
          <p:nvPr/>
        </p:nvSpPr>
        <p:spPr>
          <a:xfrm>
            <a:off x="375767" y="2503310"/>
            <a:ext cx="6169970" cy="409500"/>
          </a:xfrm>
          <a:prstGeom prst="rect">
            <a:avLst/>
          </a:prstGeom>
          <a:noFill/>
          <a:ln>
            <a:noFill/>
          </a:ln>
        </p:spPr>
        <p:txBody>
          <a:bodyPr spcFirstLastPara="1" wrap="square" lIns="91425" tIns="91425" rIns="91425" bIns="91425" anchor="ctr" anchorCtr="0">
            <a:noAutofit/>
          </a:bodyPr>
          <a:lstStyle/>
          <a:p>
            <a:pPr lvl="0">
              <a:lnSpc>
                <a:spcPct val="90000"/>
              </a:lnSpc>
            </a:pPr>
            <a:r>
              <a:rPr lang="es-419" sz="1800" dirty="0">
                <a:solidFill>
                  <a:srgbClr val="741B47"/>
                </a:solidFill>
                <a:latin typeface="Calibri" panose="020F0502020204030204" pitchFamily="34" charset="0"/>
                <a:ea typeface="Roboto"/>
                <a:cs typeface="Calibri" panose="020F0502020204030204" pitchFamily="34" charset="0"/>
                <a:sym typeface="Roboto"/>
              </a:rPr>
              <a:t>SISTEMAS ESENCIALES PARA </a:t>
            </a:r>
          </a:p>
          <a:p>
            <a:pPr lvl="0">
              <a:lnSpc>
                <a:spcPct val="90000"/>
              </a:lnSpc>
            </a:pPr>
            <a:r>
              <a:rPr lang="es-419" sz="1800" dirty="0">
                <a:solidFill>
                  <a:srgbClr val="741B47"/>
                </a:solidFill>
                <a:latin typeface="Calibri" panose="020F0502020204030204" pitchFamily="34" charset="0"/>
                <a:ea typeface="Roboto"/>
                <a:cs typeface="Calibri" panose="020F0502020204030204" pitchFamily="34" charset="0"/>
                <a:sym typeface="Roboto"/>
              </a:rPr>
              <a:t>EL FUNCIONAMIENTO DEL MOTOR 2 </a:t>
            </a:r>
            <a:endParaRPr lang="es-419" sz="1800" dirty="0">
              <a:latin typeface="Calibri" panose="020F0502020204030204" pitchFamily="34" charset="0"/>
              <a:cs typeface="Calibri" panose="020F0502020204030204" pitchFamily="34" charset="0"/>
            </a:endParaRPr>
          </a:p>
        </p:txBody>
      </p:sp>
      <p:pic>
        <p:nvPicPr>
          <p:cNvPr id="18" name="Imagen 17">
            <a:extLst>
              <a:ext uri="{FF2B5EF4-FFF2-40B4-BE49-F238E27FC236}">
                <a16:creationId xmlns:a16="http://schemas.microsoft.com/office/drawing/2014/main" xmlns="" id="{8BCFAA89-13ED-A44D-B99F-245FFCCFC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3384" y="2360930"/>
            <a:ext cx="879636" cy="638768"/>
          </a:xfrm>
          <a:prstGeom prst="rect">
            <a:avLst/>
          </a:prstGeom>
        </p:spPr>
      </p:pic>
      <p:pic>
        <p:nvPicPr>
          <p:cNvPr id="19" name="Imagen 18">
            <a:extLst>
              <a:ext uri="{FF2B5EF4-FFF2-40B4-BE49-F238E27FC236}">
                <a16:creationId xmlns:a16="http://schemas.microsoft.com/office/drawing/2014/main" xmlns="" id="{53EC83E1-D33D-364E-B6D9-40A953C5C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9425" y="1315762"/>
            <a:ext cx="2670048" cy="5675376"/>
          </a:xfrm>
          <a:prstGeom prst="rect">
            <a:avLst/>
          </a:prstGeom>
        </p:spPr>
      </p:pic>
      <p:sp>
        <p:nvSpPr>
          <p:cNvPr id="2" name="Marcador de número de diapositiva 1"/>
          <p:cNvSpPr>
            <a:spLocks noGrp="1"/>
          </p:cNvSpPr>
          <p:nvPr>
            <p:ph type="sldNum" sz="quarter" idx="2"/>
          </p:nvPr>
        </p:nvSpPr>
        <p:spPr/>
        <p:txBody>
          <a:bodyPr/>
          <a:lstStyle/>
          <a:p>
            <a:fld id="{86CB4B4D-7CA3-9044-876B-883B54F8677D}" type="slidenum">
              <a:rPr lang="es-CL" smtClean="0"/>
              <a:t>5</a:t>
            </a:fld>
            <a:endParaRPr lang="es-CL"/>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23" name="Google Shape;151;p5"/>
          <p:cNvGrpSpPr/>
          <p:nvPr/>
        </p:nvGrpSpPr>
        <p:grpSpPr>
          <a:xfrm>
            <a:off x="4063481" y="3088868"/>
            <a:ext cx="5095871" cy="3508579"/>
            <a:chOff x="0" y="0"/>
            <a:chExt cx="5095869" cy="3508578"/>
          </a:xfrm>
        </p:grpSpPr>
        <p:sp>
          <p:nvSpPr>
            <p:cNvPr id="24" name="Rectángulo redondeado"/>
            <p:cNvSpPr/>
            <p:nvPr/>
          </p:nvSpPr>
          <p:spPr>
            <a:xfrm>
              <a:off x="0" y="0"/>
              <a:ext cx="5095870" cy="3508579"/>
            </a:xfrm>
            <a:prstGeom prst="roundRect">
              <a:avLst>
                <a:gd name="adj" fmla="val 5168"/>
              </a:avLst>
            </a:prstGeom>
            <a:solidFill>
              <a:srgbClr val="FFFFFF"/>
            </a:solidFill>
            <a:ln w="9525" cap="flat">
              <a:solidFill>
                <a:srgbClr val="000000"/>
              </a:solidFill>
              <a:prstDash val="solid"/>
              <a:round/>
            </a:ln>
            <a:effectLst/>
          </p:spPr>
          <p:txBody>
            <a:bodyPr wrap="square" lIns="0" tIns="0" rIns="0" bIns="0" numCol="1" anchor="ctr">
              <a:noAutofit/>
            </a:bodyPr>
            <a:lstStyle/>
            <a:p>
              <a:endParaRPr/>
            </a:p>
          </p:txBody>
        </p:sp>
        <p:sp>
          <p:nvSpPr>
            <p:cNvPr id="27" name="Texto"/>
            <p:cNvSpPr txBox="1"/>
            <p:nvPr/>
          </p:nvSpPr>
          <p:spPr>
            <a:xfrm>
              <a:off x="53108" y="1564172"/>
              <a:ext cx="4989654" cy="3802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r>
                <a:t>    </a:t>
              </a:r>
            </a:p>
          </p:txBody>
        </p:sp>
      </p:grpSp>
      <p:grpSp>
        <p:nvGrpSpPr>
          <p:cNvPr id="30" name="Google Shape;112;p16">
            <a:extLst>
              <a:ext uri="{FF2B5EF4-FFF2-40B4-BE49-F238E27FC236}">
                <a16:creationId xmlns:a16="http://schemas.microsoft.com/office/drawing/2014/main" xmlns="" id="{11E870C6-43B6-2649-B232-D6746085D47C}"/>
              </a:ext>
            </a:extLst>
          </p:cNvPr>
          <p:cNvGrpSpPr/>
          <p:nvPr/>
        </p:nvGrpSpPr>
        <p:grpSpPr>
          <a:xfrm>
            <a:off x="3891655" y="3760201"/>
            <a:ext cx="376200" cy="442686"/>
            <a:chOff x="476000" y="3474977"/>
            <a:chExt cx="376200" cy="442686"/>
          </a:xfrm>
        </p:grpSpPr>
        <p:sp>
          <p:nvSpPr>
            <p:cNvPr id="31" name="Google Shape;113;p16">
              <a:extLst>
                <a:ext uri="{FF2B5EF4-FFF2-40B4-BE49-F238E27FC236}">
                  <a16:creationId xmlns:a16="http://schemas.microsoft.com/office/drawing/2014/main" xmlns="" id="{5750A403-94D3-8841-A15B-7A8FA486AB40}"/>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4;p16">
              <a:extLst>
                <a:ext uri="{FF2B5EF4-FFF2-40B4-BE49-F238E27FC236}">
                  <a16:creationId xmlns:a16="http://schemas.microsoft.com/office/drawing/2014/main" xmlns="" id="{D96B5EFF-40BA-1E43-817B-6A402D7E3895}"/>
                </a:ext>
              </a:extLst>
            </p:cNvPr>
            <p:cNvSpPr txBox="1"/>
            <p:nvPr/>
          </p:nvSpPr>
          <p:spPr>
            <a:xfrm>
              <a:off x="493813" y="3474977"/>
              <a:ext cx="300300" cy="44268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sz="2800" b="1" dirty="0">
                  <a:solidFill>
                    <a:srgbClr val="FFFFFF"/>
                  </a:solidFill>
                  <a:latin typeface="Calibri"/>
                  <a:ea typeface="Calibri"/>
                  <a:cs typeface="Calibri"/>
                  <a:sym typeface="Calibri"/>
                </a:rPr>
                <a:t>1</a:t>
              </a:r>
              <a:endParaRPr sz="2800" b="1" dirty="0">
                <a:solidFill>
                  <a:srgbClr val="FFFFFF"/>
                </a:solidFill>
                <a:latin typeface="Calibri"/>
                <a:ea typeface="Calibri"/>
                <a:cs typeface="Calibri"/>
                <a:sym typeface="Calibri"/>
              </a:endParaRPr>
            </a:p>
          </p:txBody>
        </p:sp>
      </p:grpSp>
      <p:grpSp>
        <p:nvGrpSpPr>
          <p:cNvPr id="33" name="Google Shape;112;p16">
            <a:extLst>
              <a:ext uri="{FF2B5EF4-FFF2-40B4-BE49-F238E27FC236}">
                <a16:creationId xmlns:a16="http://schemas.microsoft.com/office/drawing/2014/main" xmlns="" id="{E3F26645-D0BA-E14C-B7E9-1511A0D80D67}"/>
              </a:ext>
            </a:extLst>
          </p:cNvPr>
          <p:cNvGrpSpPr/>
          <p:nvPr/>
        </p:nvGrpSpPr>
        <p:grpSpPr>
          <a:xfrm>
            <a:off x="3891655" y="5081798"/>
            <a:ext cx="376200" cy="387025"/>
            <a:chOff x="476000" y="3507950"/>
            <a:chExt cx="376200" cy="387025"/>
          </a:xfrm>
        </p:grpSpPr>
        <p:sp>
          <p:nvSpPr>
            <p:cNvPr id="34" name="Google Shape;113;p16">
              <a:extLst>
                <a:ext uri="{FF2B5EF4-FFF2-40B4-BE49-F238E27FC236}">
                  <a16:creationId xmlns:a16="http://schemas.microsoft.com/office/drawing/2014/main" xmlns="" id="{6165CBD5-DF34-144E-970C-4B5E3DF3DC6B}"/>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p16">
              <a:extLst>
                <a:ext uri="{FF2B5EF4-FFF2-40B4-BE49-F238E27FC236}">
                  <a16:creationId xmlns:a16="http://schemas.microsoft.com/office/drawing/2014/main" xmlns="" id="{5F80F95F-34F3-9942-8AFB-260CABDAD3E3}"/>
                </a:ext>
              </a:extLst>
            </p:cNvPr>
            <p:cNvSpPr txBox="1"/>
            <p:nvPr/>
          </p:nvSpPr>
          <p:spPr>
            <a:xfrm>
              <a:off x="493813" y="3507950"/>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sz="2800" b="1" dirty="0">
                  <a:solidFill>
                    <a:srgbClr val="FFFFFF"/>
                  </a:solidFill>
                  <a:latin typeface="Calibri"/>
                  <a:ea typeface="Calibri"/>
                  <a:cs typeface="Calibri"/>
                  <a:sym typeface="Calibri"/>
                </a:rPr>
                <a:t>2</a:t>
              </a:r>
              <a:endParaRPr sz="2800" b="1" dirty="0">
                <a:solidFill>
                  <a:srgbClr val="FFFFFF"/>
                </a:solidFill>
                <a:latin typeface="Calibri"/>
                <a:ea typeface="Calibri"/>
                <a:cs typeface="Calibri"/>
                <a:sym typeface="Calibri"/>
              </a:endParaRPr>
            </a:p>
          </p:txBody>
        </p:sp>
      </p:grpSp>
      <p:pic>
        <p:nvPicPr>
          <p:cNvPr id="36" name="Google Shape;164;p5" descr="Google Shape;164;p5"/>
          <p:cNvPicPr>
            <a:picLocks noChangeAspect="1"/>
          </p:cNvPicPr>
          <p:nvPr/>
        </p:nvPicPr>
        <p:blipFill>
          <a:blip r:embed="rId3">
            <a:extLst/>
          </a:blip>
          <a:stretch>
            <a:fillRect/>
          </a:stretch>
        </p:blipFill>
        <p:spPr>
          <a:xfrm>
            <a:off x="663221" y="2367775"/>
            <a:ext cx="2965719" cy="4328992"/>
          </a:xfrm>
          <a:prstGeom prst="rect">
            <a:avLst/>
          </a:prstGeom>
          <a:ln w="12700">
            <a:miter lim="400000"/>
          </a:ln>
        </p:spPr>
      </p:pic>
      <p:sp>
        <p:nvSpPr>
          <p:cNvPr id="37" name="Google Shape;168;p5"/>
          <p:cNvSpPr txBox="1"/>
          <p:nvPr/>
        </p:nvSpPr>
        <p:spPr>
          <a:xfrm>
            <a:off x="375975" y="1265366"/>
            <a:ext cx="3872883" cy="536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MENÚ DE LA ACTIVIDAD</a:t>
            </a:r>
          </a:p>
        </p:txBody>
      </p:sp>
      <p:sp>
        <p:nvSpPr>
          <p:cNvPr id="39" name="Google Shape;196;p6"/>
          <p:cNvSpPr txBox="1"/>
          <p:nvPr/>
        </p:nvSpPr>
        <p:spPr>
          <a:xfrm>
            <a:off x="4063851" y="2576445"/>
            <a:ext cx="4932407" cy="338463"/>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1" i="0" u="none" strike="noStrike" cap="none" dirty="0">
                <a:solidFill>
                  <a:srgbClr val="741B47"/>
                </a:solidFill>
                <a:latin typeface="Calibri"/>
                <a:ea typeface="Calibri"/>
                <a:cs typeface="Calibri"/>
                <a:sym typeface="Calibri"/>
              </a:rPr>
              <a:t>Al </a:t>
            </a:r>
            <a:r>
              <a:rPr lang="en-US" sz="1600" b="1" i="0" u="none" strike="noStrike" cap="none" dirty="0" err="1">
                <a:solidFill>
                  <a:srgbClr val="741B47"/>
                </a:solidFill>
                <a:latin typeface="Calibri"/>
                <a:ea typeface="Calibri"/>
                <a:cs typeface="Calibri"/>
                <a:sym typeface="Calibri"/>
              </a:rPr>
              <a:t>término</a:t>
            </a:r>
            <a:r>
              <a:rPr lang="en-US" sz="1600" b="1" i="0" u="none" strike="noStrike" cap="none" dirty="0">
                <a:solidFill>
                  <a:srgbClr val="741B47"/>
                </a:solidFill>
                <a:latin typeface="Calibri"/>
                <a:ea typeface="Calibri"/>
                <a:cs typeface="Calibri"/>
                <a:sym typeface="Calibri"/>
              </a:rPr>
              <a:t> de la </a:t>
            </a:r>
            <a:r>
              <a:rPr lang="en-US" sz="1600" b="1" i="0" u="none" strike="noStrike" cap="none" dirty="0" err="1">
                <a:solidFill>
                  <a:srgbClr val="741B47"/>
                </a:solidFill>
                <a:latin typeface="Calibri"/>
                <a:ea typeface="Calibri"/>
                <a:cs typeface="Calibri"/>
                <a:sym typeface="Calibri"/>
              </a:rPr>
              <a:t>actividad</a:t>
            </a:r>
            <a:r>
              <a:rPr lang="en-US" sz="1600" b="1" i="0" u="none" strike="noStrike" cap="none" dirty="0">
                <a:solidFill>
                  <a:srgbClr val="741B47"/>
                </a:solidFill>
                <a:latin typeface="Calibri"/>
                <a:ea typeface="Calibri"/>
                <a:cs typeface="Calibri"/>
                <a:sym typeface="Calibri"/>
              </a:rPr>
              <a:t> </a:t>
            </a:r>
            <a:r>
              <a:rPr lang="en-US" sz="1600" b="1" i="0" u="none" strike="noStrike" cap="none" dirty="0" err="1">
                <a:solidFill>
                  <a:srgbClr val="741B47"/>
                </a:solidFill>
                <a:latin typeface="Calibri"/>
                <a:ea typeface="Calibri"/>
                <a:cs typeface="Calibri"/>
                <a:sym typeface="Calibri"/>
              </a:rPr>
              <a:t>estarás</a:t>
            </a:r>
            <a:r>
              <a:rPr lang="en-US" sz="1600" b="1" i="0" u="none" strike="noStrike" cap="none" dirty="0">
                <a:solidFill>
                  <a:srgbClr val="741B47"/>
                </a:solidFill>
                <a:latin typeface="Calibri"/>
                <a:ea typeface="Calibri"/>
                <a:cs typeface="Calibri"/>
                <a:sym typeface="Calibri"/>
              </a:rPr>
              <a:t> en </a:t>
            </a:r>
            <a:r>
              <a:rPr lang="en-US" sz="1600" b="1" i="0" u="none" strike="noStrike" cap="none" dirty="0" err="1">
                <a:solidFill>
                  <a:srgbClr val="741B47"/>
                </a:solidFill>
                <a:latin typeface="Calibri"/>
                <a:ea typeface="Calibri"/>
                <a:cs typeface="Calibri"/>
                <a:sym typeface="Calibri"/>
              </a:rPr>
              <a:t>condiciones</a:t>
            </a:r>
            <a:r>
              <a:rPr lang="en-US" sz="1600" b="1" i="0" u="none" strike="noStrike" cap="none" dirty="0">
                <a:solidFill>
                  <a:srgbClr val="741B47"/>
                </a:solidFill>
                <a:latin typeface="Calibri"/>
                <a:ea typeface="Calibri"/>
                <a:cs typeface="Calibri"/>
                <a:sym typeface="Calibri"/>
              </a:rPr>
              <a:t> de:</a:t>
            </a:r>
            <a:endParaRPr dirty="0">
              <a:solidFill>
                <a:srgbClr val="741B47"/>
              </a:solidFill>
            </a:endParaRPr>
          </a:p>
        </p:txBody>
      </p:sp>
      <p:sp>
        <p:nvSpPr>
          <p:cNvPr id="28" name="Google Shape;80;p14">
            <a:extLst>
              <a:ext uri="{FF2B5EF4-FFF2-40B4-BE49-F238E27FC236}">
                <a16:creationId xmlns:a16="http://schemas.microsoft.com/office/drawing/2014/main" xmlns="" id="{2C2A639C-A851-3C41-BDCC-C280089EA924}"/>
              </a:ext>
            </a:extLst>
          </p:cNvPr>
          <p:cNvSpPr txBox="1"/>
          <p:nvPr/>
        </p:nvSpPr>
        <p:spPr>
          <a:xfrm>
            <a:off x="4720422" y="3889764"/>
            <a:ext cx="4044451"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CL" sz="1600" dirty="0">
                <a:latin typeface="Calibri" panose="020F0502020204030204" pitchFamily="34" charset="0"/>
                <a:ea typeface="Roboto"/>
                <a:cs typeface="Calibri" panose="020F0502020204030204" pitchFamily="34" charset="0"/>
                <a:sym typeface="Roboto"/>
              </a:rPr>
              <a:t>Conocerás e identificarás dos sistemas esenciales para el funcionamiento del motor. </a:t>
            </a:r>
            <a:r>
              <a:rPr lang="es-CL" sz="1600" b="1" dirty="0">
                <a:solidFill>
                  <a:srgbClr val="76384D"/>
                </a:solidFill>
                <a:latin typeface="Calibri" panose="020F0502020204030204" pitchFamily="34" charset="0"/>
                <a:ea typeface="Roboto"/>
                <a:cs typeface="Calibri" panose="020F0502020204030204" pitchFamily="34" charset="0"/>
                <a:sym typeface="Roboto"/>
              </a:rPr>
              <a:t>(Sistema de alimentación y sistema de encendido).</a:t>
            </a:r>
          </a:p>
        </p:txBody>
      </p:sp>
      <p:sp>
        <p:nvSpPr>
          <p:cNvPr id="47" name="Google Shape;81;p14">
            <a:extLst>
              <a:ext uri="{FF2B5EF4-FFF2-40B4-BE49-F238E27FC236}">
                <a16:creationId xmlns:a16="http://schemas.microsoft.com/office/drawing/2014/main" xmlns="" id="{A92BA521-3740-2A4A-8B78-57E529002EEB}"/>
              </a:ext>
            </a:extLst>
          </p:cNvPr>
          <p:cNvSpPr txBox="1"/>
          <p:nvPr/>
        </p:nvSpPr>
        <p:spPr>
          <a:xfrm>
            <a:off x="4702396" y="5028892"/>
            <a:ext cx="3756601"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Conocerás las funciones que tienen estos tres sistemas esenciales.</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6</a:t>
            </a:fld>
            <a:endParaRPr lang="es-CL"/>
          </a:p>
        </p:txBody>
      </p:sp>
      <p:sp>
        <p:nvSpPr>
          <p:cNvPr id="41" name="Google Shape;82;p14">
            <a:extLst>
              <a:ext uri="{FF2B5EF4-FFF2-40B4-BE49-F238E27FC236}">
                <a16:creationId xmlns:a16="http://schemas.microsoft.com/office/drawing/2014/main" xmlns="" id="{07413246-4A27-AE48-8898-8955CBA8C6B6}"/>
              </a:ext>
            </a:extLst>
          </p:cNvPr>
          <p:cNvSpPr txBox="1"/>
          <p:nvPr/>
        </p:nvSpPr>
        <p:spPr>
          <a:xfrm>
            <a:off x="4483511" y="1276412"/>
            <a:ext cx="5192504"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419" sz="2000" dirty="0">
                <a:solidFill>
                  <a:srgbClr val="FF0000"/>
                </a:solidFill>
                <a:latin typeface="Calibri" panose="020F0502020204030204" pitchFamily="34" charset="0"/>
                <a:ea typeface="Roboto"/>
                <a:cs typeface="Calibri" panose="020F0502020204030204" pitchFamily="34" charset="0"/>
                <a:sym typeface="Roboto"/>
              </a:rPr>
              <a:t>SISTEMAS ESENCIALES PARA </a:t>
            </a:r>
          </a:p>
          <a:p>
            <a:pPr marL="0" lvl="0" indent="0" rtl="0">
              <a:lnSpc>
                <a:spcPct val="90000"/>
              </a:lnSpc>
              <a:spcBef>
                <a:spcPts val="0"/>
              </a:spcBef>
              <a:spcAft>
                <a:spcPts val="0"/>
              </a:spcAft>
              <a:buNone/>
            </a:pPr>
            <a:r>
              <a:rPr lang="es-419" sz="2000" b="1" dirty="0">
                <a:solidFill>
                  <a:srgbClr val="741B47"/>
                </a:solidFill>
                <a:latin typeface="Calibri" panose="020F0502020204030204" pitchFamily="34" charset="0"/>
                <a:ea typeface="Roboto"/>
                <a:cs typeface="Calibri" panose="020F0502020204030204" pitchFamily="34" charset="0"/>
                <a:sym typeface="Roboto"/>
              </a:rPr>
              <a:t>EL FUNCIONAMIENTO DEL MOTOR 2</a:t>
            </a:r>
            <a:endParaRPr sz="20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 name="Google Shape;159;p18">
            <a:extLst>
              <a:ext uri="{FF2B5EF4-FFF2-40B4-BE49-F238E27FC236}">
                <a16:creationId xmlns:a16="http://schemas.microsoft.com/office/drawing/2014/main" xmlns="" id="{69C4CE75-0F89-A049-B9D4-F075C64A3499}"/>
              </a:ext>
            </a:extLst>
          </p:cNvPr>
          <p:cNvSpPr/>
          <p:nvPr/>
        </p:nvSpPr>
        <p:spPr>
          <a:xfrm>
            <a:off x="511279" y="4212052"/>
            <a:ext cx="7533619" cy="2388695"/>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solidFill>
                  <a:srgbClr val="E9E1E4"/>
                </a:solidFill>
              </a:rPr>
              <a:t>    </a:t>
            </a:r>
            <a:endParaRPr>
              <a:solidFill>
                <a:srgbClr val="E9E1E4"/>
              </a:solidFill>
            </a:endParaRPr>
          </a:p>
        </p:txBody>
      </p:sp>
      <p:sp>
        <p:nvSpPr>
          <p:cNvPr id="159" name="Google Shape;159;p18"/>
          <p:cNvSpPr/>
          <p:nvPr/>
        </p:nvSpPr>
        <p:spPr>
          <a:xfrm>
            <a:off x="511279" y="2232087"/>
            <a:ext cx="7533619" cy="1704000"/>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solidFill>
                  <a:srgbClr val="E9E1E4"/>
                </a:solidFill>
              </a:rPr>
              <a:t>    </a:t>
            </a:r>
            <a:endParaRPr>
              <a:solidFill>
                <a:srgbClr val="E9E1E4"/>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891" y="2044059"/>
            <a:ext cx="500373" cy="477100"/>
          </a:xfrm>
          <a:prstGeom prst="rect">
            <a:avLst/>
          </a:prstGeom>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711" y="4048950"/>
            <a:ext cx="500373" cy="477100"/>
          </a:xfrm>
          <a:prstGeom prst="rect">
            <a:avLst/>
          </a:prstGeom>
        </p:spPr>
      </p:pic>
      <p:sp>
        <p:nvSpPr>
          <p:cNvPr id="3" name="Elipse 2"/>
          <p:cNvSpPr/>
          <p:nvPr/>
        </p:nvSpPr>
        <p:spPr>
          <a:xfrm>
            <a:off x="6965774" y="4819097"/>
            <a:ext cx="2498353" cy="24983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Google Shape;160;p18">
            <a:extLst>
              <a:ext uri="{FF2B5EF4-FFF2-40B4-BE49-F238E27FC236}">
                <a16:creationId xmlns:a16="http://schemas.microsoft.com/office/drawing/2014/main" xmlns="" id="{AC8B1306-F312-9F48-A00A-BA89758E95B5}"/>
              </a:ext>
            </a:extLst>
          </p:cNvPr>
          <p:cNvSpPr txBox="1"/>
          <p:nvPr/>
        </p:nvSpPr>
        <p:spPr>
          <a:xfrm>
            <a:off x="883251" y="2521159"/>
            <a:ext cx="6726917" cy="1136441"/>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latin typeface="Calibri" panose="020F0502020204030204" pitchFamily="34" charset="0"/>
                <a:ea typeface="Roboto Medium"/>
                <a:cs typeface="Calibri" panose="020F0502020204030204" pitchFamily="34" charset="0"/>
                <a:sym typeface="Roboto Medium"/>
              </a:rPr>
              <a:t>El sistema de Alimentación es el encargado de suministrar el combustible necesario al motor para su correcto funcionamiento. </a:t>
            </a:r>
          </a:p>
        </p:txBody>
      </p:sp>
      <p:sp>
        <p:nvSpPr>
          <p:cNvPr id="19" name="Google Shape;160;p18">
            <a:extLst>
              <a:ext uri="{FF2B5EF4-FFF2-40B4-BE49-F238E27FC236}">
                <a16:creationId xmlns:a16="http://schemas.microsoft.com/office/drawing/2014/main" xmlns="" id="{2119B5AD-1ACE-764B-8DBF-4A3D49593C10}"/>
              </a:ext>
            </a:extLst>
          </p:cNvPr>
          <p:cNvSpPr txBox="1"/>
          <p:nvPr/>
        </p:nvSpPr>
        <p:spPr>
          <a:xfrm>
            <a:off x="883252" y="4712277"/>
            <a:ext cx="4663294" cy="1373100"/>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Clr>
                <a:srgbClr val="76384D"/>
              </a:buClr>
              <a:buFont typeface="Arial" panose="020B0604020202020204" pitchFamily="34" charset="0"/>
              <a:buChar char="•"/>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ESTANQUE DE COMBUSTIBLE</a:t>
            </a:r>
          </a:p>
          <a:p>
            <a:pPr marL="285750" lvl="0" indent="-285750">
              <a:lnSpc>
                <a:spcPct val="115000"/>
              </a:lnSpc>
              <a:buClr>
                <a:srgbClr val="76384D"/>
              </a:buClr>
              <a:buFont typeface="Arial" panose="020B0604020202020204" pitchFamily="34" charset="0"/>
              <a:buChar char="•"/>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BOMBA ELÉCTRICA DE COMBUSTIBLE</a:t>
            </a:r>
          </a:p>
          <a:p>
            <a:pPr marL="285750" lvl="0" indent="-285750">
              <a:lnSpc>
                <a:spcPct val="115000"/>
              </a:lnSpc>
              <a:buClr>
                <a:srgbClr val="76384D"/>
              </a:buClr>
              <a:buFont typeface="Arial" panose="020B0604020202020204" pitchFamily="34" charset="0"/>
              <a:buChar char="•"/>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FILTRO DE COMBUSTIBLE</a:t>
            </a:r>
          </a:p>
          <a:p>
            <a:pPr marL="285750" lvl="0" indent="-285750">
              <a:lnSpc>
                <a:spcPct val="115000"/>
              </a:lnSpc>
              <a:buClr>
                <a:srgbClr val="76384D"/>
              </a:buClr>
              <a:buFont typeface="Arial" panose="020B0604020202020204" pitchFamily="34" charset="0"/>
              <a:buChar char="•"/>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CONDUCTOS DEL SISTEMA</a:t>
            </a:r>
          </a:p>
          <a:p>
            <a:pPr marL="285750" lvl="0" indent="-285750">
              <a:lnSpc>
                <a:spcPct val="115000"/>
              </a:lnSpc>
              <a:buClr>
                <a:srgbClr val="76384D"/>
              </a:buClr>
              <a:buFont typeface="Arial" panose="020B0604020202020204" pitchFamily="34" charset="0"/>
              <a:buChar char="•"/>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INYECTORES DE COMBUSTIBLE</a:t>
            </a:r>
          </a:p>
          <a:p>
            <a:pPr marL="285750" lvl="0" indent="-285750">
              <a:lnSpc>
                <a:spcPct val="115000"/>
              </a:lnSpc>
              <a:buClr>
                <a:srgbClr val="76384D"/>
              </a:buClr>
              <a:buFont typeface="Arial" panose="020B0604020202020204" pitchFamily="34" charset="0"/>
              <a:buChar char="•"/>
            </a:pPr>
            <a:r>
              <a:rPr lang="es-419" sz="1500" b="1" dirty="0">
                <a:solidFill>
                  <a:srgbClr val="76384D"/>
                </a:solidFill>
                <a:latin typeface="Calibri" panose="020F0502020204030204" pitchFamily="34" charset="0"/>
                <a:ea typeface="Roboto Medium"/>
                <a:cs typeface="Calibri" panose="020F0502020204030204" pitchFamily="34" charset="0"/>
                <a:sym typeface="Roboto Medium"/>
              </a:rPr>
              <a:t>SENSORES ENCARGADOS DE MEDIR EL INGRESO DE AIRE A LOS CILINDROS DEL MOTOR</a:t>
            </a:r>
          </a:p>
        </p:txBody>
      </p:sp>
      <p:pic>
        <p:nvPicPr>
          <p:cNvPr id="17" name="Imagen 16">
            <a:extLst>
              <a:ext uri="{FF2B5EF4-FFF2-40B4-BE49-F238E27FC236}">
                <a16:creationId xmlns:a16="http://schemas.microsoft.com/office/drawing/2014/main" xmlns="" id="{9487640D-984A-1D47-B0F6-3F93A5E530AD}"/>
              </a:ext>
            </a:extLst>
          </p:cNvPr>
          <p:cNvPicPr>
            <a:picLocks noChangeAspect="1"/>
          </p:cNvPicPr>
          <p:nvPr/>
        </p:nvPicPr>
        <p:blipFill>
          <a:blip r:embed="rId4"/>
          <a:stretch>
            <a:fillRect/>
          </a:stretch>
        </p:blipFill>
        <p:spPr>
          <a:xfrm>
            <a:off x="6631041" y="4807102"/>
            <a:ext cx="3247831" cy="2615769"/>
          </a:xfrm>
          <a:prstGeom prst="rect">
            <a:avLst/>
          </a:prstGeom>
        </p:spPr>
      </p:pic>
      <p:sp>
        <p:nvSpPr>
          <p:cNvPr id="21" name="Google Shape;96;p15">
            <a:extLst>
              <a:ext uri="{FF2B5EF4-FFF2-40B4-BE49-F238E27FC236}">
                <a16:creationId xmlns:a16="http://schemas.microsoft.com/office/drawing/2014/main" xmlns="" id="{ECFD614E-41E1-124E-AAD6-C59E154A3DC2}"/>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ALIMENTACIÓN</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2" name="Google Shape;70;p14">
            <a:extLst>
              <a:ext uri="{FF2B5EF4-FFF2-40B4-BE49-F238E27FC236}">
                <a16:creationId xmlns:a16="http://schemas.microsoft.com/office/drawing/2014/main" xmlns="" id="{496490C3-ACE4-0B43-87B2-726E19F5D798}"/>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DEFINICIÓN</a:t>
            </a:r>
          </a:p>
          <a:p>
            <a:endParaRPr lang="es-419" b="1" dirty="0">
              <a:latin typeface="Calibri" panose="020F0502020204030204" pitchFamily="34" charset="0"/>
              <a:ea typeface="Roboto"/>
              <a:cs typeface="Calibri" panose="020F0502020204030204" pitchFamily="34" charset="0"/>
              <a:sym typeface="Roboto"/>
            </a:endParaRPr>
          </a:p>
        </p:txBody>
      </p:sp>
      <p:sp>
        <p:nvSpPr>
          <p:cNvPr id="4" name="Marcador de número de diapositiva 3"/>
          <p:cNvSpPr>
            <a:spLocks noGrp="1"/>
          </p:cNvSpPr>
          <p:nvPr>
            <p:ph type="sldNum" sz="quarter" idx="2"/>
          </p:nvPr>
        </p:nvSpPr>
        <p:spPr/>
        <p:txBody>
          <a:bodyPr/>
          <a:lstStyle/>
          <a:p>
            <a:fld id="{86CB4B4D-7CA3-9044-876B-883B54F8677D}" type="slidenum">
              <a:rPr lang="es-CL" smtClean="0"/>
              <a:t>7</a:t>
            </a:fld>
            <a:endParaRPr lang="es-CL"/>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 name="Google Shape;96;p15">
            <a:extLst>
              <a:ext uri="{FF2B5EF4-FFF2-40B4-BE49-F238E27FC236}">
                <a16:creationId xmlns:a16="http://schemas.microsoft.com/office/drawing/2014/main" xmlns="" id="{0ECFF546-8A80-6146-9B96-74914FFEEB7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ESQUEMA DE </a:t>
            </a:r>
            <a:r>
              <a:rPr lang="es-CL" sz="2800" dirty="0">
                <a:solidFill>
                  <a:srgbClr val="ED423D"/>
                </a:solidFill>
                <a:latin typeface="Calibri" panose="020F0502020204030204" pitchFamily="34" charset="0"/>
                <a:ea typeface="Roboto"/>
                <a:cs typeface="Calibri" panose="020F0502020204030204" pitchFamily="34" charset="0"/>
                <a:sym typeface="Roboto"/>
              </a:rPr>
              <a:t>SISTEMAS DE ALIMENTACIÓN</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0" name="Google Shape;73;p14">
            <a:extLst>
              <a:ext uri="{FF2B5EF4-FFF2-40B4-BE49-F238E27FC236}">
                <a16:creationId xmlns:a16="http://schemas.microsoft.com/office/drawing/2014/main" xmlns="" id="{53A1FDDD-B4D8-2A4A-A05D-066269FBF618}"/>
              </a:ext>
            </a:extLst>
          </p:cNvPr>
          <p:cNvSpPr/>
          <p:nvPr/>
        </p:nvSpPr>
        <p:spPr>
          <a:xfrm>
            <a:off x="495773" y="1985663"/>
            <a:ext cx="6786601" cy="4653338"/>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pic>
        <p:nvPicPr>
          <p:cNvPr id="6" name="Imagen 5">
            <a:extLst>
              <a:ext uri="{FF2B5EF4-FFF2-40B4-BE49-F238E27FC236}">
                <a16:creationId xmlns:a16="http://schemas.microsoft.com/office/drawing/2014/main" xmlns="" id="{433C65FD-B7EB-B542-B616-09E04CE53765}"/>
              </a:ext>
            </a:extLst>
          </p:cNvPr>
          <p:cNvPicPr>
            <a:picLocks noChangeAspect="1"/>
          </p:cNvPicPr>
          <p:nvPr/>
        </p:nvPicPr>
        <p:blipFill>
          <a:blip r:embed="rId3"/>
          <a:stretch>
            <a:fillRect/>
          </a:stretch>
        </p:blipFill>
        <p:spPr>
          <a:xfrm>
            <a:off x="760281" y="1985663"/>
            <a:ext cx="6134100" cy="4648200"/>
          </a:xfrm>
          <a:prstGeom prst="rect">
            <a:avLst/>
          </a:prstGeom>
        </p:spPr>
      </p:pic>
      <p:sp>
        <p:nvSpPr>
          <p:cNvPr id="2" name="Marcador de número de diapositiva 1"/>
          <p:cNvSpPr>
            <a:spLocks noGrp="1"/>
          </p:cNvSpPr>
          <p:nvPr>
            <p:ph type="sldNum" sz="quarter" idx="2"/>
          </p:nvPr>
        </p:nvSpPr>
        <p:spPr/>
        <p:txBody>
          <a:bodyPr/>
          <a:lstStyle/>
          <a:p>
            <a:fld id="{86CB4B4D-7CA3-9044-876B-883B54F8677D}" type="slidenum">
              <a:rPr lang="es-CL" smtClean="0"/>
              <a:t>8</a:t>
            </a:fld>
            <a:endParaRPr lang="es-CL"/>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5" name="Imagen 14">
            <a:extLst>
              <a:ext uri="{FF2B5EF4-FFF2-40B4-BE49-F238E27FC236}">
                <a16:creationId xmlns:a16="http://schemas.microsoft.com/office/drawing/2014/main" xmlns="" id="{B72503AD-77FA-084D-9C3E-5BA55DE609AA}"/>
              </a:ext>
            </a:extLst>
          </p:cNvPr>
          <p:cNvPicPr>
            <a:picLocks noChangeAspect="1"/>
          </p:cNvPicPr>
          <p:nvPr/>
        </p:nvPicPr>
        <p:blipFill>
          <a:blip r:embed="rId3" cstate="print"/>
          <a:stretch>
            <a:fillRect/>
          </a:stretch>
        </p:blipFill>
        <p:spPr>
          <a:xfrm>
            <a:off x="6749738" y="2418340"/>
            <a:ext cx="2519013" cy="3584750"/>
          </a:xfrm>
          <a:prstGeom prst="rect">
            <a:avLst/>
          </a:prstGeom>
        </p:spPr>
      </p:pic>
      <p:sp>
        <p:nvSpPr>
          <p:cNvPr id="9" name="Google Shape;174;p19">
            <a:extLst>
              <a:ext uri="{FF2B5EF4-FFF2-40B4-BE49-F238E27FC236}">
                <a16:creationId xmlns:a16="http://schemas.microsoft.com/office/drawing/2014/main" xmlns="" id="{C0605079-1826-9041-B062-7DC6CFE3ED9E}"/>
              </a:ext>
            </a:extLst>
          </p:cNvPr>
          <p:cNvSpPr/>
          <p:nvPr/>
        </p:nvSpPr>
        <p:spPr>
          <a:xfrm>
            <a:off x="466026" y="2186260"/>
            <a:ext cx="5963803" cy="4101505"/>
          </a:xfrm>
          <a:prstGeom prst="roundRect">
            <a:avLst>
              <a:gd name="adj" fmla="val 10966"/>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1" name="Google Shape;96;p15">
            <a:extLst>
              <a:ext uri="{FF2B5EF4-FFF2-40B4-BE49-F238E27FC236}">
                <a16:creationId xmlns:a16="http://schemas.microsoft.com/office/drawing/2014/main" xmlns="" id="{3F02A6FA-CEC8-6E43-95C8-DF8B6D45E8B6}"/>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BOMBA DE COMBUSTIBLE</a:t>
            </a:r>
          </a:p>
        </p:txBody>
      </p:sp>
      <p:sp>
        <p:nvSpPr>
          <p:cNvPr id="19" name="Google Shape;175;p19">
            <a:extLst>
              <a:ext uri="{FF2B5EF4-FFF2-40B4-BE49-F238E27FC236}">
                <a16:creationId xmlns:a16="http://schemas.microsoft.com/office/drawing/2014/main" xmlns="" id="{63ECA884-B5EC-6C4A-9BC4-6C279B833975}"/>
              </a:ext>
            </a:extLst>
          </p:cNvPr>
          <p:cNvSpPr txBox="1"/>
          <p:nvPr/>
        </p:nvSpPr>
        <p:spPr>
          <a:xfrm>
            <a:off x="716253" y="2818553"/>
            <a:ext cx="5452317" cy="3469212"/>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 una bomba de combustible eléctrica que se ubica en el interior del estanque de combustible.</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Se encarga de generar el caudal de combustible necesario para cubrir todos los requerimientos de combustible durante el funcionamiento del motor en todo su rango de rpm.</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Esta bomba se lubrica y refrigera al estar sumergida en el combustible almacenado en el estanque.</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el circuito eléctrico del vehículo existe un fusible y un relé encargado de alimentar con energía eléctrica a la bomba y de protegerla en caso de alza de corriente que la pueda dañar.</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8" name="Google Shape;96;p15">
            <a:extLst>
              <a:ext uri="{FF2B5EF4-FFF2-40B4-BE49-F238E27FC236}">
                <a16:creationId xmlns:a16="http://schemas.microsoft.com/office/drawing/2014/main" xmlns="" id="{266984AF-C523-334E-8CB8-7ACD567CB9B7}"/>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SISTEMAS DE </a:t>
            </a:r>
            <a:r>
              <a:rPr lang="es-CL" sz="2800" dirty="0">
                <a:solidFill>
                  <a:srgbClr val="ED423D"/>
                </a:solidFill>
                <a:latin typeface="Calibri" panose="020F0502020204030204" pitchFamily="34" charset="0"/>
                <a:ea typeface="Roboto"/>
                <a:cs typeface="Calibri" panose="020F0502020204030204" pitchFamily="34" charset="0"/>
                <a:sym typeface="Roboto"/>
              </a:rPr>
              <a:t>ALIMENTACIÓN</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 name="Marcador de número de diapositiva 1"/>
          <p:cNvSpPr>
            <a:spLocks noGrp="1"/>
          </p:cNvSpPr>
          <p:nvPr>
            <p:ph type="sldNum" sz="quarter" idx="2"/>
          </p:nvPr>
        </p:nvSpPr>
        <p:spPr/>
        <p:txBody>
          <a:bodyPr/>
          <a:lstStyle/>
          <a:p>
            <a:fld id="{86CB4B4D-7CA3-9044-876B-883B54F8677D}" type="slidenum">
              <a:rPr lang="es-CL" smtClean="0"/>
              <a:t>9</a:t>
            </a:fld>
            <a:endParaRPr lang="es-CL"/>
          </a:p>
        </p:txBody>
      </p:sp>
    </p:spTree>
    <p:extLst>
      <p:ext uri="{BB962C8B-B14F-4D97-AF65-F5344CB8AC3E}">
        <p14:creationId xmlns:p14="http://schemas.microsoft.com/office/powerpoint/2010/main" val="1071460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3923</TotalTime>
  <Words>2491</Words>
  <Application>Microsoft Office PowerPoint</Application>
  <PresentationFormat>Personalizado</PresentationFormat>
  <Paragraphs>354</Paragraphs>
  <Slides>39</Slides>
  <Notes>35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39</vt:i4>
      </vt:variant>
    </vt:vector>
  </HeadingPairs>
  <TitlesOfParts>
    <vt:vector size="44" baseType="lpstr">
      <vt:lpstr>Calibri</vt:lpstr>
      <vt:lpstr>Roboto Medium</vt:lpstr>
      <vt:lpstr>Arial</vt:lpstr>
      <vt:lpstr>Roboto</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Toledo</cp:lastModifiedBy>
  <cp:revision>308</cp:revision>
  <dcterms:modified xsi:type="dcterms:W3CDTF">2021-01-19T02:26:16Z</dcterms:modified>
</cp:coreProperties>
</file>