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1328">
          <p15:clr>
            <a:srgbClr val="A4A3A4"/>
          </p15:clr>
        </p15:guide>
        <p15:guide id="4" pos="314">
          <p15:clr>
            <a:srgbClr val="A4A3A4"/>
          </p15:clr>
        </p15:guide>
      </p15:sldGuideLst>
    </p:ext>
    <p:ext uri="http://customooxmlschemas.google.com/">
      <go:slidesCustomData xmlns:go="http://customooxmlschemas.google.com/" r:id="rId39" roundtripDataSignature="AMtx7mjcAYN/QjeOAb1Rk6aW3Ieg6C5v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1328" orient="horz"/>
        <p:guide pos="31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
        <p:nvSpPr>
          <p:cNvPr id="26" name="Google Shape;26;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16|</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16|</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3" name="Google Shape;43;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
        <p:nvSpPr>
          <p:cNvPr id="44" name="Google Shape;44;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16|</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1" name="Google Shape;51;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2" name="Google Shape;52;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
        <p:nvSpPr>
          <p:cNvPr id="53" name="Google Shape;5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16|</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hyperlink" Target="https://www.previred.com/web/previred/softwares-gratuit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drive.google.com/file/d/1Rq9ZhaiA9mNZkoBob63Y5uoAg4k6Iiw4/view" TargetMode="Externa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2.png"/><Relationship Id="rId4" Type="http://schemas.openxmlformats.org/officeDocument/2006/relationships/image" Target="../media/image36.png"/><Relationship Id="rId5" Type="http://schemas.openxmlformats.org/officeDocument/2006/relationships/image" Target="../media/image45.png"/><Relationship Id="rId6" Type="http://schemas.openxmlformats.org/officeDocument/2006/relationships/image" Target="../media/image41.png"/><Relationship Id="rId7" Type="http://schemas.openxmlformats.org/officeDocument/2006/relationships/image" Target="../media/image44.png"/><Relationship Id="rId8"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pic>
        <p:nvPicPr>
          <p:cNvPr descr="PORTADA RRHH M2.png" id="68" name="Google Shape;68;p1"/>
          <p:cNvPicPr preferRelativeResize="0"/>
          <p:nvPr/>
        </p:nvPicPr>
        <p:blipFill rotWithShape="1">
          <a:blip r:embed="rId3">
            <a:alphaModFix/>
          </a:blip>
          <a:srcRect b="0" l="0" r="0" t="-13124"/>
          <a:stretch/>
        </p:blipFill>
        <p:spPr>
          <a:xfrm>
            <a:off x="2672185" y="2565400"/>
            <a:ext cx="5644631" cy="3895724"/>
          </a:xfrm>
          <a:prstGeom prst="rect">
            <a:avLst/>
          </a:prstGeom>
          <a:noFill/>
          <a:ln>
            <a:noFill/>
          </a:ln>
        </p:spPr>
      </p:pic>
      <p:sp>
        <p:nvSpPr>
          <p:cNvPr id="69" name="Google Shape;6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0" name="Google Shape;70;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1" name="Google Shape;71;p1"/>
          <p:cNvSpPr/>
          <p:nvPr/>
        </p:nvSpPr>
        <p:spPr>
          <a:xfrm>
            <a:off x="2781492" y="2692673"/>
            <a:ext cx="3446501" cy="55934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365425" y="2174214"/>
            <a:ext cx="8422975" cy="1357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500" u="none" cap="none" strike="noStrike">
                <a:solidFill>
                  <a:srgbClr val="ED6B00"/>
                </a:solidFill>
                <a:latin typeface="Calibri"/>
                <a:ea typeface="Calibri"/>
                <a:cs typeface="Calibri"/>
                <a:sym typeface="Calibri"/>
              </a:rPr>
              <a:t>CÁLCULO DE REMUNERACIÓN, FINIQUITOS Y OBLIGACIONES LABORALES</a:t>
            </a:r>
            <a:endParaRPr b="1" i="0" sz="35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3"/>
          <p:cNvSpPr/>
          <p:nvPr/>
        </p:nvSpPr>
        <p:spPr>
          <a:xfrm>
            <a:off x="508000" y="2070100"/>
            <a:ext cx="4292600" cy="4762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5" name="Google Shape;205;p43"/>
          <p:cNvSpPr/>
          <p:nvPr/>
        </p:nvSpPr>
        <p:spPr>
          <a:xfrm>
            <a:off x="385761" y="1213406"/>
            <a:ext cx="933450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SOFTWARE DE REMUNERACIONES </a:t>
            </a:r>
            <a:r>
              <a:rPr b="0" i="0" lang="en-US" sz="2600" u="none" cap="none" strike="noStrike">
                <a:solidFill>
                  <a:srgbClr val="A93501"/>
                </a:solidFill>
                <a:latin typeface="Calibri"/>
                <a:ea typeface="Calibri"/>
                <a:cs typeface="Calibri"/>
                <a:sym typeface="Calibri"/>
              </a:rPr>
              <a:t>V/S </a:t>
            </a:r>
            <a:r>
              <a:rPr b="0" i="0" lang="en-US" sz="3000" u="none" cap="none" strike="noStrike">
                <a:solidFill>
                  <a:srgbClr val="A93501"/>
                </a:solidFill>
                <a:latin typeface="Calibri"/>
                <a:ea typeface="Calibri"/>
                <a:cs typeface="Calibri"/>
                <a:sym typeface="Calibri"/>
              </a:rPr>
              <a:t>ERP</a:t>
            </a:r>
            <a:endParaRPr b="0" i="0" sz="3000" u="none" cap="none" strike="noStrike">
              <a:solidFill>
                <a:srgbClr val="A93501"/>
              </a:solidFill>
              <a:latin typeface="Calibri"/>
              <a:ea typeface="Calibri"/>
              <a:cs typeface="Calibri"/>
              <a:sym typeface="Calibri"/>
            </a:endParaRPr>
          </a:p>
        </p:txBody>
      </p:sp>
      <p:sp>
        <p:nvSpPr>
          <p:cNvPr id="206" name="Google Shape;206;p43"/>
          <p:cNvSpPr txBox="1"/>
          <p:nvPr/>
        </p:nvSpPr>
        <p:spPr>
          <a:xfrm>
            <a:off x="678047" y="2245019"/>
            <a:ext cx="3906654"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ALGUNAS VENTAJAS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Ventajas de los software de remuneraciones:</a:t>
            </a:r>
            <a:endParaRPr/>
          </a:p>
          <a:p>
            <a:pPr indent="0" lvl="0" marL="0" marR="0" rtl="0" algn="l">
              <a:lnSpc>
                <a:spcPct val="5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Son más económicos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Más fácil de comprender sus procesos de calculo.</a:t>
            </a:r>
            <a:endParaRPr/>
          </a:p>
          <a:p>
            <a:pPr indent="-171450" lvl="0" marL="285750" marR="0" rtl="0" algn="l">
              <a:lnSpc>
                <a:spcPct val="50000"/>
              </a:lnSpc>
              <a:spcBef>
                <a:spcPts val="0"/>
              </a:spcBef>
              <a:spcAft>
                <a:spcPts val="0"/>
              </a:spcAft>
              <a:buClr>
                <a:schemeClr val="dk1"/>
              </a:buClr>
              <a:buSzPts val="18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A93501"/>
                </a:solidFill>
                <a:latin typeface="Calibri"/>
                <a:ea typeface="Calibri"/>
                <a:cs typeface="Calibri"/>
                <a:sym typeface="Calibri"/>
              </a:rPr>
              <a:t>Ventajas de los ERP:</a:t>
            </a:r>
            <a:endParaRPr/>
          </a:p>
          <a:p>
            <a:pPr indent="0" lvl="0" marL="0" marR="0" rtl="0" algn="l">
              <a:lnSpc>
                <a:spcPct val="50000"/>
              </a:lnSpc>
              <a:spcBef>
                <a:spcPts val="0"/>
              </a:spcBef>
              <a:spcAft>
                <a:spcPts val="0"/>
              </a:spcAft>
              <a:buClr>
                <a:srgbClr val="000000"/>
              </a:buClr>
              <a:buSzPts val="1400"/>
              <a:buFont typeface="Arial"/>
              <a:buNone/>
            </a:pPr>
            <a:r>
              <a:t/>
            </a:r>
            <a:endParaRPr b="1" i="0" sz="1400" u="none" cap="none" strike="noStrike">
              <a:solidFill>
                <a:srgbClr val="A9350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Automatización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Menores digitación</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Mayor cantidad de informes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Mayor cantidad de cálculos como finiquitos (automatiza el cálculo).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Mejora la toma de decisiones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Trabaja con la nube en internet</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Poseen un portal para el trabajador</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Maneja 100% la información de cada empleado.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Trazabilidad del ingreso de información</a:t>
            </a:r>
            <a:endParaRPr b="0" i="0" sz="1400" u="none" cap="none" strike="noStrike">
              <a:solidFill>
                <a:srgbClr val="000000"/>
              </a:solidFill>
              <a:latin typeface="Calibri"/>
              <a:ea typeface="Calibri"/>
              <a:cs typeface="Calibri"/>
              <a:sym typeface="Calibri"/>
            </a:endParaRPr>
          </a:p>
        </p:txBody>
      </p:sp>
      <p:sp>
        <p:nvSpPr>
          <p:cNvPr id="207" name="Google Shape;207;p43"/>
          <p:cNvSpPr/>
          <p:nvPr/>
        </p:nvSpPr>
        <p:spPr>
          <a:xfrm>
            <a:off x="4953000" y="2095500"/>
            <a:ext cx="4292600" cy="4762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8" name="Google Shape;208;p43"/>
          <p:cNvSpPr txBox="1"/>
          <p:nvPr/>
        </p:nvSpPr>
        <p:spPr>
          <a:xfrm>
            <a:off x="5127188" y="2245019"/>
            <a:ext cx="3991412" cy="4185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ALGUNAS DESVENTAJAS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Desventajas de los software de remuneraciones:</a:t>
            </a:r>
            <a:endParaRPr/>
          </a:p>
          <a:p>
            <a:pPr indent="0" lvl="0" marL="0" marR="0" rtl="0" algn="l">
              <a:lnSpc>
                <a:spcPct val="5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Maneja menor cantidad de información</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Mayor digitación</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No tiene enlaces con los otros software de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la empresa.</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Menores interfaces con internet.</a:t>
            </a:r>
            <a:endParaRPr/>
          </a:p>
          <a:p>
            <a:pPr indent="-171450" lvl="0" marL="285750" marR="0" rtl="0" algn="l">
              <a:lnSpc>
                <a:spcPct val="50000"/>
              </a:lnSpc>
              <a:spcBef>
                <a:spcPts val="0"/>
              </a:spcBef>
              <a:spcAft>
                <a:spcPts val="0"/>
              </a:spcAft>
              <a:buClr>
                <a:schemeClr val="dk1"/>
              </a:buClr>
              <a:buSzPts val="18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A93501"/>
                </a:solidFill>
                <a:latin typeface="Calibri"/>
                <a:ea typeface="Calibri"/>
                <a:cs typeface="Calibri"/>
                <a:sym typeface="Calibri"/>
              </a:rPr>
              <a:t>Desventajas de los ERP</a:t>
            </a:r>
            <a:r>
              <a:rPr b="0" i="0" lang="en-US" sz="1400" u="none" cap="none" strike="noStrike">
                <a:solidFill>
                  <a:schemeClr val="dk1"/>
                </a:solidFill>
                <a:latin typeface="Calibri"/>
                <a:ea typeface="Calibri"/>
                <a:cs typeface="Calibri"/>
                <a:sym typeface="Calibri"/>
              </a:rPr>
              <a:t>:</a:t>
            </a:r>
            <a:endParaRPr/>
          </a:p>
          <a:p>
            <a:pPr indent="0" lvl="0" marL="0" marR="0" rtl="0" algn="l">
              <a:lnSpc>
                <a:spcPct val="5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Más costosos al inicio.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Más complejo de entender al inicio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Tiempo de preparación del personal que trabajará con ellos.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Adaptación del personal que trabajara con ello.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Las modificaciones del cálculos requiere el especialista y de alto costo.</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Requiere hardware más robustos en capacidad.</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4"/>
          <p:cNvSpPr/>
          <p:nvPr/>
        </p:nvSpPr>
        <p:spPr>
          <a:xfrm>
            <a:off x="508000" y="2006600"/>
            <a:ext cx="8724900" cy="48641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4" name="Google Shape;214;p44"/>
          <p:cNvSpPr/>
          <p:nvPr/>
        </p:nvSpPr>
        <p:spPr>
          <a:xfrm>
            <a:off x="385761" y="1213406"/>
            <a:ext cx="9334501" cy="569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100" u="none" cap="none" strike="noStrike">
                <a:solidFill>
                  <a:srgbClr val="ED6B00"/>
                </a:solidFill>
                <a:latin typeface="Calibri"/>
                <a:ea typeface="Calibri"/>
                <a:cs typeface="Calibri"/>
                <a:sym typeface="Calibri"/>
              </a:rPr>
              <a:t>SOFTWARE DE REMUNERACIONES</a:t>
            </a:r>
            <a:endParaRPr b="0" i="0" sz="3100" u="none" cap="none" strike="noStrike">
              <a:solidFill>
                <a:srgbClr val="A93501"/>
              </a:solidFill>
              <a:latin typeface="Calibri"/>
              <a:ea typeface="Calibri"/>
              <a:cs typeface="Calibri"/>
              <a:sym typeface="Calibri"/>
            </a:endParaRPr>
          </a:p>
        </p:txBody>
      </p:sp>
      <p:sp>
        <p:nvSpPr>
          <p:cNvPr id="215" name="Google Shape;215;p44"/>
          <p:cNvSpPr/>
          <p:nvPr/>
        </p:nvSpPr>
        <p:spPr>
          <a:xfrm>
            <a:off x="618429" y="2159362"/>
            <a:ext cx="4258371" cy="4593524"/>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50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Los software de remuneraciones son una excelente alternativa para procesar toda la información tanto sobre remuneraciones como honorarios de todo tipo de Trabajadores. Gracias a ellos podrán satisfacer todas las necesidades ,ya que le ofrece unos motores sólido, flexible y fácil de mantener.</a:t>
            </a:r>
            <a:endParaRPr b="0" i="0" sz="1400" u="none" cap="none" strike="noStrike">
              <a:solidFill>
                <a:srgbClr val="000000"/>
              </a:solidFill>
              <a:latin typeface="Calibri"/>
              <a:ea typeface="Calibri"/>
              <a:cs typeface="Calibri"/>
              <a:sym typeface="Calibri"/>
            </a:endParaRPr>
          </a:p>
          <a:p>
            <a:pPr indent="-176400" lvl="0" marL="176400" marR="0" rtl="0" algn="l">
              <a:lnSpc>
                <a:spcPct val="100000"/>
              </a:lnSpc>
              <a:spcBef>
                <a:spcPts val="50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Sin duda el Software de remuneraciones lo ayudará a mantener el control sobre la empresa y algo tan importante como las remuneraciones y honorarios de los empleados. Incluyendo registros llamados históricos de todos los movimientos que se realicen en la materia. </a:t>
            </a:r>
            <a:endParaRPr b="0" i="0" sz="1400" u="none" cap="none" strike="noStrike">
              <a:solidFill>
                <a:srgbClr val="000000"/>
              </a:solidFill>
              <a:latin typeface="Calibri"/>
              <a:ea typeface="Calibri"/>
              <a:cs typeface="Calibri"/>
              <a:sym typeface="Calibri"/>
            </a:endParaRPr>
          </a:p>
          <a:p>
            <a:pPr indent="-176400" lvl="0" marL="176400" marR="0" rtl="0" algn="l">
              <a:lnSpc>
                <a:spcPct val="100000"/>
              </a:lnSpc>
              <a:spcBef>
                <a:spcPts val="50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Los sistemas de Remuneraciones por lo general son una solución flexible y eficiente, que permite procesar la información de remuneraciones y honorarios en todo tipo de empresas, cumpliendo con los requerimientos legales y laborales. </a:t>
            </a:r>
            <a:endParaRPr b="0" i="0" sz="1400" u="none" cap="none" strike="noStrike">
              <a:solidFill>
                <a:srgbClr val="000000"/>
              </a:solidFill>
              <a:latin typeface="Calibri"/>
              <a:ea typeface="Calibri"/>
              <a:cs typeface="Calibri"/>
              <a:sym typeface="Calibri"/>
            </a:endParaRPr>
          </a:p>
          <a:p>
            <a:pPr indent="-176400" lvl="0" marL="176400" marR="0" rtl="0" algn="l">
              <a:lnSpc>
                <a:spcPct val="100000"/>
              </a:lnSpc>
              <a:spcBef>
                <a:spcPts val="50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Se adapta rápidamente a distintos escenarios, pues ofrecen un motor sólido, flexible y fácil de mantener, para satisfacer las necesidades de su organización.</a:t>
            </a:r>
            <a:endParaRPr b="0" i="0" sz="1400" u="none" cap="none" strike="noStrike">
              <a:solidFill>
                <a:srgbClr val="000000"/>
              </a:solidFill>
              <a:latin typeface="Calibri"/>
              <a:ea typeface="Calibri"/>
              <a:cs typeface="Calibri"/>
              <a:sym typeface="Calibri"/>
            </a:endParaRPr>
          </a:p>
        </p:txBody>
      </p:sp>
      <p:pic>
        <p:nvPicPr>
          <p:cNvPr id="216" name="Google Shape;216;p44"/>
          <p:cNvPicPr preferRelativeResize="0"/>
          <p:nvPr/>
        </p:nvPicPr>
        <p:blipFill rotWithShape="1">
          <a:blip r:embed="rId3">
            <a:alphaModFix/>
          </a:blip>
          <a:srcRect b="0" l="0" r="0" t="0"/>
          <a:stretch/>
        </p:blipFill>
        <p:spPr>
          <a:xfrm>
            <a:off x="5061982" y="2175027"/>
            <a:ext cx="2982638" cy="1317473"/>
          </a:xfrm>
          <a:prstGeom prst="rect">
            <a:avLst/>
          </a:prstGeom>
          <a:noFill/>
          <a:ln>
            <a:noFill/>
          </a:ln>
        </p:spPr>
      </p:pic>
      <p:sp>
        <p:nvSpPr>
          <p:cNvPr id="217" name="Google Shape;217;p44"/>
          <p:cNvSpPr/>
          <p:nvPr/>
        </p:nvSpPr>
        <p:spPr>
          <a:xfrm>
            <a:off x="4876800" y="5016500"/>
            <a:ext cx="4089400" cy="1638300"/>
          </a:xfrm>
          <a:prstGeom prst="roundRect">
            <a:avLst>
              <a:gd fmla="val 8292" name="adj"/>
            </a:avLst>
          </a:prstGeom>
          <a:solidFill>
            <a:srgbClr val="FFB375">
              <a:alpha val="7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44"/>
          <p:cNvSpPr/>
          <p:nvPr/>
        </p:nvSpPr>
        <p:spPr>
          <a:xfrm>
            <a:off x="4926013" y="3487144"/>
            <a:ext cx="3938587" cy="32008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chemeClr val="dk1"/>
                </a:solidFill>
                <a:latin typeface="Calibri"/>
                <a:ea typeface="Calibri"/>
                <a:cs typeface="Calibri"/>
                <a:sym typeface="Calibri"/>
              </a:rPr>
              <a:t>Software Gratuito ofrecido por Previred</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A continuación te presentamos versiones gratuitas de softwares de remuneraciones, que te permitirán generar liquidaciones de sueldos y el archivo electrónico para cargar a PREVIRED la información previsional de tus trabajadores.</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REQUISITOS: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sng" cap="none" strike="noStrike">
                <a:solidFill>
                  <a:schemeClr val="dk1"/>
                </a:solidFill>
                <a:latin typeface="Calibri"/>
                <a:ea typeface="Calibri"/>
                <a:cs typeface="Calibri"/>
                <a:sym typeface="Calibri"/>
              </a:rPr>
              <a:t>Software	            Tiempo gratuidad	Limite trabajadores	Descargable	Nube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BUK Starter	Ilimitado	                        20	 	                                               x</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Dharma	                        1 año	                                    30	                              x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5"/>
          <p:cNvSpPr/>
          <p:nvPr/>
        </p:nvSpPr>
        <p:spPr>
          <a:xfrm>
            <a:off x="508000" y="2044700"/>
            <a:ext cx="4292600" cy="4762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4" name="Google Shape;224;p45"/>
          <p:cNvSpPr/>
          <p:nvPr/>
        </p:nvSpPr>
        <p:spPr>
          <a:xfrm>
            <a:off x="385761" y="1213406"/>
            <a:ext cx="9334501" cy="569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100" u="none" cap="none" strike="noStrike">
                <a:solidFill>
                  <a:srgbClr val="ED6B00"/>
                </a:solidFill>
                <a:latin typeface="Calibri"/>
                <a:ea typeface="Calibri"/>
                <a:cs typeface="Calibri"/>
                <a:sym typeface="Calibri"/>
              </a:rPr>
              <a:t>¿QUÉ PODEMOS REALIZAR?</a:t>
            </a:r>
            <a:endParaRPr b="0" i="0" sz="3100" u="none" cap="none" strike="noStrike">
              <a:solidFill>
                <a:srgbClr val="A93501"/>
              </a:solidFill>
              <a:latin typeface="Calibri"/>
              <a:ea typeface="Calibri"/>
              <a:cs typeface="Calibri"/>
              <a:sym typeface="Calibri"/>
            </a:endParaRPr>
          </a:p>
        </p:txBody>
      </p:sp>
      <p:sp>
        <p:nvSpPr>
          <p:cNvPr id="225" name="Google Shape;225;p45"/>
          <p:cNvSpPr/>
          <p:nvPr/>
        </p:nvSpPr>
        <p:spPr>
          <a:xfrm>
            <a:off x="4978400" y="2044700"/>
            <a:ext cx="4406900" cy="49911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6" name="Google Shape;226;p45"/>
          <p:cNvSpPr/>
          <p:nvPr/>
        </p:nvSpPr>
        <p:spPr>
          <a:xfrm>
            <a:off x="649343" y="2258754"/>
            <a:ext cx="4049657"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800000"/>
                </a:solidFill>
                <a:latin typeface="Calibri"/>
                <a:ea typeface="Calibri"/>
                <a:cs typeface="Calibri"/>
                <a:sym typeface="Calibri"/>
              </a:rPr>
              <a:t>MANEJO DE LOS SIGUIENTES PROCESOS:</a:t>
            </a:r>
            <a:endParaRPr b="0" i="0" sz="14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Liquidación de Nómina por centros de negocio.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Fichas Históricas de Empleados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Distintos tipos de contratos.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Manejo de múltiples Nóminas.(distintas empresas)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Programable por el usuario (definición de fórmulas</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de cálculo).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Histórico de pagos y descuentos.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Histórico de Remuneraciones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Cálculo de Gratificaciones Mensuales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Cálculo de Cuotas y Control de Prestamos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Cálculos de APV y Cuentas de Ahorro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Cálculo y Control de Retenciones Judiciales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Control de feriado legal y progresivo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Emisión comprobante de feriado legal</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Carpeta electrónica del trabajador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Portal para el trabajador para solicitar feriados,</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certificados varios, consultas y copia de</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liquidaciones</a:t>
            </a:r>
            <a:endParaRPr b="0" i="0" sz="1400" u="none" cap="none" strike="noStrike">
              <a:solidFill>
                <a:srgbClr val="000000"/>
              </a:solidFill>
              <a:latin typeface="Calibri"/>
              <a:ea typeface="Calibri"/>
              <a:cs typeface="Calibri"/>
              <a:sym typeface="Calibri"/>
            </a:endParaRPr>
          </a:p>
        </p:txBody>
      </p:sp>
      <p:sp>
        <p:nvSpPr>
          <p:cNvPr id="227" name="Google Shape;227;p45"/>
          <p:cNvSpPr/>
          <p:nvPr/>
        </p:nvSpPr>
        <p:spPr>
          <a:xfrm>
            <a:off x="5106348" y="2184955"/>
            <a:ext cx="4228151" cy="48320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Permite recalcular cualquier empleado</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e Impresión de Contratos de Trabajo y</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Finiquitos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archivo para Pago electrónico de</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Sueldos, Anticipos y otros Valores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Emisión de cheques para pago de remuneraciones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 asiento de centralización contable.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Re liquidación de Sueldos Anual</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Certificados de Sueldos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Formulario 1887-1879 (Impreso y</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Electrónico)</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Certificado de Rectificación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Certificados de Honorarios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informes de acuerdo a las</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necesidades específicas de la empresa.</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Generación de Archivo Electrónico para pago de</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cotizaciones e impuesto único con PREVIRED vía</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Internet.</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Informes Anuales de Valores calculados e Ingresados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Importador de Fichas de Empleados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Importador de Movimientos de Empleados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b="0" i="0" lang="en-US" sz="1400" u="none" cap="none" strike="noStrike">
                <a:solidFill>
                  <a:schemeClr val="dk1"/>
                </a:solidFill>
                <a:latin typeface="Calibri"/>
                <a:ea typeface="Calibri"/>
                <a:cs typeface="Calibri"/>
                <a:sym typeface="Calibri"/>
              </a:rPr>
              <a:t> Maneja perfiles de usuarios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6"/>
          <p:cNvSpPr/>
          <p:nvPr/>
        </p:nvSpPr>
        <p:spPr>
          <a:xfrm>
            <a:off x="508000" y="2070100"/>
            <a:ext cx="8382000" cy="3644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3" name="Google Shape;233;p46"/>
          <p:cNvSpPr/>
          <p:nvPr/>
        </p:nvSpPr>
        <p:spPr>
          <a:xfrm>
            <a:off x="385761" y="1213406"/>
            <a:ext cx="933450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ETAPAS DE UN </a:t>
            </a:r>
            <a:r>
              <a:rPr b="0" i="0" lang="en-US" sz="3000" u="none" cap="none" strike="noStrike">
                <a:solidFill>
                  <a:srgbClr val="A93501"/>
                </a:solidFill>
                <a:latin typeface="Calibri"/>
                <a:ea typeface="Calibri"/>
                <a:cs typeface="Calibri"/>
                <a:sym typeface="Calibri"/>
              </a:rPr>
              <a:t>SISTEMA DE REMUNERACIONES</a:t>
            </a:r>
            <a:endParaRPr b="0" i="0" sz="3000" u="none" cap="none" strike="noStrike">
              <a:solidFill>
                <a:srgbClr val="A93501"/>
              </a:solidFill>
              <a:latin typeface="Calibri"/>
              <a:ea typeface="Calibri"/>
              <a:cs typeface="Calibri"/>
              <a:sym typeface="Calibri"/>
            </a:endParaRPr>
          </a:p>
        </p:txBody>
      </p:sp>
      <p:sp>
        <p:nvSpPr>
          <p:cNvPr id="234" name="Google Shape;234;p46"/>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pic>
        <p:nvPicPr>
          <p:cNvPr id="235" name="Google Shape;235;p46"/>
          <p:cNvPicPr preferRelativeResize="0"/>
          <p:nvPr/>
        </p:nvPicPr>
        <p:blipFill rotWithShape="1">
          <a:blip r:embed="rId3">
            <a:alphaModFix/>
          </a:blip>
          <a:srcRect b="0" l="0" r="0" t="0"/>
          <a:stretch/>
        </p:blipFill>
        <p:spPr>
          <a:xfrm>
            <a:off x="5362307" y="2162757"/>
            <a:ext cx="3333750" cy="2667000"/>
          </a:xfrm>
          <a:prstGeom prst="rect">
            <a:avLst/>
          </a:prstGeom>
          <a:noFill/>
          <a:ln>
            <a:noFill/>
          </a:ln>
        </p:spPr>
      </p:pic>
      <p:sp>
        <p:nvSpPr>
          <p:cNvPr id="236" name="Google Shape;236;p46"/>
          <p:cNvSpPr txBox="1"/>
          <p:nvPr/>
        </p:nvSpPr>
        <p:spPr>
          <a:xfrm>
            <a:off x="673140" y="2385461"/>
            <a:ext cx="4978360" cy="388077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90C226"/>
              </a:buClr>
              <a:buSzPts val="1440"/>
              <a:buFont typeface="Noto Sans Symbols"/>
              <a:buNone/>
            </a:pPr>
            <a:r>
              <a:rPr b="1" i="0" lang="en-US" sz="1800" u="sng" cap="none" strike="noStrike">
                <a:solidFill>
                  <a:srgbClr val="800000"/>
                </a:solidFill>
                <a:latin typeface="Calibri"/>
                <a:ea typeface="Calibri"/>
                <a:cs typeface="Calibri"/>
                <a:sym typeface="Calibri"/>
              </a:rPr>
              <a:t>BÁSICOS</a:t>
            </a:r>
            <a:r>
              <a:rPr b="1" i="0" lang="en-US" sz="1800" u="none" cap="none" strike="noStrike">
                <a:solidFill>
                  <a:srgbClr val="8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600"/>
              <a:buFont typeface="Arial"/>
              <a:buChar char="•"/>
            </a:pPr>
            <a:r>
              <a:rPr b="0" i="0" lang="en-US" sz="1600" u="none" cap="none" strike="noStrike">
                <a:solidFill>
                  <a:srgbClr val="000000"/>
                </a:solidFill>
                <a:latin typeface="Calibri"/>
                <a:ea typeface="Calibri"/>
                <a:cs typeface="Calibri"/>
                <a:sym typeface="Calibri"/>
              </a:rPr>
              <a:t>Manejan información general de los trabajadores, de los parámetros y de los perfiles de seguridad.	</a:t>
            </a:r>
            <a:endParaRPr b="0" i="0" sz="16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600"/>
              <a:buFont typeface="Arial"/>
              <a:buChar char="•"/>
            </a:pPr>
            <a:r>
              <a:rPr b="0" i="0" lang="en-US" sz="1600" u="none" cap="none" strike="noStrike">
                <a:solidFill>
                  <a:srgbClr val="000000"/>
                </a:solidFill>
                <a:latin typeface="Calibri"/>
                <a:ea typeface="Calibri"/>
                <a:cs typeface="Calibri"/>
                <a:sym typeface="Calibri"/>
              </a:rPr>
              <a:t>Permite tener centralizadamente la información básica del sistema, de utilidad para todos los otros módulos.</a:t>
            </a:r>
            <a:endParaRPr b="0" i="0" sz="16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600"/>
              <a:buFont typeface="Arial"/>
              <a:buChar char="•"/>
            </a:pPr>
            <a:r>
              <a:rPr b="0" i="0" lang="en-US" sz="1600" u="none" cap="none" strike="noStrike">
                <a:solidFill>
                  <a:srgbClr val="000000"/>
                </a:solidFill>
                <a:latin typeface="Calibri"/>
                <a:ea typeface="Calibri"/>
                <a:cs typeface="Calibri"/>
                <a:sym typeface="Calibri"/>
              </a:rPr>
              <a:t>Mayor flexibilidad, adecuando el sistema a las particularidades de cada empresa.</a:t>
            </a:r>
            <a:endParaRPr b="0" i="0" sz="16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600"/>
              <a:buFont typeface="Arial"/>
              <a:buChar char="•"/>
            </a:pPr>
            <a:r>
              <a:rPr b="0" i="0" lang="en-US" sz="1600" u="none" cap="none" strike="noStrike">
                <a:solidFill>
                  <a:srgbClr val="000000"/>
                </a:solidFill>
                <a:latin typeface="Calibri"/>
                <a:ea typeface="Calibri"/>
                <a:cs typeface="Calibri"/>
                <a:sym typeface="Calibri"/>
              </a:rPr>
              <a:t>Mejor control de acceso de distintos usuarios a los diferentes módulos del sistema.</a:t>
            </a:r>
            <a:endParaRPr b="0" i="0" sz="1600" u="none" cap="none" strike="noStrike">
              <a:solidFill>
                <a:srgbClr val="000000"/>
              </a:solidFill>
              <a:latin typeface="Calibri"/>
              <a:ea typeface="Calibri"/>
              <a:cs typeface="Calibri"/>
              <a:sym typeface="Calibri"/>
            </a:endParaRPr>
          </a:p>
          <a:p>
            <a:pPr indent="-251466" lvl="0" marL="342908" marR="0" rtl="0" algn="l">
              <a:lnSpc>
                <a:spcPct val="100000"/>
              </a:lnSpc>
              <a:spcBef>
                <a:spcPts val="1000"/>
              </a:spcBef>
              <a:spcAft>
                <a:spcPts val="0"/>
              </a:spcAft>
              <a:buClr>
                <a:srgbClr val="90C226"/>
              </a:buClr>
              <a:buSzPts val="1440"/>
              <a:buFont typeface="Noto Sans Symbols"/>
              <a:buNone/>
            </a:pPr>
            <a:r>
              <a:t/>
            </a:r>
            <a:endParaRPr b="0" i="0" sz="1800" u="none" cap="none" strike="noStrike">
              <a:solidFill>
                <a:srgbClr val="000000"/>
              </a:solidFill>
              <a:latin typeface="Calibri"/>
              <a:ea typeface="Calibri"/>
              <a:cs typeface="Calibri"/>
              <a:sym typeface="Calibri"/>
            </a:endParaRPr>
          </a:p>
          <a:p>
            <a:pPr indent="-251466" lvl="0" marL="342908" marR="0" rtl="0" algn="l">
              <a:lnSpc>
                <a:spcPct val="100000"/>
              </a:lnSpc>
              <a:spcBef>
                <a:spcPts val="1000"/>
              </a:spcBef>
              <a:spcAft>
                <a:spcPts val="0"/>
              </a:spcAft>
              <a:buClr>
                <a:srgbClr val="90C226"/>
              </a:buClr>
              <a:buSzPts val="1440"/>
              <a:buFont typeface="Noto Sans Symbols"/>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7"/>
          <p:cNvSpPr/>
          <p:nvPr/>
        </p:nvSpPr>
        <p:spPr>
          <a:xfrm>
            <a:off x="508000" y="2095500"/>
            <a:ext cx="8521700" cy="4419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47"/>
          <p:cNvSpPr/>
          <p:nvPr/>
        </p:nvSpPr>
        <p:spPr>
          <a:xfrm>
            <a:off x="385761" y="12134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REMUNERACIONES</a:t>
            </a:r>
            <a:endParaRPr b="1" i="0" sz="3300" u="none" cap="none" strike="noStrike">
              <a:solidFill>
                <a:srgbClr val="ED6B00"/>
              </a:solidFill>
              <a:latin typeface="Calibri"/>
              <a:ea typeface="Calibri"/>
              <a:cs typeface="Calibri"/>
              <a:sym typeface="Calibri"/>
            </a:endParaRPr>
          </a:p>
        </p:txBody>
      </p:sp>
      <p:sp>
        <p:nvSpPr>
          <p:cNvPr id="243" name="Google Shape;243;p47"/>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44" name="Google Shape;244;p47"/>
          <p:cNvSpPr txBox="1"/>
          <p:nvPr/>
        </p:nvSpPr>
        <p:spPr>
          <a:xfrm>
            <a:off x="698540" y="2512461"/>
            <a:ext cx="4597360" cy="3880773"/>
          </a:xfrm>
          <a:prstGeom prst="rect">
            <a:avLst/>
          </a:prstGeom>
          <a:noFill/>
          <a:ln>
            <a:noFill/>
          </a:ln>
        </p:spPr>
        <p:txBody>
          <a:bodyPr anchorCtr="0" anchor="t" bIns="45700" lIns="91425" spcFirstLastPara="1" rIns="91425" wrap="square" tIns="45700">
            <a:normAutofit/>
          </a:bodyPr>
          <a:lstStyle/>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Manejan ficha de las personas, calculando liquidaciones y sus informes asociados.</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Reduce errores de cálculo en las liquidaciones, genera sistemas de cuadraje</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Genera archivos para Cajas de Previsión, Bancos y Previred automáticamente.</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Permite reliquidar y definir complejas fórmulas en forma paramétrica.</a:t>
            </a:r>
            <a:endParaRPr b="0" i="0" sz="1800" u="none" cap="none" strike="noStrike">
              <a:solidFill>
                <a:srgbClr val="000000"/>
              </a:solidFill>
              <a:latin typeface="Calibri"/>
              <a:ea typeface="Calibri"/>
              <a:cs typeface="Calibri"/>
              <a:sym typeface="Calibri"/>
            </a:endParaRPr>
          </a:p>
          <a:p>
            <a:pPr indent="-251466" lvl="0" marL="342908" marR="0" rtl="0" algn="l">
              <a:lnSpc>
                <a:spcPct val="100000"/>
              </a:lnSpc>
              <a:spcBef>
                <a:spcPts val="1000"/>
              </a:spcBef>
              <a:spcAft>
                <a:spcPts val="0"/>
              </a:spcAft>
              <a:buClr>
                <a:srgbClr val="90C226"/>
              </a:buClr>
              <a:buSzPts val="1440"/>
              <a:buFont typeface="Noto Sans Symbols"/>
              <a:buNone/>
            </a:pPr>
            <a:r>
              <a:t/>
            </a:r>
            <a:endParaRPr b="0" i="0" sz="1800" u="none" cap="none" strike="noStrike">
              <a:solidFill>
                <a:srgbClr val="000000"/>
              </a:solidFill>
              <a:latin typeface="Calibri"/>
              <a:ea typeface="Calibri"/>
              <a:cs typeface="Calibri"/>
              <a:sym typeface="Calibri"/>
            </a:endParaRPr>
          </a:p>
          <a:p>
            <a:pPr indent="-251466" lvl="0" marL="342908" marR="0" rtl="0" algn="l">
              <a:lnSpc>
                <a:spcPct val="100000"/>
              </a:lnSpc>
              <a:spcBef>
                <a:spcPts val="1000"/>
              </a:spcBef>
              <a:spcAft>
                <a:spcPts val="0"/>
              </a:spcAft>
              <a:buClr>
                <a:srgbClr val="90C226"/>
              </a:buClr>
              <a:buSzPts val="1440"/>
              <a:buFont typeface="Noto Sans Symbols"/>
              <a:buNone/>
            </a:pPr>
            <a:r>
              <a:t/>
            </a:r>
            <a:endParaRPr b="0" i="0" sz="1800" u="none" cap="none" strike="noStrike">
              <a:solidFill>
                <a:srgbClr val="000000"/>
              </a:solidFill>
              <a:latin typeface="Calibri"/>
              <a:ea typeface="Calibri"/>
              <a:cs typeface="Calibri"/>
              <a:sym typeface="Calibri"/>
            </a:endParaRPr>
          </a:p>
        </p:txBody>
      </p:sp>
      <p:pic>
        <p:nvPicPr>
          <p:cNvPr id="245" name="Google Shape;245;p47"/>
          <p:cNvPicPr preferRelativeResize="0"/>
          <p:nvPr/>
        </p:nvPicPr>
        <p:blipFill rotWithShape="1">
          <a:blip r:embed="rId3">
            <a:alphaModFix/>
          </a:blip>
          <a:srcRect b="0" l="0" r="0" t="0"/>
          <a:stretch/>
        </p:blipFill>
        <p:spPr>
          <a:xfrm>
            <a:off x="5705177" y="2421228"/>
            <a:ext cx="27051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8"/>
          <p:cNvSpPr/>
          <p:nvPr/>
        </p:nvSpPr>
        <p:spPr>
          <a:xfrm>
            <a:off x="508000" y="2095500"/>
            <a:ext cx="8521700" cy="3517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1" name="Google Shape;251;p48"/>
          <p:cNvSpPr/>
          <p:nvPr/>
        </p:nvSpPr>
        <p:spPr>
          <a:xfrm>
            <a:off x="385761" y="12134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PERSONAL</a:t>
            </a:r>
            <a:endParaRPr b="1" i="0" sz="3300" u="none" cap="none" strike="noStrike">
              <a:solidFill>
                <a:srgbClr val="ED6B00"/>
              </a:solidFill>
              <a:latin typeface="Calibri"/>
              <a:ea typeface="Calibri"/>
              <a:cs typeface="Calibri"/>
              <a:sym typeface="Calibri"/>
            </a:endParaRPr>
          </a:p>
        </p:txBody>
      </p:sp>
      <p:sp>
        <p:nvSpPr>
          <p:cNvPr id="252" name="Google Shape;252;p48"/>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53" name="Google Shape;253;p48"/>
          <p:cNvSpPr txBox="1"/>
          <p:nvPr/>
        </p:nvSpPr>
        <p:spPr>
          <a:xfrm>
            <a:off x="698540" y="2156861"/>
            <a:ext cx="4292560" cy="388077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None/>
            </a:pPr>
            <a:r>
              <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Manejo de contratos, finiquitos, feriados, licencias médicas, cuentas corrientes, honorarios y otros.	</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Reduce costos permitiendo la distribución de las tareas propias del departamento de RR.HH hacia el resto de la organización.</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Son multi usuarios con permisos flexible por el administrador del software.</a:t>
            </a:r>
            <a:endParaRPr/>
          </a:p>
          <a:p>
            <a:pPr indent="-251466" lvl="0" marL="342908" marR="0" rtl="0" algn="l">
              <a:lnSpc>
                <a:spcPct val="100000"/>
              </a:lnSpc>
              <a:spcBef>
                <a:spcPts val="1000"/>
              </a:spcBef>
              <a:spcAft>
                <a:spcPts val="0"/>
              </a:spcAft>
              <a:buClr>
                <a:srgbClr val="90C226"/>
              </a:buClr>
              <a:buSzPts val="1440"/>
              <a:buFont typeface="Noto Sans Symbols"/>
              <a:buNone/>
            </a:pPr>
            <a:r>
              <a:t/>
            </a:r>
            <a:endParaRPr b="0" i="0" sz="1800" u="none" cap="none" strike="noStrike">
              <a:solidFill>
                <a:srgbClr val="000000"/>
              </a:solidFill>
              <a:latin typeface="Calibri"/>
              <a:ea typeface="Calibri"/>
              <a:cs typeface="Calibri"/>
              <a:sym typeface="Calibri"/>
            </a:endParaRPr>
          </a:p>
          <a:p>
            <a:pPr indent="-251466" lvl="0" marL="342908" marR="0" rtl="0" algn="l">
              <a:lnSpc>
                <a:spcPct val="100000"/>
              </a:lnSpc>
              <a:spcBef>
                <a:spcPts val="1000"/>
              </a:spcBef>
              <a:spcAft>
                <a:spcPts val="0"/>
              </a:spcAft>
              <a:buClr>
                <a:srgbClr val="90C226"/>
              </a:buClr>
              <a:buSzPts val="1440"/>
              <a:buFont typeface="Noto Sans Symbols"/>
              <a:buNone/>
            </a:pPr>
            <a:r>
              <a:t/>
            </a:r>
            <a:endParaRPr b="0" i="0" sz="1800" u="none" cap="none" strike="noStrike">
              <a:solidFill>
                <a:srgbClr val="000000"/>
              </a:solidFill>
              <a:latin typeface="Calibri"/>
              <a:ea typeface="Calibri"/>
              <a:cs typeface="Calibri"/>
              <a:sym typeface="Calibri"/>
            </a:endParaRPr>
          </a:p>
        </p:txBody>
      </p:sp>
      <p:pic>
        <p:nvPicPr>
          <p:cNvPr descr="Cápsulas Desarrollo Laboral: Contrato de Trabajo, Cotizaciones  Previsionales, Deberes y Derechos Laborales" id="254" name="Google Shape;254;p48"/>
          <p:cNvPicPr preferRelativeResize="0"/>
          <p:nvPr/>
        </p:nvPicPr>
        <p:blipFill rotWithShape="1">
          <a:blip r:embed="rId3">
            <a:alphaModFix/>
          </a:blip>
          <a:srcRect b="0" l="0" r="0" t="0"/>
          <a:stretch/>
        </p:blipFill>
        <p:spPr>
          <a:xfrm>
            <a:off x="5070490" y="2677805"/>
            <a:ext cx="3514433" cy="23386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9"/>
          <p:cNvSpPr/>
          <p:nvPr/>
        </p:nvSpPr>
        <p:spPr>
          <a:xfrm>
            <a:off x="508000" y="2095500"/>
            <a:ext cx="8890000" cy="3517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0" name="Google Shape;260;p49"/>
          <p:cNvSpPr/>
          <p:nvPr/>
        </p:nvSpPr>
        <p:spPr>
          <a:xfrm>
            <a:off x="385761" y="12134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PORTAL RR.HH</a:t>
            </a:r>
            <a:endParaRPr b="1" i="0" sz="3300" u="none" cap="none" strike="noStrike">
              <a:solidFill>
                <a:srgbClr val="ED6B00"/>
              </a:solidFill>
              <a:latin typeface="Calibri"/>
              <a:ea typeface="Calibri"/>
              <a:cs typeface="Calibri"/>
              <a:sym typeface="Calibri"/>
            </a:endParaRPr>
          </a:p>
        </p:txBody>
      </p:sp>
      <p:sp>
        <p:nvSpPr>
          <p:cNvPr id="261" name="Google Shape;261;p49"/>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62" name="Google Shape;262;p49"/>
          <p:cNvSpPr txBox="1"/>
          <p:nvPr/>
        </p:nvSpPr>
        <p:spPr>
          <a:xfrm>
            <a:off x="647740" y="2321961"/>
            <a:ext cx="4533860" cy="3880773"/>
          </a:xfrm>
          <a:prstGeom prst="rect">
            <a:avLst/>
          </a:prstGeom>
          <a:noFill/>
          <a:ln>
            <a:noFill/>
          </a:ln>
        </p:spPr>
        <p:txBody>
          <a:bodyPr anchorCtr="0" anchor="t" bIns="45700" lIns="91425" spcFirstLastPara="1" rIns="91425" wrap="square" tIns="45700">
            <a:normAutofit/>
          </a:bodyPr>
          <a:lstStyle/>
          <a:p>
            <a:pPr indent="-140400" lvl="0" marL="140400" marR="0" rtl="0" algn="l">
              <a:lnSpc>
                <a:spcPct val="100000"/>
              </a:lnSpc>
              <a:spcBef>
                <a:spcPts val="6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Habilita información de Remuneraciones y RR.HH a los trabajadores directamente, facilitando el flujo de información.	</a:t>
            </a:r>
            <a:endParaRPr b="0" i="0" sz="1700" u="none" cap="none" strike="noStrike">
              <a:solidFill>
                <a:srgbClr val="000000"/>
              </a:solidFill>
              <a:latin typeface="Calibri"/>
              <a:ea typeface="Calibri"/>
              <a:cs typeface="Calibri"/>
              <a:sym typeface="Calibri"/>
            </a:endParaRPr>
          </a:p>
          <a:p>
            <a:pPr indent="-140400" lvl="0" marL="140400" marR="0" rtl="0" algn="l">
              <a:lnSpc>
                <a:spcPct val="100000"/>
              </a:lnSpc>
              <a:spcBef>
                <a:spcPts val="6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Mejor servicio al cliente interno (trabajadores).</a:t>
            </a:r>
            <a:endParaRPr b="0" i="0" sz="1700" u="none" cap="none" strike="noStrike">
              <a:solidFill>
                <a:srgbClr val="000000"/>
              </a:solidFill>
              <a:latin typeface="Calibri"/>
              <a:ea typeface="Calibri"/>
              <a:cs typeface="Calibri"/>
              <a:sym typeface="Calibri"/>
            </a:endParaRPr>
          </a:p>
          <a:p>
            <a:pPr indent="-140400" lvl="0" marL="140400" marR="0" rtl="0" algn="l">
              <a:lnSpc>
                <a:spcPct val="100000"/>
              </a:lnSpc>
              <a:spcBef>
                <a:spcPts val="6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Disminuye carga de trabajo a departamento de Remuneraciones y Recursos Humanos.</a:t>
            </a:r>
            <a:endParaRPr b="0" i="0" sz="1700" u="none" cap="none" strike="noStrike">
              <a:solidFill>
                <a:srgbClr val="000000"/>
              </a:solidFill>
              <a:latin typeface="Calibri"/>
              <a:ea typeface="Calibri"/>
              <a:cs typeface="Calibri"/>
              <a:sym typeface="Calibri"/>
            </a:endParaRPr>
          </a:p>
          <a:p>
            <a:pPr indent="-140400" lvl="0" marL="140400" marR="0" rtl="0" algn="l">
              <a:lnSpc>
                <a:spcPct val="100000"/>
              </a:lnSpc>
              <a:spcBef>
                <a:spcPts val="6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Certificados de Remuneraciones automáticos.</a:t>
            </a:r>
            <a:endParaRPr b="0" i="0" sz="1700" u="none" cap="none" strike="noStrike">
              <a:solidFill>
                <a:srgbClr val="000000"/>
              </a:solidFill>
              <a:latin typeface="Calibri"/>
              <a:ea typeface="Calibri"/>
              <a:cs typeface="Calibri"/>
              <a:sym typeface="Calibri"/>
            </a:endParaRPr>
          </a:p>
          <a:p>
            <a:pPr indent="-140400" lvl="0" marL="140400" marR="0" rtl="0" algn="l">
              <a:lnSpc>
                <a:spcPct val="100000"/>
              </a:lnSpc>
              <a:spcBef>
                <a:spcPts val="6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Flujos de trabajo automatizados para vacaciones, anticipos, préstamos, contratos y finiquitos.</a:t>
            </a:r>
            <a:endParaRPr b="0" i="0" sz="1700" u="none" cap="none" strike="noStrike">
              <a:solidFill>
                <a:srgbClr val="000000"/>
              </a:solidFill>
              <a:latin typeface="Calibri"/>
              <a:ea typeface="Calibri"/>
              <a:cs typeface="Calibri"/>
              <a:sym typeface="Calibri"/>
            </a:endParaRPr>
          </a:p>
        </p:txBody>
      </p:sp>
      <p:pic>
        <p:nvPicPr>
          <p:cNvPr id="263" name="Google Shape;263;p49"/>
          <p:cNvPicPr preferRelativeResize="0"/>
          <p:nvPr/>
        </p:nvPicPr>
        <p:blipFill rotWithShape="1">
          <a:blip r:embed="rId3">
            <a:alphaModFix/>
          </a:blip>
          <a:srcRect b="0" l="0" r="0" t="0"/>
          <a:stretch/>
        </p:blipFill>
        <p:spPr>
          <a:xfrm>
            <a:off x="5499099" y="2489113"/>
            <a:ext cx="3299321" cy="2082042"/>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352"/>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0"/>
          <p:cNvSpPr/>
          <p:nvPr/>
        </p:nvSpPr>
        <p:spPr>
          <a:xfrm>
            <a:off x="508000" y="2057400"/>
            <a:ext cx="8382000" cy="4673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9" name="Google Shape;269;p50"/>
          <p:cNvSpPr/>
          <p:nvPr/>
        </p:nvSpPr>
        <p:spPr>
          <a:xfrm>
            <a:off x="385761" y="12134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RR.HH</a:t>
            </a:r>
            <a:endParaRPr b="1" i="0" sz="3300" u="none" cap="none" strike="noStrike">
              <a:solidFill>
                <a:srgbClr val="ED6B00"/>
              </a:solidFill>
              <a:latin typeface="Calibri"/>
              <a:ea typeface="Calibri"/>
              <a:cs typeface="Calibri"/>
              <a:sym typeface="Calibri"/>
            </a:endParaRPr>
          </a:p>
        </p:txBody>
      </p:sp>
      <p:sp>
        <p:nvSpPr>
          <p:cNvPr id="270" name="Google Shape;270;p50"/>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71" name="Google Shape;271;p50"/>
          <p:cNvSpPr txBox="1"/>
          <p:nvPr/>
        </p:nvSpPr>
        <p:spPr>
          <a:xfrm>
            <a:off x="660440" y="2106061"/>
            <a:ext cx="4521160" cy="38807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None/>
            </a:pPr>
            <a:r>
              <a:t/>
            </a:r>
            <a:endParaRPr b="0" i="0" sz="1700" u="none" cap="none" strike="noStrike">
              <a:solidFill>
                <a:srgbClr val="000000"/>
              </a:solidFill>
              <a:latin typeface="Calibri"/>
              <a:ea typeface="Calibri"/>
              <a:cs typeface="Calibri"/>
              <a:sym typeface="Calibri"/>
            </a:endParaRPr>
          </a:p>
          <a:p>
            <a:pPr indent="-140400" lvl="0" marL="140400" marR="0" rtl="0" algn="l">
              <a:lnSpc>
                <a:spcPct val="90000"/>
              </a:lnSpc>
              <a:spcBef>
                <a:spcPts val="9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Administra información de los recursos humanos, evaluaciones, capacitación y los procesos de selección.	</a:t>
            </a:r>
            <a:endParaRPr b="0" i="0" sz="1700" u="none" cap="none" strike="noStrike">
              <a:solidFill>
                <a:srgbClr val="000000"/>
              </a:solidFill>
              <a:latin typeface="Calibri"/>
              <a:ea typeface="Calibri"/>
              <a:cs typeface="Calibri"/>
              <a:sym typeface="Calibri"/>
            </a:endParaRPr>
          </a:p>
          <a:p>
            <a:pPr indent="-140400" lvl="0" marL="140400" marR="0" rtl="0" algn="l">
              <a:lnSpc>
                <a:spcPct val="90000"/>
              </a:lnSpc>
              <a:spcBef>
                <a:spcPts val="9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Mejora la gestión sobre la información relativa a los trabajadores, su evaluación y desarrollo profesional en la empresa.</a:t>
            </a:r>
            <a:endParaRPr b="0" i="0" sz="1700" u="none" cap="none" strike="noStrike">
              <a:solidFill>
                <a:srgbClr val="000000"/>
              </a:solidFill>
              <a:latin typeface="Calibri"/>
              <a:ea typeface="Calibri"/>
              <a:cs typeface="Calibri"/>
              <a:sym typeface="Calibri"/>
            </a:endParaRPr>
          </a:p>
          <a:p>
            <a:pPr indent="-140400" lvl="0" marL="140400" marR="0" rtl="0" algn="l">
              <a:lnSpc>
                <a:spcPct val="90000"/>
              </a:lnSpc>
              <a:spcBef>
                <a:spcPts val="9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Administra información de las personas para optimizar su gestión.	</a:t>
            </a:r>
            <a:endParaRPr b="0" i="0" sz="1700" u="none" cap="none" strike="noStrike">
              <a:solidFill>
                <a:srgbClr val="000000"/>
              </a:solidFill>
              <a:latin typeface="Calibri"/>
              <a:ea typeface="Calibri"/>
              <a:cs typeface="Calibri"/>
              <a:sym typeface="Calibri"/>
            </a:endParaRPr>
          </a:p>
          <a:p>
            <a:pPr indent="-140400" lvl="0" marL="140400" marR="0" rtl="0" algn="l">
              <a:lnSpc>
                <a:spcPct val="90000"/>
              </a:lnSpc>
              <a:spcBef>
                <a:spcPts val="900"/>
              </a:spcBef>
              <a:spcAft>
                <a:spcPts val="0"/>
              </a:spcAft>
              <a:buClr>
                <a:srgbClr val="000000"/>
              </a:buClr>
              <a:buSzPts val="1800"/>
              <a:buFont typeface="Arial"/>
              <a:buChar char="•"/>
            </a:pPr>
            <a:r>
              <a:rPr b="0" i="0" lang="en-US" sz="1700" u="none" cap="none" strike="noStrike">
                <a:solidFill>
                  <a:srgbClr val="000000"/>
                </a:solidFill>
                <a:latin typeface="Calibri"/>
                <a:ea typeface="Calibri"/>
                <a:cs typeface="Calibri"/>
                <a:sym typeface="Calibri"/>
              </a:rPr>
              <a:t>Mejora la productividad y clima laboral en base a administrar integralmente la información sobre las competencias asociadas a los cargos y las brechas con las evaluaciones periódicas, proporcionando un mejor plan de capacitación y criterios de contratación y promoción de las personas.</a:t>
            </a:r>
            <a:endParaRPr b="0" i="0" sz="1700" u="none" cap="none" strike="noStrike">
              <a:solidFill>
                <a:srgbClr val="000000"/>
              </a:solidFill>
              <a:latin typeface="Calibri"/>
              <a:ea typeface="Calibri"/>
              <a:cs typeface="Calibri"/>
              <a:sym typeface="Calibri"/>
            </a:endParaRPr>
          </a:p>
        </p:txBody>
      </p:sp>
      <p:pic>
        <p:nvPicPr>
          <p:cNvPr id="272" name="Google Shape;272;p50"/>
          <p:cNvPicPr preferRelativeResize="0"/>
          <p:nvPr/>
        </p:nvPicPr>
        <p:blipFill rotWithShape="1">
          <a:blip r:embed="rId3">
            <a:alphaModFix/>
          </a:blip>
          <a:srcRect b="0" l="0" r="0" t="0"/>
          <a:stretch/>
        </p:blipFill>
        <p:spPr>
          <a:xfrm>
            <a:off x="5772158" y="2180895"/>
            <a:ext cx="2236299" cy="2109576"/>
          </a:xfrm>
          <a:prstGeom prst="rect">
            <a:avLst/>
          </a:prstGeom>
          <a:noFill/>
          <a:ln>
            <a:noFill/>
          </a:ln>
        </p:spPr>
      </p:pic>
      <p:pic>
        <p:nvPicPr>
          <p:cNvPr id="273" name="Google Shape;273;p50"/>
          <p:cNvPicPr preferRelativeResize="0"/>
          <p:nvPr/>
        </p:nvPicPr>
        <p:blipFill rotWithShape="1">
          <a:blip r:embed="rId4">
            <a:alphaModFix/>
          </a:blip>
          <a:srcRect b="0" l="0" r="0" t="0"/>
          <a:stretch/>
        </p:blipFill>
        <p:spPr>
          <a:xfrm>
            <a:off x="5168989" y="4404982"/>
            <a:ext cx="3633779" cy="22283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1"/>
          <p:cNvSpPr/>
          <p:nvPr/>
        </p:nvSpPr>
        <p:spPr>
          <a:xfrm>
            <a:off x="508000" y="2070100"/>
            <a:ext cx="8242300" cy="3898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9" name="Google Shape;279;p51"/>
          <p:cNvSpPr/>
          <p:nvPr/>
        </p:nvSpPr>
        <p:spPr>
          <a:xfrm>
            <a:off x="385761" y="1238806"/>
            <a:ext cx="933450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¿CÓMO TRABAJAN LOS </a:t>
            </a:r>
            <a:r>
              <a:rPr b="0" i="0" lang="en-US" sz="3300" u="none" cap="none" strike="noStrike">
                <a:solidFill>
                  <a:srgbClr val="A93501"/>
                </a:solidFill>
                <a:latin typeface="Calibri"/>
                <a:ea typeface="Calibri"/>
                <a:cs typeface="Calibri"/>
                <a:sym typeface="Calibri"/>
              </a:rPr>
              <a:t>SOFTWARE?</a:t>
            </a:r>
            <a:endParaRPr b="0" i="0" sz="3300" u="none" cap="none" strike="noStrike">
              <a:solidFill>
                <a:srgbClr val="A93501"/>
              </a:solidFill>
              <a:latin typeface="Calibri"/>
              <a:ea typeface="Calibri"/>
              <a:cs typeface="Calibri"/>
              <a:sym typeface="Calibri"/>
            </a:endParaRPr>
          </a:p>
        </p:txBody>
      </p:sp>
      <p:sp>
        <p:nvSpPr>
          <p:cNvPr id="280" name="Google Shape;280;p51"/>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81" name="Google Shape;281;p51"/>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82" name="Google Shape;282;p51"/>
          <p:cNvSpPr txBox="1"/>
          <p:nvPr/>
        </p:nvSpPr>
        <p:spPr>
          <a:xfrm>
            <a:off x="747242" y="2544737"/>
            <a:ext cx="7368058" cy="2906360"/>
          </a:xfrm>
          <a:prstGeom prst="rect">
            <a:avLst/>
          </a:prstGeom>
          <a:noFill/>
          <a:ln>
            <a:noFill/>
          </a:ln>
        </p:spPr>
        <p:txBody>
          <a:bodyPr anchorCtr="0" anchor="t" bIns="45700" lIns="91425" spcFirstLastPara="1" rIns="91425" wrap="square" tIns="45700">
            <a:noAutofit/>
          </a:bodyPr>
          <a:lstStyle/>
          <a:p>
            <a:pPr indent="-162000" lvl="0" marL="162000" marR="0" rtl="0" algn="l">
              <a:lnSpc>
                <a:spcPct val="100000"/>
              </a:lnSpc>
              <a:spcBef>
                <a:spcPts val="0"/>
              </a:spcBef>
              <a:spcAft>
                <a:spcPts val="0"/>
              </a:spcAft>
              <a:buClr>
                <a:srgbClr val="C64033"/>
              </a:buClr>
              <a:buSzPts val="1800"/>
              <a:buFont typeface="Arial"/>
              <a:buChar char="•"/>
            </a:pPr>
            <a:r>
              <a:rPr b="0" i="0" lang="en-US" sz="1800" u="none" cap="none" strike="noStrike">
                <a:solidFill>
                  <a:srgbClr val="000000"/>
                </a:solidFill>
                <a:latin typeface="Calibri"/>
                <a:ea typeface="Calibri"/>
                <a:cs typeface="Calibri"/>
                <a:sym typeface="Calibri"/>
              </a:rPr>
              <a:t>Todos los software de Remuneraciones trabajan con una base de datos única.</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rgbClr val="C64033"/>
              </a:buClr>
              <a:buSzPts val="1800"/>
              <a:buFont typeface="Arial"/>
              <a:buChar char="•"/>
            </a:pPr>
            <a:r>
              <a:rPr b="0" i="0" lang="en-US" sz="1800" u="none" cap="none" strike="noStrike">
                <a:solidFill>
                  <a:srgbClr val="000000"/>
                </a:solidFill>
                <a:latin typeface="Calibri"/>
                <a:ea typeface="Calibri"/>
                <a:cs typeface="Calibri"/>
                <a:sym typeface="Calibri"/>
              </a:rPr>
              <a:t>Estas bases de datos son tablas o cuadro de información de un mismo origen, denominados, cargos, AFP, Isapres, Impuestos, etc. que son comunes para todos los trabajadores.</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rgbClr val="C64033"/>
              </a:buClr>
              <a:buSzPts val="1800"/>
              <a:buFont typeface="Arial"/>
              <a:buChar char="•"/>
            </a:pPr>
            <a:r>
              <a:rPr b="0" i="0" lang="en-US" sz="1800" u="none" cap="none" strike="noStrike">
                <a:solidFill>
                  <a:srgbClr val="000000"/>
                </a:solidFill>
                <a:latin typeface="Calibri"/>
                <a:ea typeface="Calibri"/>
                <a:cs typeface="Calibri"/>
                <a:sym typeface="Calibri"/>
              </a:rPr>
              <a:t>También Trabajan con algunos indicadores previsionales que sirven para todos los trabajadores, Impuesto Único, UF, UTM, Tramos Cargas Familiares.</a:t>
            </a:r>
            <a:endParaRPr b="0" i="0" sz="1800" u="none" cap="none" strike="noStrike">
              <a:solidFill>
                <a:srgbClr val="000000"/>
              </a:solidFill>
              <a:latin typeface="Calibri"/>
              <a:ea typeface="Calibri"/>
              <a:cs typeface="Calibri"/>
              <a:sym typeface="Calibri"/>
            </a:endParaRPr>
          </a:p>
          <a:p>
            <a:pPr indent="-162000" lvl="0" marL="162000" marR="0" rtl="0" algn="l">
              <a:lnSpc>
                <a:spcPct val="100000"/>
              </a:lnSpc>
              <a:spcBef>
                <a:spcPts val="1000"/>
              </a:spcBef>
              <a:spcAft>
                <a:spcPts val="0"/>
              </a:spcAft>
              <a:buClr>
                <a:srgbClr val="C64033"/>
              </a:buClr>
              <a:buSzPts val="1800"/>
              <a:buFont typeface="Arial"/>
              <a:buChar char="•"/>
            </a:pPr>
            <a:r>
              <a:rPr b="0" i="0" lang="en-US" sz="1800" u="none" cap="none" strike="noStrike">
                <a:solidFill>
                  <a:srgbClr val="000000"/>
                </a:solidFill>
                <a:latin typeface="Calibri"/>
                <a:ea typeface="Calibri"/>
                <a:cs typeface="Calibri"/>
                <a:sym typeface="Calibri"/>
              </a:rPr>
              <a:t>A todo lo anterior que se debe mantener y actualizar mes a mes, se llaman PARAMETROS DEL SISTEMA.</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2"/>
          <p:cNvSpPr/>
          <p:nvPr/>
        </p:nvSpPr>
        <p:spPr>
          <a:xfrm>
            <a:off x="508000" y="2070100"/>
            <a:ext cx="8750300" cy="4203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8" name="Google Shape;288;p52"/>
          <p:cNvSpPr/>
          <p:nvPr/>
        </p:nvSpPr>
        <p:spPr>
          <a:xfrm>
            <a:off x="385761" y="1124506"/>
            <a:ext cx="9334501" cy="8191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PASOS A SEGUIR A SEGUIR PARA ALIMENTAR UN </a:t>
            </a:r>
            <a:endParaRPr b="1" i="0" sz="2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2600" u="none" cap="none" strike="noStrike">
                <a:solidFill>
                  <a:srgbClr val="A93501"/>
                </a:solidFill>
                <a:latin typeface="Calibri"/>
                <a:ea typeface="Calibri"/>
                <a:cs typeface="Calibri"/>
                <a:sym typeface="Calibri"/>
              </a:rPr>
              <a:t>SOFTWARE DE REMUNERACIONES:</a:t>
            </a:r>
            <a:endParaRPr b="0" i="0" sz="2600" u="none" cap="none" strike="noStrike">
              <a:solidFill>
                <a:srgbClr val="A93501"/>
              </a:solidFill>
              <a:latin typeface="Calibri"/>
              <a:ea typeface="Calibri"/>
              <a:cs typeface="Calibri"/>
              <a:sym typeface="Calibri"/>
            </a:endParaRPr>
          </a:p>
        </p:txBody>
      </p:sp>
      <p:sp>
        <p:nvSpPr>
          <p:cNvPr id="289" name="Google Shape;289;p52"/>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90" name="Google Shape;290;p52"/>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91" name="Google Shape;291;p52"/>
          <p:cNvSpPr txBox="1"/>
          <p:nvPr/>
        </p:nvSpPr>
        <p:spPr>
          <a:xfrm>
            <a:off x="636889" y="2390629"/>
            <a:ext cx="9070674" cy="4931987"/>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Generar Mes de Cálculo de Remuneraciones.</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Actualizar Parámetros. (UF, UTM, Tabla cargas familiares, AFP, Feriados, Sueldo Mínimo)</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Actualizar fichas de personal por algún cambio. (de cotización Salud, AFP, Dirección, Cargos, etc.)</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Ingresar el personal nuevo.</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Identificar a los trabajadores finiquitados (pasivos o inactivos), dejarlos inactivos</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Identificar e ingresar las variables del mes (anticipos, bonos, haberes y descuentos en lo general).</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Realizar proceso de Cálculo borrador para control y cuadrar los valores.</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Revisar remuneraciones calculadas (sistema de control)</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Proceso de cálculo Final</a:t>
            </a:r>
            <a:endParaRPr b="0"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Emitir Liquidaciones de sueldos</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Re liquidar los casos con problemas</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Pagar las liquidaciones en efectivo, en cheque, transferencia, o la que acuerden con el trabajador</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Centralizar sueldos para contabilidad</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Emitir Libro de remuneraciones autorizado por la Dirección del Trabajo y SII.</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Preparar pago y pago de imposiciones, impuestos y descuentos variables a las instituciones correspondientes.</a:t>
            </a:r>
            <a:endParaRPr b="0" i="0" sz="1400" u="none" cap="none" strike="noStrike">
              <a:solidFill>
                <a:srgbClr val="000000"/>
              </a:solidFill>
              <a:latin typeface="Calibri"/>
              <a:ea typeface="Calibri"/>
              <a:cs typeface="Calibri"/>
              <a:sym typeface="Calibri"/>
            </a:endParaRPr>
          </a:p>
          <a:p>
            <a:pPr indent="-342900" lvl="0" marL="342900" marR="0" rtl="0" algn="l">
              <a:lnSpc>
                <a:spcPct val="80000"/>
              </a:lnSpc>
              <a:spcBef>
                <a:spcPts val="400"/>
              </a:spcBef>
              <a:spcAft>
                <a:spcPts val="0"/>
              </a:spcAft>
              <a:buClr>
                <a:schemeClr val="dk1"/>
              </a:buClr>
              <a:buSzPts val="1224"/>
              <a:buFont typeface="Calibri"/>
              <a:buAutoNum type="arabicPeriod"/>
            </a:pPr>
            <a:r>
              <a:rPr b="0" i="0" lang="en-US" sz="1400" u="none" cap="none" strike="noStrike">
                <a:solidFill>
                  <a:schemeClr val="dk1"/>
                </a:solidFill>
                <a:latin typeface="Calibri"/>
                <a:ea typeface="Calibri"/>
                <a:cs typeface="Calibri"/>
                <a:sym typeface="Calibri"/>
              </a:rPr>
              <a:t>Finalizar o Cerrar el mes.</a:t>
            </a:r>
            <a:endParaRPr b="0" i="0" sz="1400" u="none" cap="none" strike="noStrike">
              <a:solidFill>
                <a:srgbClr val="000000"/>
              </a:solidFill>
              <a:latin typeface="Calibri"/>
              <a:ea typeface="Calibri"/>
              <a:cs typeface="Calibri"/>
              <a:sym typeface="Calibri"/>
            </a:endParaRPr>
          </a:p>
          <a:p>
            <a:pPr indent="-265176" lvl="0" marL="342900" marR="0" rtl="0" algn="l">
              <a:lnSpc>
                <a:spcPct val="80000"/>
              </a:lnSpc>
              <a:spcBef>
                <a:spcPts val="400"/>
              </a:spcBef>
              <a:spcAft>
                <a:spcPts val="0"/>
              </a:spcAft>
              <a:buClr>
                <a:srgbClr val="000000"/>
              </a:buClr>
              <a:buSzPts val="1224"/>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7"/>
          <p:cNvSpPr txBox="1"/>
          <p:nvPr/>
        </p:nvSpPr>
        <p:spPr>
          <a:xfrm>
            <a:off x="386591"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8" name="Google Shape;78;p37"/>
          <p:cNvSpPr/>
          <p:nvPr/>
        </p:nvSpPr>
        <p:spPr>
          <a:xfrm>
            <a:off x="365587" y="2192861"/>
            <a:ext cx="7191325" cy="98693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rgbClr val="ED6B00"/>
                </a:solidFill>
                <a:latin typeface="Calibri"/>
                <a:ea typeface="Calibri"/>
                <a:cs typeface="Calibri"/>
                <a:sym typeface="Calibri"/>
              </a:rPr>
              <a:t>UTILIDAD DE UN SOFTWARE </a:t>
            </a:r>
            <a:br>
              <a:rPr b="1" i="0" lang="en-US" sz="3200" u="none" cap="none" strike="noStrike">
                <a:solidFill>
                  <a:srgbClr val="ED6B00"/>
                </a:solidFill>
                <a:latin typeface="Calibri"/>
                <a:ea typeface="Calibri"/>
                <a:cs typeface="Calibri"/>
                <a:sym typeface="Calibri"/>
              </a:rPr>
            </a:br>
            <a:r>
              <a:rPr b="1" i="0" lang="en-US" sz="3200" u="none" cap="none" strike="noStrike">
                <a:solidFill>
                  <a:srgbClr val="ED6B00"/>
                </a:solidFill>
                <a:latin typeface="Calibri"/>
                <a:ea typeface="Calibri"/>
                <a:cs typeface="Calibri"/>
                <a:sym typeface="Calibri"/>
              </a:rPr>
              <a:t>DE REMUNERACIONES</a:t>
            </a:r>
            <a:endParaRPr b="1" i="0" sz="3200" u="none" cap="none" strike="noStrike">
              <a:solidFill>
                <a:srgbClr val="ED6B00"/>
              </a:solidFill>
              <a:latin typeface="Calibri"/>
              <a:ea typeface="Calibri"/>
              <a:cs typeface="Calibri"/>
              <a:sym typeface="Calibri"/>
            </a:endParaRPr>
          </a:p>
        </p:txBody>
      </p:sp>
      <p:sp>
        <p:nvSpPr>
          <p:cNvPr id="79" name="Google Shape;79;p37"/>
          <p:cNvSpPr txBox="1"/>
          <p:nvPr/>
        </p:nvSpPr>
        <p:spPr>
          <a:xfrm>
            <a:off x="973697" y="3509963"/>
            <a:ext cx="9144000" cy="2387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br>
              <a:rPr b="1" i="0" lang="en-US" sz="3200" u="none" cap="none" strike="noStrike">
                <a:solidFill>
                  <a:srgbClr val="000000"/>
                </a:solidFill>
                <a:latin typeface="Arial"/>
                <a:ea typeface="Arial"/>
                <a:cs typeface="Arial"/>
                <a:sym typeface="Arial"/>
              </a:rPr>
            </a:br>
            <a:endParaRPr b="1" i="0" sz="3400" u="none" cap="none" strike="noStrike">
              <a:solidFill>
                <a:srgbClr val="ED6B00"/>
              </a:solidFill>
              <a:latin typeface="Calibri"/>
              <a:ea typeface="Calibri"/>
              <a:cs typeface="Calibri"/>
              <a:sym typeface="Calibri"/>
            </a:endParaRPr>
          </a:p>
        </p:txBody>
      </p:sp>
      <p:sp>
        <p:nvSpPr>
          <p:cNvPr id="80" name="Google Shape;80;p37"/>
          <p:cNvSpPr/>
          <p:nvPr/>
        </p:nvSpPr>
        <p:spPr>
          <a:xfrm>
            <a:off x="3751263" y="1079828"/>
            <a:ext cx="4857750" cy="8156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US" sz="1400" u="none" cap="none" strike="noStrike">
                <a:solidFill>
                  <a:srgbClr val="000000"/>
                </a:solidFill>
                <a:latin typeface="Arial"/>
                <a:ea typeface="Arial"/>
                <a:cs typeface="Arial"/>
                <a:sym typeface="Arial"/>
              </a:rPr>
            </a:br>
            <a:endParaRPr b="1" i="0" sz="3300" u="none" cap="none" strike="noStrike">
              <a:solidFill>
                <a:srgbClr val="ED6B00"/>
              </a:solidFill>
              <a:latin typeface="Calibri"/>
              <a:ea typeface="Calibri"/>
              <a:cs typeface="Calibri"/>
              <a:sym typeface="Calibri"/>
            </a:endParaRPr>
          </a:p>
        </p:txBody>
      </p:sp>
      <p:pic>
        <p:nvPicPr>
          <p:cNvPr descr="m2a16.png" id="81" name="Google Shape;81;p37"/>
          <p:cNvPicPr preferRelativeResize="0"/>
          <p:nvPr/>
        </p:nvPicPr>
        <p:blipFill rotWithShape="1">
          <a:blip r:embed="rId3">
            <a:alphaModFix/>
          </a:blip>
          <a:srcRect b="0" l="0" r="0" t="0"/>
          <a:stretch/>
        </p:blipFill>
        <p:spPr>
          <a:xfrm>
            <a:off x="1520275" y="3122509"/>
            <a:ext cx="6679712" cy="4262798"/>
          </a:xfrm>
          <a:prstGeom prst="rect">
            <a:avLst/>
          </a:prstGeom>
          <a:noFill/>
          <a:ln>
            <a:noFill/>
          </a:ln>
        </p:spPr>
      </p:pic>
      <p:sp>
        <p:nvSpPr>
          <p:cNvPr id="82" name="Google Shape;82;p37"/>
          <p:cNvSpPr txBox="1"/>
          <p:nvPr/>
        </p:nvSpPr>
        <p:spPr>
          <a:xfrm>
            <a:off x="1139100" y="834799"/>
            <a:ext cx="6264242" cy="40825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CÁLCULO DE REMUNERACIÓN, FINIQUITOS Y OBLIGACIONES LABORALES</a:t>
            </a:r>
            <a:endParaRPr b="0" i="0" sz="1200" u="none" cap="none" strike="noStrike">
              <a:solidFill>
                <a:srgbClr val="ED6B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3"/>
          <p:cNvSpPr/>
          <p:nvPr/>
        </p:nvSpPr>
        <p:spPr>
          <a:xfrm>
            <a:off x="482600" y="2057400"/>
            <a:ext cx="8242300" cy="3898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7" name="Google Shape;297;p53"/>
          <p:cNvSpPr/>
          <p:nvPr/>
        </p:nvSpPr>
        <p:spPr>
          <a:xfrm>
            <a:off x="385761" y="1238806"/>
            <a:ext cx="933450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ACTUALIZAR </a:t>
            </a:r>
            <a:r>
              <a:rPr b="0" i="0" lang="en-US" sz="3300" u="none" cap="none" strike="noStrike">
                <a:solidFill>
                  <a:srgbClr val="A93501"/>
                </a:solidFill>
                <a:latin typeface="Calibri"/>
                <a:ea typeface="Calibri"/>
                <a:cs typeface="Calibri"/>
                <a:sym typeface="Calibri"/>
              </a:rPr>
              <a:t>PARÁMETROS</a:t>
            </a:r>
            <a:endParaRPr b="0" i="0" sz="3300" u="none" cap="none" strike="noStrike">
              <a:solidFill>
                <a:srgbClr val="A93501"/>
              </a:solidFill>
              <a:latin typeface="Calibri"/>
              <a:ea typeface="Calibri"/>
              <a:cs typeface="Calibri"/>
              <a:sym typeface="Calibri"/>
            </a:endParaRPr>
          </a:p>
        </p:txBody>
      </p:sp>
      <p:sp>
        <p:nvSpPr>
          <p:cNvPr id="298" name="Google Shape;298;p53"/>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99" name="Google Shape;299;p53"/>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00" name="Google Shape;300;p53"/>
          <p:cNvSpPr txBox="1"/>
          <p:nvPr/>
        </p:nvSpPr>
        <p:spPr>
          <a:xfrm>
            <a:off x="734542" y="2341537"/>
            <a:ext cx="7368058" cy="2906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800" u="none" cap="none" strike="noStrike">
                <a:solidFill>
                  <a:schemeClr val="dk1"/>
                </a:solidFill>
                <a:latin typeface="Calibri"/>
                <a:ea typeface="Calibri"/>
                <a:cs typeface="Calibri"/>
                <a:sym typeface="Calibri"/>
              </a:rPr>
              <a:t>Este proceso de Remuneraciones consiste en actualizar todos los indicadores Previsionales del mes a Pago de la Remuneración, y que consisten en:</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UF, UTM, IPC. Por lo general.</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Tablas de AFP, Imp. Único</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los topes Imponibles de AFP-Salud, AFC.</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Tabla de Asignación Familiar.</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sistema de ahorros trabajadores.</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feriados y festivos del mes.</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Cualquier otro cambio que sea determinado por ley a futuro</a:t>
            </a:r>
            <a:endParaRPr b="0" i="0" sz="1800" u="none" cap="none" strike="noStrike">
              <a:solidFill>
                <a:srgbClr val="000000"/>
              </a:solidFill>
              <a:latin typeface="Arial"/>
              <a:ea typeface="Arial"/>
              <a:cs typeface="Arial"/>
              <a:sym typeface="Arial"/>
            </a:endParaRPr>
          </a:p>
          <a:p>
            <a:pPr indent="-176400" lvl="0" marL="1764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Definir topes de haberes de acuerdo a políticas de la empresa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4"/>
          <p:cNvSpPr/>
          <p:nvPr/>
        </p:nvSpPr>
        <p:spPr>
          <a:xfrm>
            <a:off x="482600" y="2057400"/>
            <a:ext cx="8280400" cy="4318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6" name="Google Shape;306;p54"/>
          <p:cNvSpPr/>
          <p:nvPr/>
        </p:nvSpPr>
        <p:spPr>
          <a:xfrm>
            <a:off x="385761" y="1238806"/>
            <a:ext cx="9334501" cy="55784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1" i="0" lang="en-US" sz="3300" u="none" cap="none" strike="noStrike">
                <a:solidFill>
                  <a:srgbClr val="ED6B00"/>
                </a:solidFill>
                <a:latin typeface="Calibri"/>
                <a:ea typeface="Calibri"/>
                <a:cs typeface="Calibri"/>
                <a:sym typeface="Calibri"/>
              </a:rPr>
              <a:t>INGRESAR </a:t>
            </a:r>
            <a:r>
              <a:rPr b="0" i="0" lang="en-US" sz="3300" u="none" cap="none" strike="noStrike">
                <a:solidFill>
                  <a:srgbClr val="A93501"/>
                </a:solidFill>
                <a:latin typeface="Calibri"/>
                <a:ea typeface="Calibri"/>
                <a:cs typeface="Calibri"/>
                <a:sym typeface="Calibri"/>
              </a:rPr>
              <a:t>VARIABLES DEL </a:t>
            </a:r>
            <a:r>
              <a:rPr b="0" i="0" lang="en-US" sz="3200" u="none" cap="none" strike="noStrike">
                <a:solidFill>
                  <a:srgbClr val="A93501"/>
                </a:solidFill>
                <a:latin typeface="Calibri"/>
                <a:ea typeface="Calibri"/>
                <a:cs typeface="Calibri"/>
                <a:sym typeface="Calibri"/>
              </a:rPr>
              <a:t>MES</a:t>
            </a:r>
            <a:endParaRPr b="0" i="0" sz="3600" u="none" cap="none" strike="noStrike">
              <a:solidFill>
                <a:srgbClr val="A93501"/>
              </a:solidFill>
              <a:latin typeface="Arial"/>
              <a:ea typeface="Arial"/>
              <a:cs typeface="Arial"/>
              <a:sym typeface="Arial"/>
            </a:endParaRPr>
          </a:p>
        </p:txBody>
      </p:sp>
      <p:sp>
        <p:nvSpPr>
          <p:cNvPr id="307" name="Google Shape;307;p54"/>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08" name="Google Shape;308;p54"/>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09" name="Google Shape;309;p54"/>
          <p:cNvSpPr txBox="1"/>
          <p:nvPr/>
        </p:nvSpPr>
        <p:spPr>
          <a:xfrm>
            <a:off x="734542" y="2341537"/>
            <a:ext cx="7964958" cy="2906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800" u="none" cap="none" strike="noStrike">
                <a:solidFill>
                  <a:schemeClr val="dk1"/>
                </a:solidFill>
                <a:latin typeface="Calibri"/>
                <a:ea typeface="Calibri"/>
                <a:cs typeface="Calibri"/>
                <a:sym typeface="Calibri"/>
              </a:rPr>
              <a:t>En este proceso se deben ingresar las variables del mes, esto esta referidos a los cambios operativos de remuneraciones en el mes, tales como:</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Ingreso de días de Lic. Medica, Lic. Mutual., Permisos con y sin goce de rem.</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Ingreso de descuento por ausentismo.</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Cambios de ítem previsionales del Trabajador.</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Actualización Fichas del Personal. (cambios de cargos, remuneraciones, etc.)</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Eliminar o suspender personas finiquitadas.</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Actualizar las cargas familiares de los trabajadores.</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Ingreso de Haberes y descuentos del mes (ingresos variables y descuentos variables).</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Ingreso personal nuevo del mes</a:t>
            </a:r>
            <a:endParaRPr b="0" i="0" sz="1800" u="none" cap="none" strike="noStrike">
              <a:solidFill>
                <a:srgbClr val="000000"/>
              </a:solidFill>
              <a:latin typeface="Arial"/>
              <a:ea typeface="Arial"/>
              <a:cs typeface="Arial"/>
              <a:sym typeface="Arial"/>
            </a:endParaRPr>
          </a:p>
          <a:p>
            <a:pPr indent="-285750" lvl="0" marL="28575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Ingresar personal finiquitado</a:t>
            </a:r>
            <a:endParaRPr b="0" i="0" sz="1800" u="none" cap="none" strike="noStrike">
              <a:solidFill>
                <a:srgbClr val="000000"/>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a:p>
            <a:pPr indent="-114300" lvl="0" marL="228600" marR="0" rtl="0" algn="l">
              <a:lnSpc>
                <a:spcPct val="90000"/>
              </a:lnSpc>
              <a:spcBef>
                <a:spcPts val="100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a:p>
            <a:pPr indent="-114300" lvl="0" marL="228600" marR="0" rtl="0" algn="l">
              <a:lnSpc>
                <a:spcPct val="90000"/>
              </a:lnSpc>
              <a:spcBef>
                <a:spcPts val="100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p:nvPr/>
        </p:nvSpPr>
        <p:spPr>
          <a:xfrm>
            <a:off x="482600" y="2057400"/>
            <a:ext cx="8280400" cy="2730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5" name="Google Shape;315;p55"/>
          <p:cNvSpPr/>
          <p:nvPr/>
        </p:nvSpPr>
        <p:spPr>
          <a:xfrm>
            <a:off x="385761" y="1238806"/>
            <a:ext cx="9334501" cy="55784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rgbClr val="ED6B00"/>
                </a:solidFill>
                <a:latin typeface="Calibri"/>
                <a:ea typeface="Calibri"/>
                <a:cs typeface="Calibri"/>
                <a:sym typeface="Calibri"/>
              </a:rPr>
              <a:t>REVISIÓN Y CUADRE DE </a:t>
            </a:r>
            <a:r>
              <a:rPr b="0" i="0" lang="en-US" sz="3200" u="none" cap="none" strike="noStrike">
                <a:solidFill>
                  <a:srgbClr val="A93501"/>
                </a:solidFill>
                <a:latin typeface="Calibri"/>
                <a:ea typeface="Calibri"/>
                <a:cs typeface="Calibri"/>
                <a:sym typeface="Calibri"/>
              </a:rPr>
              <a:t>VARIABLES DEL MES</a:t>
            </a:r>
            <a:endParaRPr b="0" i="0" sz="3200" u="none" cap="none" strike="noStrike">
              <a:solidFill>
                <a:srgbClr val="A93501"/>
              </a:solidFill>
              <a:latin typeface="Calibri"/>
              <a:ea typeface="Calibri"/>
              <a:cs typeface="Calibri"/>
              <a:sym typeface="Calibri"/>
            </a:endParaRPr>
          </a:p>
        </p:txBody>
      </p:sp>
      <p:sp>
        <p:nvSpPr>
          <p:cNvPr id="316" name="Google Shape;316;p55"/>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17" name="Google Shape;317;p55"/>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18" name="Google Shape;318;p55"/>
          <p:cNvSpPr txBox="1"/>
          <p:nvPr/>
        </p:nvSpPr>
        <p:spPr>
          <a:xfrm>
            <a:off x="734542" y="2379637"/>
            <a:ext cx="7634758" cy="2906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En este proceso se deben  revisar los datos ingresados y cuadrar las cifras que se encuentran cargadas en el sistema vs. los documentos a ingresar, se recomienda hacer una lista de chequeo para esta actividad.</a:t>
            </a:r>
            <a:endParaRPr b="0" i="0" sz="17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en-US" sz="1700" u="none" cap="none" strike="noStrike">
                <a:solidFill>
                  <a:schemeClr val="dk1"/>
                </a:solidFill>
                <a:latin typeface="Calibri"/>
                <a:ea typeface="Calibri"/>
                <a:cs typeface="Calibri"/>
                <a:sym typeface="Calibri"/>
              </a:rPr>
              <a:t>En el fondo es auditar lo ingresado al sistema.</a:t>
            </a:r>
            <a:endParaRPr b="0" i="0" sz="17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en-US" sz="1700" u="none" cap="none" strike="noStrike">
                <a:solidFill>
                  <a:schemeClr val="dk1"/>
                </a:solidFill>
                <a:latin typeface="Calibri"/>
                <a:ea typeface="Calibri"/>
                <a:cs typeface="Calibri"/>
                <a:sym typeface="Calibri"/>
              </a:rPr>
              <a:t>Revisar las liquidaciones, y extraer listados de haberes y descuentos ingresados</a:t>
            </a:r>
            <a:endParaRPr b="0" i="0" sz="17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en-US" sz="1700" u="none" cap="none" strike="noStrike">
                <a:solidFill>
                  <a:schemeClr val="dk1"/>
                </a:solidFill>
                <a:latin typeface="Calibri"/>
                <a:ea typeface="Calibri"/>
                <a:cs typeface="Calibri"/>
                <a:sym typeface="Calibri"/>
              </a:rPr>
              <a:t>Revisar los finiquitados e ingresados al sistema (debe cuadrar)</a:t>
            </a:r>
            <a:endParaRPr b="0" i="0" sz="1700" u="none" cap="none" strike="noStrike">
              <a:solidFill>
                <a:srgbClr val="000000"/>
              </a:solidFill>
              <a:latin typeface="Arial"/>
              <a:ea typeface="Arial"/>
              <a:cs typeface="Arial"/>
              <a:sym typeface="Arial"/>
            </a:endParaRPr>
          </a:p>
        </p:txBody>
      </p:sp>
      <p:sp>
        <p:nvSpPr>
          <p:cNvPr id="319" name="Google Shape;319;p55"/>
          <p:cNvSpPr txBox="1"/>
          <p:nvPr/>
        </p:nvSpPr>
        <p:spPr>
          <a:xfrm>
            <a:off x="3006754" y="474694"/>
            <a:ext cx="10556846" cy="55780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dk1"/>
              </a:buClr>
              <a:buSzPts val="3200"/>
              <a:buFont typeface="Calibri"/>
              <a:buNone/>
            </a:pPr>
            <a:r>
              <a:t/>
            </a:r>
            <a:endParaRPr b="1" i="0" sz="3300" u="none" cap="none" strike="noStrike">
              <a:solidFill>
                <a:srgbClr val="ED6B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6"/>
          <p:cNvSpPr/>
          <p:nvPr/>
        </p:nvSpPr>
        <p:spPr>
          <a:xfrm>
            <a:off x="482600" y="1866900"/>
            <a:ext cx="8623300" cy="4953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5" name="Google Shape;325;p56"/>
          <p:cNvSpPr/>
          <p:nvPr/>
        </p:nvSpPr>
        <p:spPr>
          <a:xfrm>
            <a:off x="385761" y="1188006"/>
            <a:ext cx="9334501" cy="459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CALENDARIO MENSUAL DE UN </a:t>
            </a:r>
            <a:r>
              <a:rPr b="0" i="0" lang="en-US" sz="2600" u="none" cap="none" strike="noStrike">
                <a:solidFill>
                  <a:srgbClr val="A93501"/>
                </a:solidFill>
                <a:latin typeface="Calibri"/>
                <a:ea typeface="Calibri"/>
                <a:cs typeface="Calibri"/>
                <a:sym typeface="Calibri"/>
              </a:rPr>
              <a:t>PROCESO DE REMUNERACIONES</a:t>
            </a:r>
            <a:endParaRPr/>
          </a:p>
        </p:txBody>
      </p:sp>
      <p:sp>
        <p:nvSpPr>
          <p:cNvPr id="326" name="Google Shape;326;p56"/>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27" name="Google Shape;327;p56"/>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28" name="Google Shape;328;p56"/>
          <p:cNvSpPr txBox="1"/>
          <p:nvPr/>
        </p:nvSpPr>
        <p:spPr>
          <a:xfrm>
            <a:off x="3006754" y="474694"/>
            <a:ext cx="10556846" cy="55780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dk1"/>
              </a:buClr>
              <a:buSzPts val="3200"/>
              <a:buFont typeface="Calibri"/>
              <a:buNone/>
            </a:pPr>
            <a:r>
              <a:t/>
            </a:r>
            <a:endParaRPr b="1" i="0" sz="3300" u="none" cap="none" strike="noStrike">
              <a:solidFill>
                <a:srgbClr val="ED6B00"/>
              </a:solidFill>
              <a:latin typeface="Calibri"/>
              <a:ea typeface="Calibri"/>
              <a:cs typeface="Calibri"/>
              <a:sym typeface="Calibri"/>
            </a:endParaRPr>
          </a:p>
        </p:txBody>
      </p:sp>
      <p:sp>
        <p:nvSpPr>
          <p:cNvPr id="329" name="Google Shape;329;p56"/>
          <p:cNvSpPr txBox="1"/>
          <p:nvPr/>
        </p:nvSpPr>
        <p:spPr>
          <a:xfrm>
            <a:off x="1126659" y="4427820"/>
            <a:ext cx="9329082" cy="487273"/>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t/>
            </a:r>
            <a:endParaRPr b="1" i="0" sz="2800" u="none" cap="none" strike="noStrike">
              <a:solidFill>
                <a:srgbClr val="ED6B00"/>
              </a:solidFill>
              <a:latin typeface="Calibri"/>
              <a:ea typeface="Calibri"/>
              <a:cs typeface="Calibri"/>
              <a:sym typeface="Calibri"/>
            </a:endParaRPr>
          </a:p>
        </p:txBody>
      </p:sp>
      <p:sp>
        <p:nvSpPr>
          <p:cNvPr id="330" name="Google Shape;330;p56"/>
          <p:cNvSpPr txBox="1"/>
          <p:nvPr/>
        </p:nvSpPr>
        <p:spPr>
          <a:xfrm>
            <a:off x="3039844" y="6376988"/>
            <a:ext cx="4567456" cy="276959"/>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Fechas aproximadas, depende del sistema de trabajo de cada empresa</a:t>
            </a:r>
            <a:endParaRPr b="0" i="0" sz="1400" u="none" cap="none" strike="noStrike">
              <a:solidFill>
                <a:srgbClr val="000000"/>
              </a:solidFill>
              <a:latin typeface="Arial"/>
              <a:ea typeface="Arial"/>
              <a:cs typeface="Arial"/>
              <a:sym typeface="Arial"/>
            </a:endParaRPr>
          </a:p>
        </p:txBody>
      </p:sp>
      <p:pic>
        <p:nvPicPr>
          <p:cNvPr descr="TABLA_A16.jpg" id="331" name="Google Shape;331;p56"/>
          <p:cNvPicPr preferRelativeResize="0"/>
          <p:nvPr/>
        </p:nvPicPr>
        <p:blipFill rotWithShape="1">
          <a:blip r:embed="rId3">
            <a:alphaModFix/>
          </a:blip>
          <a:srcRect b="0" l="0" r="0" t="0"/>
          <a:stretch/>
        </p:blipFill>
        <p:spPr>
          <a:xfrm>
            <a:off x="1566164" y="1802613"/>
            <a:ext cx="6041136" cy="43403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7"/>
          <p:cNvSpPr/>
          <p:nvPr/>
        </p:nvSpPr>
        <p:spPr>
          <a:xfrm>
            <a:off x="482600" y="1866900"/>
            <a:ext cx="7912100" cy="4953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7" name="Google Shape;337;p57"/>
          <p:cNvSpPr/>
          <p:nvPr/>
        </p:nvSpPr>
        <p:spPr>
          <a:xfrm>
            <a:off x="385761" y="1188006"/>
            <a:ext cx="9334501" cy="5155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000" u="none" cap="none" strike="noStrike">
                <a:solidFill>
                  <a:srgbClr val="ED6B00"/>
                </a:solidFill>
                <a:latin typeface="Calibri"/>
                <a:ea typeface="Calibri"/>
                <a:cs typeface="Calibri"/>
                <a:sym typeface="Calibri"/>
              </a:rPr>
              <a:t>CICLO DE UN </a:t>
            </a:r>
            <a:r>
              <a:rPr b="0" i="0" lang="en-US" sz="3000" u="none" cap="none" strike="noStrike">
                <a:solidFill>
                  <a:srgbClr val="A93501"/>
                </a:solidFill>
                <a:latin typeface="Calibri"/>
                <a:ea typeface="Calibri"/>
                <a:cs typeface="Calibri"/>
                <a:sym typeface="Calibri"/>
              </a:rPr>
              <a:t>PROCESO DE REMUNERACIONES</a:t>
            </a:r>
            <a:endParaRPr/>
          </a:p>
        </p:txBody>
      </p:sp>
      <p:pic>
        <p:nvPicPr>
          <p:cNvPr id="338" name="Google Shape;338;p57"/>
          <p:cNvPicPr preferRelativeResize="0"/>
          <p:nvPr/>
        </p:nvPicPr>
        <p:blipFill rotWithShape="1">
          <a:blip r:embed="rId3">
            <a:alphaModFix/>
          </a:blip>
          <a:srcRect b="0" l="0" r="0" t="0"/>
          <a:stretch/>
        </p:blipFill>
        <p:spPr>
          <a:xfrm>
            <a:off x="1059780" y="2273300"/>
            <a:ext cx="6783141" cy="4330700"/>
          </a:xfrm>
          <a:prstGeom prst="rect">
            <a:avLst/>
          </a:prstGeom>
          <a:noFill/>
          <a:ln>
            <a:noFill/>
          </a:ln>
        </p:spPr>
      </p:pic>
      <p:sp>
        <p:nvSpPr>
          <p:cNvPr id="339" name="Google Shape;339;p57"/>
          <p:cNvSpPr/>
          <p:nvPr/>
        </p:nvSpPr>
        <p:spPr>
          <a:xfrm>
            <a:off x="3756117" y="2694516"/>
            <a:ext cx="1371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Habilitación</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del mes</a:t>
            </a:r>
            <a:endParaRPr b="0" i="0" sz="1300" u="none" cap="none" strike="noStrike">
              <a:solidFill>
                <a:schemeClr val="dk1"/>
              </a:solidFill>
              <a:latin typeface="Calibri"/>
              <a:ea typeface="Calibri"/>
              <a:cs typeface="Calibri"/>
              <a:sym typeface="Calibri"/>
            </a:endParaRPr>
          </a:p>
        </p:txBody>
      </p:sp>
      <p:sp>
        <p:nvSpPr>
          <p:cNvPr id="340" name="Google Shape;340;p57"/>
          <p:cNvSpPr/>
          <p:nvPr/>
        </p:nvSpPr>
        <p:spPr>
          <a:xfrm>
            <a:off x="5301300" y="3281363"/>
            <a:ext cx="1371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Carga valores </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permanentes</a:t>
            </a:r>
            <a:endParaRPr b="0" i="0" sz="1300" u="none" cap="none" strike="noStrike">
              <a:solidFill>
                <a:schemeClr val="dk1"/>
              </a:solidFill>
              <a:latin typeface="Calibri"/>
              <a:ea typeface="Calibri"/>
              <a:cs typeface="Calibri"/>
              <a:sym typeface="Calibri"/>
            </a:endParaRPr>
          </a:p>
        </p:txBody>
      </p:sp>
      <p:sp>
        <p:nvSpPr>
          <p:cNvPr id="341" name="Google Shape;341;p57"/>
          <p:cNvSpPr/>
          <p:nvPr/>
        </p:nvSpPr>
        <p:spPr>
          <a:xfrm>
            <a:off x="5690766" y="4262966"/>
            <a:ext cx="1448489"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Generación y</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pago anticipos</a:t>
            </a:r>
            <a:endParaRPr b="0" i="0" sz="1300" u="none" cap="none" strike="noStrike">
              <a:solidFill>
                <a:schemeClr val="dk1"/>
              </a:solidFill>
              <a:latin typeface="Calibri"/>
              <a:ea typeface="Calibri"/>
              <a:cs typeface="Calibri"/>
              <a:sym typeface="Calibri"/>
            </a:endParaRPr>
          </a:p>
        </p:txBody>
      </p:sp>
      <p:sp>
        <p:nvSpPr>
          <p:cNvPr id="342" name="Google Shape;342;p57"/>
          <p:cNvSpPr/>
          <p:nvPr/>
        </p:nvSpPr>
        <p:spPr>
          <a:xfrm>
            <a:off x="5364799" y="5409143"/>
            <a:ext cx="1371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Haberes, </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descuentos</a:t>
            </a:r>
            <a:endParaRPr b="0" i="0" sz="1300" u="none" cap="none" strike="noStrike">
              <a:solidFill>
                <a:srgbClr val="000000"/>
              </a:solidFill>
              <a:latin typeface="Calibri"/>
              <a:ea typeface="Calibri"/>
              <a:cs typeface="Calibri"/>
              <a:sym typeface="Calibri"/>
            </a:endParaRPr>
          </a:p>
        </p:txBody>
      </p:sp>
      <p:sp>
        <p:nvSpPr>
          <p:cNvPr id="343" name="Google Shape;343;p57"/>
          <p:cNvSpPr/>
          <p:nvPr/>
        </p:nvSpPr>
        <p:spPr>
          <a:xfrm>
            <a:off x="3610597" y="6079596"/>
            <a:ext cx="1371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Cierre de mes</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cálculo previo</a:t>
            </a:r>
            <a:endParaRPr b="0" i="0" sz="1300" u="none" cap="none" strike="noStrike">
              <a:solidFill>
                <a:schemeClr val="dk1"/>
              </a:solidFill>
              <a:latin typeface="Calibri"/>
              <a:ea typeface="Calibri"/>
              <a:cs typeface="Calibri"/>
              <a:sym typeface="Calibri"/>
            </a:endParaRPr>
          </a:p>
        </p:txBody>
      </p:sp>
      <p:sp>
        <p:nvSpPr>
          <p:cNvPr id="344" name="Google Shape;344;p57"/>
          <p:cNvSpPr/>
          <p:nvPr/>
        </p:nvSpPr>
        <p:spPr>
          <a:xfrm>
            <a:off x="2010909" y="5409141"/>
            <a:ext cx="1371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Cálculo final;</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pago remuner</a:t>
            </a:r>
            <a:endParaRPr b="0" i="0" sz="1300" u="none" cap="none" strike="noStrike">
              <a:solidFill>
                <a:schemeClr val="dk1"/>
              </a:solidFill>
              <a:latin typeface="Calibri"/>
              <a:ea typeface="Calibri"/>
              <a:cs typeface="Calibri"/>
              <a:sym typeface="Calibri"/>
            </a:endParaRPr>
          </a:p>
        </p:txBody>
      </p:sp>
      <p:sp>
        <p:nvSpPr>
          <p:cNvPr id="345" name="Google Shape;345;p57"/>
          <p:cNvSpPr/>
          <p:nvPr/>
        </p:nvSpPr>
        <p:spPr>
          <a:xfrm>
            <a:off x="1705046" y="4247618"/>
            <a:ext cx="1434062"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Ajustes,</a:t>
            </a:r>
            <a:endParaRPr b="0" i="0" sz="12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cierre contable</a:t>
            </a:r>
            <a:endParaRPr b="0" i="0" sz="1200" u="none" cap="none" strike="noStrike">
              <a:solidFill>
                <a:srgbClr val="000000"/>
              </a:solidFill>
              <a:latin typeface="Calibri"/>
              <a:ea typeface="Calibri"/>
              <a:cs typeface="Calibri"/>
              <a:sym typeface="Calibri"/>
            </a:endParaRPr>
          </a:p>
        </p:txBody>
      </p:sp>
      <p:sp>
        <p:nvSpPr>
          <p:cNvPr id="346" name="Google Shape;346;p57"/>
          <p:cNvSpPr/>
          <p:nvPr/>
        </p:nvSpPr>
        <p:spPr>
          <a:xfrm>
            <a:off x="2314125" y="3266018"/>
            <a:ext cx="1490925"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Leyes sociales,</a:t>
            </a:r>
            <a:endParaRPr b="0" i="0" sz="13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libro timbrado</a:t>
            </a:r>
            <a:endParaRPr b="0" i="0" sz="1300" u="none" cap="none" strike="noStrike">
              <a:solidFill>
                <a:schemeClr val="dk1"/>
              </a:solidFill>
              <a:latin typeface="Calibri"/>
              <a:ea typeface="Calibri"/>
              <a:cs typeface="Calibri"/>
              <a:sym typeface="Calibri"/>
            </a:endParaRPr>
          </a:p>
        </p:txBody>
      </p:sp>
      <p:sp>
        <p:nvSpPr>
          <p:cNvPr id="347" name="Google Shape;347;p57"/>
          <p:cNvSpPr/>
          <p:nvPr/>
        </p:nvSpPr>
        <p:spPr>
          <a:xfrm>
            <a:off x="1067404" y="2293377"/>
            <a:ext cx="1142276" cy="45576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300" u="none" cap="none" strike="noStrike">
                <a:solidFill>
                  <a:schemeClr val="lt1"/>
                </a:solidFill>
                <a:latin typeface="Calibri"/>
                <a:ea typeface="Calibri"/>
                <a:cs typeface="Calibri"/>
                <a:sym typeface="Calibri"/>
              </a:rPr>
              <a:t>VARIABLES</a:t>
            </a:r>
            <a:endParaRPr b="0" i="0" sz="13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None/>
            </a:pPr>
            <a:r>
              <a:rPr b="0" i="0" lang="en-US" sz="1300" u="none" cap="none" strike="noStrike">
                <a:solidFill>
                  <a:schemeClr val="lt1"/>
                </a:solidFill>
                <a:latin typeface="Calibri"/>
                <a:ea typeface="Calibri"/>
                <a:cs typeface="Calibri"/>
                <a:sym typeface="Calibri"/>
              </a:rPr>
              <a:t> EXTERNAS</a:t>
            </a:r>
            <a:endParaRPr/>
          </a:p>
        </p:txBody>
      </p:sp>
      <p:sp>
        <p:nvSpPr>
          <p:cNvPr id="348" name="Google Shape;348;p57"/>
          <p:cNvSpPr/>
          <p:nvPr/>
        </p:nvSpPr>
        <p:spPr>
          <a:xfrm>
            <a:off x="6587383" y="2276443"/>
            <a:ext cx="1328522" cy="45576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300" u="none" cap="none" strike="noStrike">
                <a:solidFill>
                  <a:schemeClr val="lt1"/>
                </a:solidFill>
                <a:latin typeface="Calibri"/>
                <a:ea typeface="Calibri"/>
                <a:cs typeface="Calibri"/>
                <a:sym typeface="Calibri"/>
              </a:rPr>
              <a:t>VARIABLES</a:t>
            </a:r>
            <a:endParaRPr b="0" i="0" sz="13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None/>
            </a:pPr>
            <a:r>
              <a:rPr b="0" i="0" lang="en-US" sz="1300" u="none" cap="none" strike="noStrike">
                <a:solidFill>
                  <a:schemeClr val="lt1"/>
                </a:solidFill>
                <a:latin typeface="Calibri"/>
                <a:ea typeface="Calibri"/>
                <a:cs typeface="Calibri"/>
                <a:sym typeface="Calibri"/>
              </a:rPr>
              <a:t>FINANCIERAS</a:t>
            </a:r>
            <a:endParaRPr b="0" i="0" sz="1300" u="none" cap="none" strike="noStrike">
              <a:solidFill>
                <a:schemeClr val="lt1"/>
              </a:solidFill>
              <a:latin typeface="Calibri"/>
              <a:ea typeface="Calibri"/>
              <a:cs typeface="Calibri"/>
              <a:sym typeface="Calibri"/>
            </a:endParaRPr>
          </a:p>
        </p:txBody>
      </p:sp>
      <p:pic>
        <p:nvPicPr>
          <p:cNvPr id="349" name="Google Shape;349;p57"/>
          <p:cNvPicPr preferRelativeResize="0"/>
          <p:nvPr/>
        </p:nvPicPr>
        <p:blipFill rotWithShape="1">
          <a:blip r:embed="rId4">
            <a:alphaModFix/>
          </a:blip>
          <a:srcRect b="0" l="0" r="0" t="0"/>
          <a:stretch/>
        </p:blipFill>
        <p:spPr>
          <a:xfrm>
            <a:off x="3733800" y="3797300"/>
            <a:ext cx="1625600" cy="15465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8"/>
          <p:cNvSpPr/>
          <p:nvPr/>
        </p:nvSpPr>
        <p:spPr>
          <a:xfrm>
            <a:off x="482600" y="1968500"/>
            <a:ext cx="8166100" cy="48514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5" name="Google Shape;355;p58"/>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56" name="Google Shape;356;p58"/>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57" name="Google Shape;357;p58"/>
          <p:cNvSpPr txBox="1"/>
          <p:nvPr/>
        </p:nvSpPr>
        <p:spPr>
          <a:xfrm>
            <a:off x="3006754" y="474694"/>
            <a:ext cx="10556846" cy="55780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dk1"/>
              </a:buClr>
              <a:buSzPts val="3200"/>
              <a:buFont typeface="Calibri"/>
              <a:buNone/>
            </a:pPr>
            <a:r>
              <a:t/>
            </a:r>
            <a:endParaRPr b="1" i="0" sz="3300" u="none" cap="none" strike="noStrike">
              <a:solidFill>
                <a:srgbClr val="ED6B00"/>
              </a:solidFill>
              <a:latin typeface="Calibri"/>
              <a:ea typeface="Calibri"/>
              <a:cs typeface="Calibri"/>
              <a:sym typeface="Calibri"/>
            </a:endParaRPr>
          </a:p>
        </p:txBody>
      </p:sp>
      <p:sp>
        <p:nvSpPr>
          <p:cNvPr id="358" name="Google Shape;358;p58"/>
          <p:cNvSpPr txBox="1"/>
          <p:nvPr/>
        </p:nvSpPr>
        <p:spPr>
          <a:xfrm>
            <a:off x="508000" y="1128703"/>
            <a:ext cx="9871075"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700" u="none" cap="none" strike="noStrike">
                <a:solidFill>
                  <a:srgbClr val="ED6B00"/>
                </a:solidFill>
                <a:latin typeface="Calibri"/>
                <a:ea typeface="Calibri"/>
                <a:cs typeface="Calibri"/>
                <a:sym typeface="Calibri"/>
              </a:rPr>
              <a:t>VARIABLES EXTERNAS QUE INTERVIENEN EN UN </a:t>
            </a:r>
            <a:br>
              <a:rPr b="1" i="0" lang="en-US" sz="2700" u="none" cap="none" strike="noStrike">
                <a:solidFill>
                  <a:srgbClr val="ED6B00"/>
                </a:solidFill>
                <a:latin typeface="Calibri"/>
                <a:ea typeface="Calibri"/>
                <a:cs typeface="Calibri"/>
                <a:sym typeface="Calibri"/>
              </a:rPr>
            </a:br>
            <a:r>
              <a:rPr b="0" i="0" lang="en-US" sz="2700" u="none" cap="none" strike="noStrike">
                <a:solidFill>
                  <a:srgbClr val="A93501"/>
                </a:solidFill>
                <a:latin typeface="Calibri"/>
                <a:ea typeface="Calibri"/>
                <a:cs typeface="Calibri"/>
                <a:sym typeface="Calibri"/>
              </a:rPr>
              <a:t>PROCESO DE REMUNERACIONES</a:t>
            </a:r>
            <a:endParaRPr/>
          </a:p>
        </p:txBody>
      </p:sp>
      <p:sp>
        <p:nvSpPr>
          <p:cNvPr id="359" name="Google Shape;359;p58"/>
          <p:cNvSpPr txBox="1"/>
          <p:nvPr/>
        </p:nvSpPr>
        <p:spPr>
          <a:xfrm>
            <a:off x="1149852" y="3326517"/>
            <a:ext cx="9054096"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ED6B00"/>
              </a:solidFill>
              <a:latin typeface="Calibri"/>
              <a:ea typeface="Calibri"/>
              <a:cs typeface="Calibri"/>
              <a:sym typeface="Calibri"/>
            </a:endParaRPr>
          </a:p>
        </p:txBody>
      </p:sp>
      <p:pic>
        <p:nvPicPr>
          <p:cNvPr descr="MOnos_A16.jpg" id="360" name="Google Shape;360;p58"/>
          <p:cNvPicPr preferRelativeResize="0"/>
          <p:nvPr/>
        </p:nvPicPr>
        <p:blipFill rotWithShape="1">
          <a:blip r:embed="rId3">
            <a:alphaModFix/>
          </a:blip>
          <a:srcRect b="0" l="0" r="0" t="0"/>
          <a:stretch/>
        </p:blipFill>
        <p:spPr>
          <a:xfrm>
            <a:off x="755650" y="2247900"/>
            <a:ext cx="7620000" cy="436185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9"/>
          <p:cNvSpPr/>
          <p:nvPr/>
        </p:nvSpPr>
        <p:spPr>
          <a:xfrm>
            <a:off x="482600" y="1866900"/>
            <a:ext cx="8245475" cy="4953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6" name="Google Shape;366;p59"/>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67" name="Google Shape;367;p59"/>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68" name="Google Shape;368;p59"/>
          <p:cNvSpPr txBox="1"/>
          <p:nvPr/>
        </p:nvSpPr>
        <p:spPr>
          <a:xfrm>
            <a:off x="3006754" y="474694"/>
            <a:ext cx="10556846" cy="55780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dk1"/>
              </a:buClr>
              <a:buSzPts val="3200"/>
              <a:buFont typeface="Calibri"/>
              <a:buNone/>
            </a:pPr>
            <a:r>
              <a:t/>
            </a:r>
            <a:endParaRPr b="1" i="0" sz="3300" u="none" cap="none" strike="noStrike">
              <a:solidFill>
                <a:srgbClr val="ED6B00"/>
              </a:solidFill>
              <a:latin typeface="Calibri"/>
              <a:ea typeface="Calibri"/>
              <a:cs typeface="Calibri"/>
              <a:sym typeface="Calibri"/>
            </a:endParaRPr>
          </a:p>
        </p:txBody>
      </p:sp>
      <p:sp>
        <p:nvSpPr>
          <p:cNvPr id="369" name="Google Shape;369;p59"/>
          <p:cNvSpPr txBox="1"/>
          <p:nvPr/>
        </p:nvSpPr>
        <p:spPr>
          <a:xfrm>
            <a:off x="1126659" y="4427820"/>
            <a:ext cx="9329082" cy="487273"/>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t/>
            </a:r>
            <a:endParaRPr b="1" i="0" sz="2800" u="none" cap="none" strike="noStrike">
              <a:solidFill>
                <a:srgbClr val="ED6B00"/>
              </a:solidFill>
              <a:latin typeface="Calibri"/>
              <a:ea typeface="Calibri"/>
              <a:cs typeface="Calibri"/>
              <a:sym typeface="Calibri"/>
            </a:endParaRPr>
          </a:p>
        </p:txBody>
      </p:sp>
      <p:sp>
        <p:nvSpPr>
          <p:cNvPr id="370" name="Google Shape;370;p59"/>
          <p:cNvSpPr txBox="1"/>
          <p:nvPr/>
        </p:nvSpPr>
        <p:spPr>
          <a:xfrm>
            <a:off x="431800" y="1039803"/>
            <a:ext cx="9871075"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VOCABULARIO PRÁCTICO DE REMUNERACIONES </a:t>
            </a:r>
            <a:endParaRPr b="1" i="0" sz="2800" u="none" cap="none" strike="noStrike">
              <a:solidFill>
                <a:srgbClr val="ED6B00"/>
              </a:solidFill>
              <a:latin typeface="Calibri"/>
              <a:ea typeface="Calibri"/>
              <a:cs typeface="Calibri"/>
              <a:sym typeface="Calibri"/>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USO FRECUENTE</a:t>
            </a:r>
            <a:endParaRPr b="0" i="0" sz="2800" u="none" cap="none" strike="noStrike">
              <a:solidFill>
                <a:srgbClr val="A93501"/>
              </a:solidFill>
              <a:latin typeface="Calibri"/>
              <a:ea typeface="Calibri"/>
              <a:cs typeface="Calibri"/>
              <a:sym typeface="Calibri"/>
            </a:endParaRPr>
          </a:p>
        </p:txBody>
      </p:sp>
      <p:pic>
        <p:nvPicPr>
          <p:cNvPr descr="ESTAM2_A16_Presentacion.pdf" id="371" name="Google Shape;371;p59"/>
          <p:cNvPicPr preferRelativeResize="0"/>
          <p:nvPr/>
        </p:nvPicPr>
        <p:blipFill rotWithShape="1">
          <a:blip r:embed="rId3">
            <a:alphaModFix/>
          </a:blip>
          <a:srcRect b="6159" l="12020" r="11155" t="14401"/>
          <a:stretch/>
        </p:blipFill>
        <p:spPr>
          <a:xfrm>
            <a:off x="841375" y="2247900"/>
            <a:ext cx="7467600" cy="4343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0"/>
          <p:cNvSpPr/>
          <p:nvPr/>
        </p:nvSpPr>
        <p:spPr>
          <a:xfrm>
            <a:off x="482600" y="1866900"/>
            <a:ext cx="8245475" cy="5003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7" name="Google Shape;377;p60"/>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78" name="Google Shape;378;p60"/>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379" name="Google Shape;379;p60"/>
          <p:cNvSpPr txBox="1"/>
          <p:nvPr/>
        </p:nvSpPr>
        <p:spPr>
          <a:xfrm>
            <a:off x="3006754" y="474694"/>
            <a:ext cx="10556846" cy="557805"/>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chemeClr val="dk1"/>
              </a:buClr>
              <a:buSzPts val="3200"/>
              <a:buFont typeface="Calibri"/>
              <a:buNone/>
            </a:pPr>
            <a:r>
              <a:t/>
            </a:r>
            <a:endParaRPr b="1" i="0" sz="3300" u="none" cap="none" strike="noStrike">
              <a:solidFill>
                <a:srgbClr val="ED6B00"/>
              </a:solidFill>
              <a:latin typeface="Calibri"/>
              <a:ea typeface="Calibri"/>
              <a:cs typeface="Calibri"/>
              <a:sym typeface="Calibri"/>
            </a:endParaRPr>
          </a:p>
        </p:txBody>
      </p:sp>
      <p:sp>
        <p:nvSpPr>
          <p:cNvPr id="380" name="Google Shape;380;p60"/>
          <p:cNvSpPr txBox="1"/>
          <p:nvPr/>
        </p:nvSpPr>
        <p:spPr>
          <a:xfrm>
            <a:off x="1126659" y="4427820"/>
            <a:ext cx="9329082" cy="487273"/>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t/>
            </a:r>
            <a:endParaRPr b="1" i="0" sz="2800" u="none" cap="none" strike="noStrike">
              <a:solidFill>
                <a:srgbClr val="ED6B00"/>
              </a:solidFill>
              <a:latin typeface="Calibri"/>
              <a:ea typeface="Calibri"/>
              <a:cs typeface="Calibri"/>
              <a:sym typeface="Calibri"/>
            </a:endParaRPr>
          </a:p>
        </p:txBody>
      </p:sp>
      <p:sp>
        <p:nvSpPr>
          <p:cNvPr id="381" name="Google Shape;381;p60"/>
          <p:cNvSpPr txBox="1"/>
          <p:nvPr/>
        </p:nvSpPr>
        <p:spPr>
          <a:xfrm>
            <a:off x="431800" y="1039803"/>
            <a:ext cx="9871075"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VOCABULARIO PRÁCTICO DE REMUNERACIONES </a:t>
            </a:r>
            <a:endParaRPr b="1" i="0" sz="2800" u="none" cap="none" strike="noStrike">
              <a:solidFill>
                <a:srgbClr val="ED6B00"/>
              </a:solidFill>
              <a:latin typeface="Calibri"/>
              <a:ea typeface="Calibri"/>
              <a:cs typeface="Calibri"/>
              <a:sym typeface="Calibri"/>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USO FRECUENTE</a:t>
            </a:r>
            <a:endParaRPr b="0" i="0" sz="2800" u="none" cap="none" strike="noStrike">
              <a:solidFill>
                <a:srgbClr val="A93501"/>
              </a:solidFill>
              <a:latin typeface="Calibri"/>
              <a:ea typeface="Calibri"/>
              <a:cs typeface="Calibri"/>
              <a:sym typeface="Calibri"/>
            </a:endParaRPr>
          </a:p>
        </p:txBody>
      </p:sp>
      <p:pic>
        <p:nvPicPr>
          <p:cNvPr descr="ESTAM2_A16_Presentacion.pdf" id="382" name="Google Shape;382;p60"/>
          <p:cNvPicPr preferRelativeResize="0"/>
          <p:nvPr/>
        </p:nvPicPr>
        <p:blipFill rotWithShape="1">
          <a:blip r:embed="rId3">
            <a:alphaModFix/>
          </a:blip>
          <a:srcRect b="0" l="12020" r="13637" t="13007"/>
          <a:stretch/>
        </p:blipFill>
        <p:spPr>
          <a:xfrm>
            <a:off x="876301" y="2019300"/>
            <a:ext cx="7226300" cy="4756448"/>
          </a:xfrm>
          <a:prstGeom prst="rect">
            <a:avLst/>
          </a:prstGeom>
          <a:noFill/>
          <a:ln>
            <a:noFill/>
          </a:ln>
        </p:spPr>
      </p:pic>
      <p:sp>
        <p:nvSpPr>
          <p:cNvPr id="383" name="Google Shape;383;p60"/>
          <p:cNvSpPr/>
          <p:nvPr/>
        </p:nvSpPr>
        <p:spPr>
          <a:xfrm>
            <a:off x="5943600" y="6261100"/>
            <a:ext cx="2324100" cy="4826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1"/>
          <p:cNvSpPr/>
          <p:nvPr/>
        </p:nvSpPr>
        <p:spPr>
          <a:xfrm>
            <a:off x="385761" y="1213406"/>
            <a:ext cx="933450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INICIO </a:t>
            </a:r>
            <a:r>
              <a:rPr b="0" i="0" lang="en-US" sz="3000" u="none" cap="none" strike="noStrike">
                <a:solidFill>
                  <a:srgbClr val="A93501"/>
                </a:solidFill>
                <a:latin typeface="Calibri"/>
                <a:ea typeface="Calibri"/>
                <a:cs typeface="Calibri"/>
                <a:sym typeface="Calibri"/>
              </a:rPr>
              <a:t>SOFTWARE DE REMUNERACIONES</a:t>
            </a:r>
            <a:endParaRPr b="0" i="0" sz="3000" u="none" cap="none" strike="noStrike">
              <a:solidFill>
                <a:srgbClr val="A93501"/>
              </a:solidFill>
              <a:latin typeface="Calibri"/>
              <a:ea typeface="Calibri"/>
              <a:cs typeface="Calibri"/>
              <a:sym typeface="Calibri"/>
            </a:endParaRPr>
          </a:p>
        </p:txBody>
      </p:sp>
      <p:sp>
        <p:nvSpPr>
          <p:cNvPr id="389" name="Google Shape;389;p61"/>
          <p:cNvSpPr/>
          <p:nvPr/>
        </p:nvSpPr>
        <p:spPr>
          <a:xfrm>
            <a:off x="482600" y="1930400"/>
            <a:ext cx="8636000" cy="4889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90" name="Google Shape;390;p61"/>
          <p:cNvPicPr preferRelativeResize="0"/>
          <p:nvPr/>
        </p:nvPicPr>
        <p:blipFill rotWithShape="1">
          <a:blip r:embed="rId3">
            <a:alphaModFix/>
          </a:blip>
          <a:srcRect b="0" l="0" r="0" t="0"/>
          <a:stretch/>
        </p:blipFill>
        <p:spPr>
          <a:xfrm>
            <a:off x="774700" y="2456466"/>
            <a:ext cx="7770723" cy="2737834"/>
          </a:xfrm>
          <a:prstGeom prst="rect">
            <a:avLst/>
          </a:prstGeom>
          <a:noFill/>
          <a:ln>
            <a:noFill/>
          </a:ln>
        </p:spPr>
      </p:pic>
      <p:sp>
        <p:nvSpPr>
          <p:cNvPr id="391" name="Google Shape;391;p61"/>
          <p:cNvSpPr txBox="1"/>
          <p:nvPr/>
        </p:nvSpPr>
        <p:spPr>
          <a:xfrm>
            <a:off x="757340" y="5955080"/>
            <a:ext cx="6027490" cy="323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https://www.previred.com/web/previred/softwares-gratuito</a:t>
            </a:r>
            <a:r>
              <a:rPr b="0" i="0" lang="en-US" sz="1500" u="none" cap="none" strike="noStrike">
                <a:solidFill>
                  <a:schemeClr val="dk1"/>
                </a:solidFill>
                <a:latin typeface="Calibri"/>
                <a:ea typeface="Calibri"/>
                <a:cs typeface="Calibri"/>
                <a:sym typeface="Calibri"/>
              </a:rPr>
              <a:t> </a:t>
            </a:r>
            <a:endParaRPr b="0" i="0" sz="1500" u="none" cap="none" strike="noStrike">
              <a:solidFill>
                <a:srgbClr val="000000"/>
              </a:solidFill>
              <a:latin typeface="Arial"/>
              <a:ea typeface="Arial"/>
              <a:cs typeface="Arial"/>
              <a:sym typeface="Arial"/>
            </a:endParaRPr>
          </a:p>
        </p:txBody>
      </p:sp>
      <p:sp>
        <p:nvSpPr>
          <p:cNvPr id="392" name="Google Shape;392;p61"/>
          <p:cNvSpPr txBox="1"/>
          <p:nvPr/>
        </p:nvSpPr>
        <p:spPr>
          <a:xfrm>
            <a:off x="779710" y="5659889"/>
            <a:ext cx="4018327" cy="323125"/>
          </a:xfrm>
          <a:prstGeom prst="rect">
            <a:avLst/>
          </a:prstGeom>
          <a:solidFill>
            <a:srgbClr val="F8CB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Link para bajar el software Gratuito por Previred</a:t>
            </a:r>
            <a:endParaRPr b="0" i="0" sz="1500" u="none" cap="none" strike="noStrike">
              <a:solidFill>
                <a:srgbClr val="000000"/>
              </a:solidFill>
              <a:latin typeface="Arial"/>
              <a:ea typeface="Arial"/>
              <a:cs typeface="Arial"/>
              <a:sym typeface="Arial"/>
            </a:endParaRPr>
          </a:p>
        </p:txBody>
      </p:sp>
      <p:sp>
        <p:nvSpPr>
          <p:cNvPr id="393" name="Google Shape;393;p61"/>
          <p:cNvSpPr/>
          <p:nvPr/>
        </p:nvSpPr>
        <p:spPr>
          <a:xfrm>
            <a:off x="756873" y="2001533"/>
            <a:ext cx="684577" cy="341618"/>
          </a:xfrm>
          <a:prstGeom prst="wedgeRoundRectCallout">
            <a:avLst>
              <a:gd fmla="val -20833" name="adj1"/>
              <a:gd fmla="val 62500" name="adj2"/>
              <a:gd fmla="val 0" name="adj3"/>
            </a:avLst>
          </a:prstGeom>
          <a:solidFill>
            <a:srgbClr val="F7E3D1"/>
          </a:solidFill>
          <a:ln cap="flat" cmpd="sng" w="12700">
            <a:solidFill>
              <a:srgbClr val="8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Menú</a:t>
            </a:r>
            <a:endParaRPr b="0" i="0" sz="1600" u="none" cap="none" strike="noStrike">
              <a:solidFill>
                <a:srgbClr val="000000"/>
              </a:solidFill>
              <a:latin typeface="Arial"/>
              <a:ea typeface="Arial"/>
              <a:cs typeface="Arial"/>
              <a:sym typeface="Arial"/>
            </a:endParaRPr>
          </a:p>
        </p:txBody>
      </p:sp>
      <p:sp>
        <p:nvSpPr>
          <p:cNvPr id="394" name="Google Shape;394;p61"/>
          <p:cNvSpPr/>
          <p:nvPr/>
        </p:nvSpPr>
        <p:spPr>
          <a:xfrm>
            <a:off x="7185183" y="3359250"/>
            <a:ext cx="1342710" cy="307777"/>
          </a:xfrm>
          <a:prstGeom prst="rect">
            <a:avLst/>
          </a:prstGeom>
          <a:solidFill>
            <a:srgbClr val="F7E3D1"/>
          </a:solidFill>
          <a:ln cap="flat" cmpd="sng" w="9525">
            <a:solidFill>
              <a:srgbClr val="8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Mes de Proceso</a:t>
            </a:r>
            <a:endParaRPr b="0" i="0" sz="1400" u="none" cap="none" strike="noStrike">
              <a:solidFill>
                <a:schemeClr val="dk1"/>
              </a:solidFill>
              <a:latin typeface="Arial"/>
              <a:ea typeface="Arial"/>
              <a:cs typeface="Arial"/>
              <a:sym typeface="Arial"/>
            </a:endParaRPr>
          </a:p>
        </p:txBody>
      </p:sp>
      <p:cxnSp>
        <p:nvCxnSpPr>
          <p:cNvPr id="395" name="Google Shape;395;p61"/>
          <p:cNvCxnSpPr/>
          <p:nvPr/>
        </p:nvCxnSpPr>
        <p:spPr>
          <a:xfrm flipH="1" rot="10800000">
            <a:off x="7937500" y="2874433"/>
            <a:ext cx="211381" cy="452967"/>
          </a:xfrm>
          <a:prstGeom prst="straightConnector1">
            <a:avLst/>
          </a:prstGeom>
          <a:noFill/>
          <a:ln cap="flat" cmpd="sng" w="19050">
            <a:solidFill>
              <a:srgbClr val="800000"/>
            </a:solidFill>
            <a:prstDash val="solid"/>
            <a:round/>
            <a:headEnd len="sm" w="sm" type="none"/>
            <a:tailEnd len="med" w="med" type="stealth"/>
          </a:ln>
        </p:spPr>
      </p:cxnSp>
      <p:cxnSp>
        <p:nvCxnSpPr>
          <p:cNvPr id="396" name="Google Shape;396;p61"/>
          <p:cNvCxnSpPr/>
          <p:nvPr/>
        </p:nvCxnSpPr>
        <p:spPr>
          <a:xfrm flipH="1" rot="10800000">
            <a:off x="1295400" y="2849033"/>
            <a:ext cx="211381" cy="452967"/>
          </a:xfrm>
          <a:prstGeom prst="straightConnector1">
            <a:avLst/>
          </a:prstGeom>
          <a:noFill/>
          <a:ln cap="flat" cmpd="sng" w="19050">
            <a:solidFill>
              <a:srgbClr val="800000"/>
            </a:solidFill>
            <a:prstDash val="solid"/>
            <a:round/>
            <a:headEnd len="sm" w="sm" type="none"/>
            <a:tailEnd len="med" w="med" type="stealth"/>
          </a:ln>
        </p:spPr>
      </p:cxnSp>
      <p:sp>
        <p:nvSpPr>
          <p:cNvPr id="397" name="Google Shape;397;p61"/>
          <p:cNvSpPr/>
          <p:nvPr/>
        </p:nvSpPr>
        <p:spPr>
          <a:xfrm rot="10800000">
            <a:off x="574673" y="3073397"/>
            <a:ext cx="454025" cy="2336802"/>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8" name="Google Shape;398;p61"/>
          <p:cNvSpPr/>
          <p:nvPr/>
        </p:nvSpPr>
        <p:spPr>
          <a:xfrm>
            <a:off x="764180" y="3092550"/>
            <a:ext cx="1865715" cy="307777"/>
          </a:xfrm>
          <a:prstGeom prst="rect">
            <a:avLst/>
          </a:prstGeom>
          <a:solidFill>
            <a:srgbClr val="F7E3D1"/>
          </a:solidFill>
          <a:ln cap="flat" cmpd="sng" w="9525">
            <a:solidFill>
              <a:srgbClr val="8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Iconos de Inicio Rápido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4" name="Google Shape;404;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405" name="Google Shape;405;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06" name="Google Shape;406;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407" name="Google Shape;407;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408" name="Google Shape;408;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409" name="Google Shape;409;p18"/>
          <p:cNvSpPr txBox="1"/>
          <p:nvPr/>
        </p:nvSpPr>
        <p:spPr>
          <a:xfrm>
            <a:off x="3972774" y="1171496"/>
            <a:ext cx="1031026" cy="555703"/>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16</a:t>
            </a:r>
            <a:endParaRPr b="0" i="0" sz="5000" u="none" cap="none" strike="noStrike">
              <a:solidFill>
                <a:srgbClr val="FFB375"/>
              </a:solidFill>
              <a:latin typeface="Calibri"/>
              <a:ea typeface="Calibri"/>
              <a:cs typeface="Calibri"/>
              <a:sym typeface="Calibri"/>
            </a:endParaRPr>
          </a:p>
        </p:txBody>
      </p:sp>
      <p:sp>
        <p:nvSpPr>
          <p:cNvPr id="410" name="Google Shape;410;p18"/>
          <p:cNvSpPr txBox="1"/>
          <p:nvPr/>
        </p:nvSpPr>
        <p:spPr>
          <a:xfrm>
            <a:off x="3411274" y="3118152"/>
            <a:ext cx="5364426" cy="249524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3200"/>
              <a:buFont typeface="Calibri"/>
              <a:buNone/>
            </a:pPr>
            <a:r>
              <a:rPr b="0" i="0" lang="en-US" sz="1900" u="none" cap="none" strike="noStrike">
                <a:solidFill>
                  <a:srgbClr val="A93501"/>
                </a:solidFill>
                <a:latin typeface="Calibri"/>
                <a:ea typeface="Calibri"/>
                <a:cs typeface="Calibri"/>
                <a:sym typeface="Calibri"/>
              </a:rPr>
              <a:t>UTILIDAD DE UN SOFTWARE DE REMUNERACIONES</a:t>
            </a:r>
            <a:endParaRPr b="0" i="0" sz="1900" u="none" cap="none" strike="noStrike">
              <a:solidFill>
                <a:srgbClr val="A93501"/>
              </a:solidFill>
              <a:latin typeface="Calibri"/>
              <a:ea typeface="Calibri"/>
              <a:cs typeface="Calibri"/>
              <a:sym typeface="Calibri"/>
            </a:endParaRPr>
          </a:p>
          <a:p>
            <a:pPr indent="0" lvl="0" marL="0" marR="0" rtl="0" algn="l">
              <a:lnSpc>
                <a:spcPct val="5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Para revisar los temas trabajados a lo largo de la presentación, te invito a desarrollar la </a:t>
            </a:r>
            <a:r>
              <a:rPr b="1" i="0" lang="en-US" sz="1700" u="none" cap="none" strike="noStrike">
                <a:solidFill>
                  <a:srgbClr val="ED6B00"/>
                </a:solidFill>
                <a:latin typeface="Calibri"/>
                <a:ea typeface="Calibri"/>
                <a:cs typeface="Calibri"/>
                <a:sym typeface="Calibri"/>
              </a:rPr>
              <a:t>Actividad 16 Cuánto Aprendimos</a:t>
            </a:r>
            <a:r>
              <a:rPr b="0" i="0" lang="en-US" sz="1700" u="none" cap="none" strike="noStrike">
                <a:solidFill>
                  <a:srgbClr val="000000"/>
                </a:solidFill>
                <a:latin typeface="Calibri"/>
                <a:ea typeface="Calibri"/>
                <a:cs typeface="Calibri"/>
                <a:sym typeface="Calibri"/>
              </a:rPr>
              <a:t>. Descarga el archivo y sigue las instrucciones.</a:t>
            </a:r>
            <a:endParaRPr/>
          </a:p>
          <a:p>
            <a:pPr indent="0" lvl="0" marL="0" marR="0" rtl="0" algn="l">
              <a:lnSpc>
                <a:spcPct val="5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¡Muy bien!, </a:t>
            </a:r>
            <a:r>
              <a:rPr b="0" i="0" lang="en-US" sz="1700" u="none" cap="none" strike="noStrike">
                <a:solidFill>
                  <a:srgbClr val="000000"/>
                </a:solidFill>
                <a:latin typeface="Calibri"/>
                <a:ea typeface="Calibri"/>
                <a:cs typeface="Calibri"/>
                <a:sym typeface="Calibri"/>
              </a:rPr>
              <a:t>ahora vamos a practicar.</a:t>
            </a:r>
            <a:endParaRPr/>
          </a:p>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8"/>
          <p:cNvSpPr txBox="1"/>
          <p:nvPr/>
        </p:nvSpPr>
        <p:spPr>
          <a:xfrm>
            <a:off x="424015" y="2308949"/>
            <a:ext cx="276022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2</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indent="0" lvl="0" marL="0" marR="0" rtl="0" algn="l">
              <a:lnSpc>
                <a:spcPct val="5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F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8" name="Google Shape;88;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91" name="Google Shape;91;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3421934" y="2512149"/>
            <a:ext cx="2661366" cy="10988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Utiliza software de remuneraciones para elaborar liquidaciones de sueldo y finiquitos,  sobre la base de la información del trabajador y de lo estipulado en los contrato de trabajo aplicando la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legislación vigente.</a:t>
            </a:r>
            <a:endParaRPr b="0" i="0" sz="1400" u="none" cap="none" strike="noStrike">
              <a:solidFill>
                <a:srgbClr val="000000"/>
              </a:solidFill>
              <a:latin typeface="Calibri"/>
              <a:ea typeface="Calibri"/>
              <a:cs typeface="Calibri"/>
              <a:sym typeface="Calibri"/>
            </a:endParaRPr>
          </a:p>
        </p:txBody>
      </p:sp>
      <p:sp>
        <p:nvSpPr>
          <p:cNvPr id="93" name="Google Shape;93;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5" name="Google Shape;95;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6" name="Google Shape;96;p38"/>
          <p:cNvSpPr txBox="1"/>
          <p:nvPr/>
        </p:nvSpPr>
        <p:spPr>
          <a:xfrm>
            <a:off x="6647973" y="2512149"/>
            <a:ext cx="2673827" cy="14248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Utiliza software de remuneraciones, para ingresar y calcular remuneraciones de sueldo de los trabajadoras, de acuerdo a lo estipulado en el contrato de trabajo. </a:t>
            </a:r>
            <a:endParaRPr/>
          </a:p>
        </p:txBody>
      </p:sp>
      <p:sp>
        <p:nvSpPr>
          <p:cNvPr id="97" name="Google Shape;97;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8" name="Google Shape;98;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9" name="Google Shape;99;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100" name="Google Shape;100;p38"/>
          <p:cNvPicPr preferRelativeResize="0"/>
          <p:nvPr/>
        </p:nvPicPr>
        <p:blipFill rotWithShape="1">
          <a:blip r:embed="rId7">
            <a:alphaModFix/>
          </a:blip>
          <a:srcRect b="6869" l="0" r="0" t="0"/>
          <a:stretch/>
        </p:blipFill>
        <p:spPr>
          <a:xfrm flipH="1">
            <a:off x="4553495" y="3898900"/>
            <a:ext cx="2912879" cy="3660775"/>
          </a:xfrm>
          <a:prstGeom prst="rect">
            <a:avLst/>
          </a:prstGeom>
          <a:noFill/>
          <a:ln>
            <a:noFill/>
          </a:ln>
        </p:spPr>
      </p:pic>
      <p:sp>
        <p:nvSpPr>
          <p:cNvPr id="101" name="Google Shape;101;p38"/>
          <p:cNvSpPr/>
          <p:nvPr/>
        </p:nvSpPr>
        <p:spPr>
          <a:xfrm>
            <a:off x="6113463" y="4102428"/>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02" name="Google Shape;102;p38"/>
          <p:cNvSpPr/>
          <p:nvPr/>
        </p:nvSpPr>
        <p:spPr>
          <a:xfrm>
            <a:off x="3435350" y="260906"/>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03" name="Google Shape;103;p38"/>
          <p:cNvSpPr/>
          <p:nvPr/>
        </p:nvSpPr>
        <p:spPr>
          <a:xfrm>
            <a:off x="7637463" y="4502706"/>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04" name="Google Shape;104;p38"/>
          <p:cNvSpPr/>
          <p:nvPr/>
        </p:nvSpPr>
        <p:spPr>
          <a:xfrm>
            <a:off x="7434263" y="4801385"/>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6" name="Google Shape;416;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417" name="Google Shape;417;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8" name="Google Shape;418;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19" name="Google Shape;419;p20"/>
          <p:cNvSpPr txBox="1"/>
          <p:nvPr/>
        </p:nvSpPr>
        <p:spPr>
          <a:xfrm>
            <a:off x="3645160" y="1209418"/>
            <a:ext cx="1295140" cy="51778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16</a:t>
            </a:r>
            <a:endParaRPr b="0" i="0" sz="6000" u="none" cap="none" strike="noStrike">
              <a:solidFill>
                <a:srgbClr val="FFB375"/>
              </a:solidFill>
              <a:latin typeface="Calibri"/>
              <a:ea typeface="Calibri"/>
              <a:cs typeface="Calibri"/>
              <a:sym typeface="Calibri"/>
            </a:endParaRPr>
          </a:p>
        </p:txBody>
      </p:sp>
      <p:pic>
        <p:nvPicPr>
          <p:cNvPr id="420" name="Google Shape;420;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421" name="Google Shape;421;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422" name="Google Shape;422;p20"/>
          <p:cNvSpPr txBox="1"/>
          <p:nvPr/>
        </p:nvSpPr>
        <p:spPr>
          <a:xfrm>
            <a:off x="958646" y="3351701"/>
            <a:ext cx="5315153" cy="2020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realizar la siguiente actividad,  utiliza el archivo </a:t>
            </a:r>
            <a:r>
              <a:rPr b="1" i="0" lang="en-US" sz="1700" u="none" cap="none" strike="noStrike">
                <a:solidFill>
                  <a:srgbClr val="ED6B00"/>
                </a:solidFill>
                <a:latin typeface="Calibri"/>
                <a:ea typeface="Calibri"/>
                <a:cs typeface="Calibri"/>
                <a:sym typeface="Calibri"/>
              </a:rPr>
              <a:t>Actividad Práctica 16</a:t>
            </a:r>
            <a:r>
              <a:rPr b="0" i="0" lang="en-US" sz="17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423" name="Google Shape;423;p20"/>
          <p:cNvSpPr/>
          <p:nvPr/>
        </p:nvSpPr>
        <p:spPr>
          <a:xfrm>
            <a:off x="958646" y="2644327"/>
            <a:ext cx="6744790" cy="7073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1" i="0" lang="en-US" sz="2200" u="none" cap="none" strike="noStrike">
                <a:solidFill>
                  <a:srgbClr val="ED6B00"/>
                </a:solidFill>
                <a:latin typeface="Calibri"/>
                <a:ea typeface="Calibri"/>
                <a:cs typeface="Calibri"/>
                <a:sym typeface="Calibri"/>
              </a:rPr>
              <a:t>UTILIDAD DE UN SOFTWARE </a:t>
            </a:r>
            <a:br>
              <a:rPr b="1" i="0" lang="en-US" sz="2200" u="none" cap="none" strike="noStrike">
                <a:solidFill>
                  <a:srgbClr val="ED6B00"/>
                </a:solidFill>
                <a:latin typeface="Calibri"/>
                <a:ea typeface="Calibri"/>
                <a:cs typeface="Calibri"/>
                <a:sym typeface="Calibri"/>
              </a:rPr>
            </a:br>
            <a:r>
              <a:rPr b="0" i="0" lang="en-US" sz="2200" u="none" cap="none" strike="noStrike">
                <a:solidFill>
                  <a:srgbClr val="C64033"/>
                </a:solidFill>
                <a:latin typeface="Calibri"/>
                <a:ea typeface="Calibri"/>
                <a:cs typeface="Calibri"/>
                <a:sym typeface="Calibri"/>
              </a:rPr>
              <a:t>DE REMUNERACIONES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2"/>
          <p:cNvSpPr/>
          <p:nvPr/>
        </p:nvSpPr>
        <p:spPr>
          <a:xfrm>
            <a:off x="1122218" y="2358736"/>
            <a:ext cx="7275770" cy="3844637"/>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US" sz="2400" u="none" cap="none" strike="noStrike">
                <a:solidFill>
                  <a:srgbClr val="000000"/>
                </a:solidFill>
                <a:latin typeface="Calibri"/>
                <a:ea typeface="Calibri"/>
                <a:cs typeface="Calibri"/>
                <a:sym typeface="Calibri"/>
              </a:rPr>
              <a:t>Como cierre del Módulo y resumen de la actividad, te invitamos a revisar la siguiente animación. </a:t>
            </a:r>
            <a:endParaRPr/>
          </a:p>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sz="2400">
              <a:latin typeface="Calibri"/>
              <a:ea typeface="Calibri"/>
              <a:cs typeface="Calibri"/>
              <a:sym typeface="Calibri"/>
            </a:endParaRPr>
          </a:p>
          <a:p>
            <a:pPr indent="0" lvl="0" marL="0" marR="0" rtl="0" algn="ctr">
              <a:lnSpc>
                <a:spcPct val="100000"/>
              </a:lnSpc>
              <a:spcBef>
                <a:spcPts val="0"/>
              </a:spcBef>
              <a:spcAft>
                <a:spcPts val="0"/>
              </a:spcAft>
              <a:buNone/>
            </a:pPr>
            <a:r>
              <a:t/>
            </a:r>
            <a:endParaRPr b="1" sz="2400">
              <a:solidFill>
                <a:srgbClr val="ED6B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2400">
              <a:solidFill>
                <a:srgbClr val="ED6B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2400" u="none" cap="none" strike="noStrike">
                <a:solidFill>
                  <a:srgbClr val="ED6B00"/>
                </a:solidFill>
                <a:latin typeface="Calibri"/>
                <a:ea typeface="Calibri"/>
                <a:cs typeface="Calibri"/>
                <a:sym typeface="Calibri"/>
              </a:rPr>
              <a:t>¡</a:t>
            </a:r>
            <a:r>
              <a:rPr b="1" i="0" lang="en-US" sz="2400" u="none" cap="none" strike="noStrike">
                <a:solidFill>
                  <a:srgbClr val="ED6B00"/>
                </a:solidFill>
                <a:latin typeface="Calibri"/>
                <a:ea typeface="Calibri"/>
                <a:cs typeface="Calibri"/>
                <a:sym typeface="Calibri"/>
              </a:rPr>
              <a:t>Éxito! </a:t>
            </a:r>
            <a:r>
              <a:rPr b="0" i="0" lang="en-US" sz="18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p:txBody>
      </p:sp>
      <p:sp>
        <p:nvSpPr>
          <p:cNvPr id="429" name="Google Shape;429;p62"/>
          <p:cNvSpPr/>
          <p:nvPr/>
        </p:nvSpPr>
        <p:spPr>
          <a:xfrm>
            <a:off x="709140" y="1236802"/>
            <a:ext cx="2308645" cy="313932"/>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800" u="none" cap="none" strike="noStrike">
                <a:solidFill>
                  <a:schemeClr val="dk1"/>
                </a:solidFill>
                <a:latin typeface="Calibri"/>
                <a:ea typeface="Calibri"/>
                <a:cs typeface="Calibri"/>
                <a:sym typeface="Calibri"/>
              </a:rPr>
              <a:t>Resumen Actividad 16</a:t>
            </a:r>
            <a:endParaRPr b="1" i="0" sz="1800" u="none" cap="none" strike="noStrike">
              <a:solidFill>
                <a:schemeClr val="dk1"/>
              </a:solidFill>
              <a:latin typeface="Calibri"/>
              <a:ea typeface="Calibri"/>
              <a:cs typeface="Calibri"/>
              <a:sym typeface="Calibri"/>
            </a:endParaRPr>
          </a:p>
        </p:txBody>
      </p:sp>
      <p:sp>
        <p:nvSpPr>
          <p:cNvPr id="430" name="Google Shape;430;p62"/>
          <p:cNvSpPr/>
          <p:nvPr/>
        </p:nvSpPr>
        <p:spPr>
          <a:xfrm>
            <a:off x="1122218" y="1550734"/>
            <a:ext cx="7887711"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1" i="0" lang="en-US" sz="2400" u="none" cap="none" strike="noStrike">
                <a:solidFill>
                  <a:srgbClr val="EF8600"/>
                </a:solidFill>
                <a:latin typeface="Calibri"/>
                <a:ea typeface="Calibri"/>
                <a:cs typeface="Calibri"/>
                <a:sym typeface="Calibri"/>
              </a:rPr>
              <a:t>UTILIDAD DE UN SOFTWARE DE REMUNERACIONES</a:t>
            </a:r>
            <a:endParaRPr b="1" i="0" sz="2400" u="none" cap="none" strike="noStrike">
              <a:solidFill>
                <a:srgbClr val="EF8600"/>
              </a:solidFill>
              <a:latin typeface="Calibri"/>
              <a:ea typeface="Calibri"/>
              <a:cs typeface="Calibri"/>
              <a:sym typeface="Calibri"/>
            </a:endParaRPr>
          </a:p>
        </p:txBody>
      </p:sp>
      <p:pic>
        <p:nvPicPr>
          <p:cNvPr id="431" name="Google Shape;431;p62" title="Uso de software para el cálculo de remuneraciones y finiquitos_v2_SUB.mp4">
            <a:hlinkClick r:id="rId3"/>
          </p:cNvPr>
          <p:cNvPicPr preferRelativeResize="0"/>
          <p:nvPr/>
        </p:nvPicPr>
        <p:blipFill>
          <a:blip r:embed="rId4">
            <a:alphaModFix/>
          </a:blip>
          <a:stretch>
            <a:fillRect/>
          </a:stretch>
        </p:blipFill>
        <p:spPr>
          <a:xfrm>
            <a:off x="3324050" y="3779850"/>
            <a:ext cx="2872123" cy="161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37" name="Google Shape;437;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438" name="Google Shape;438;p19"/>
          <p:cNvGrpSpPr/>
          <p:nvPr/>
        </p:nvGrpSpPr>
        <p:grpSpPr>
          <a:xfrm>
            <a:off x="-4655" y="4568183"/>
            <a:ext cx="9154909" cy="783005"/>
            <a:chOff x="-4655" y="4354713"/>
            <a:chExt cx="9154909" cy="783005"/>
          </a:xfrm>
        </p:grpSpPr>
        <p:sp>
          <p:nvSpPr>
            <p:cNvPr id="439" name="Google Shape;439;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440" name="Google Shape;440;p19"/>
            <p:cNvGrpSpPr/>
            <p:nvPr/>
          </p:nvGrpSpPr>
          <p:grpSpPr>
            <a:xfrm>
              <a:off x="-4655" y="4354713"/>
              <a:ext cx="1135367" cy="783005"/>
              <a:chOff x="-4655" y="4407300"/>
              <a:chExt cx="1135367" cy="783005"/>
            </a:xfrm>
          </p:grpSpPr>
          <p:sp>
            <p:nvSpPr>
              <p:cNvPr id="441" name="Google Shape;441;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2" name="Google Shape;442;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443" name="Google Shape;443;p19"/>
          <p:cNvGrpSpPr/>
          <p:nvPr/>
        </p:nvGrpSpPr>
        <p:grpSpPr>
          <a:xfrm>
            <a:off x="-4655" y="3697448"/>
            <a:ext cx="6661094" cy="783005"/>
            <a:chOff x="-4655" y="3461842"/>
            <a:chExt cx="6661094" cy="783005"/>
          </a:xfrm>
        </p:grpSpPr>
        <p:sp>
          <p:nvSpPr>
            <p:cNvPr id="444" name="Google Shape;444;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445" name="Google Shape;445;p19"/>
            <p:cNvGrpSpPr/>
            <p:nvPr/>
          </p:nvGrpSpPr>
          <p:grpSpPr>
            <a:xfrm>
              <a:off x="-4655" y="3461842"/>
              <a:ext cx="1135367" cy="783005"/>
              <a:chOff x="-4655" y="3534477"/>
              <a:chExt cx="1135367" cy="783005"/>
            </a:xfrm>
          </p:grpSpPr>
          <p:sp>
            <p:nvSpPr>
              <p:cNvPr id="446" name="Google Shape;446;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7" name="Google Shape;447;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448" name="Google Shape;448;p19"/>
          <p:cNvGrpSpPr/>
          <p:nvPr/>
        </p:nvGrpSpPr>
        <p:grpSpPr>
          <a:xfrm>
            <a:off x="-4655" y="1955978"/>
            <a:ext cx="9223735" cy="783005"/>
            <a:chOff x="-4655" y="1788831"/>
            <a:chExt cx="9223735" cy="783005"/>
          </a:xfrm>
        </p:grpSpPr>
        <p:sp>
          <p:nvSpPr>
            <p:cNvPr id="449" name="Google Shape;449;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450" name="Google Shape;450;p19"/>
            <p:cNvGrpSpPr/>
            <p:nvPr/>
          </p:nvGrpSpPr>
          <p:grpSpPr>
            <a:xfrm>
              <a:off x="-4655" y="1788831"/>
              <a:ext cx="1135367" cy="783005"/>
              <a:chOff x="-4655" y="1788831"/>
              <a:chExt cx="1135367" cy="783005"/>
            </a:xfrm>
          </p:grpSpPr>
          <p:sp>
            <p:nvSpPr>
              <p:cNvPr id="451" name="Google Shape;451;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2" name="Google Shape;452;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453" name="Google Shape;453;p19"/>
          <p:cNvGrpSpPr/>
          <p:nvPr/>
        </p:nvGrpSpPr>
        <p:grpSpPr>
          <a:xfrm>
            <a:off x="-4655" y="2826713"/>
            <a:ext cx="8958264" cy="783005"/>
            <a:chOff x="-4655" y="2568971"/>
            <a:chExt cx="8958264" cy="783005"/>
          </a:xfrm>
        </p:grpSpPr>
        <p:sp>
          <p:nvSpPr>
            <p:cNvPr id="454" name="Google Shape;454;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455" name="Google Shape;455;p19"/>
            <p:cNvGrpSpPr/>
            <p:nvPr/>
          </p:nvGrpSpPr>
          <p:grpSpPr>
            <a:xfrm>
              <a:off x="-4655" y="2568971"/>
              <a:ext cx="1135367" cy="783005"/>
              <a:chOff x="-4655" y="2661654"/>
              <a:chExt cx="1135367" cy="783005"/>
            </a:xfrm>
          </p:grpSpPr>
          <p:sp>
            <p:nvSpPr>
              <p:cNvPr id="456" name="Google Shape;456;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7" name="Google Shape;457;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458" name="Google Shape;458;p19"/>
          <p:cNvGrpSpPr/>
          <p:nvPr/>
        </p:nvGrpSpPr>
        <p:grpSpPr>
          <a:xfrm>
            <a:off x="-4655" y="5438917"/>
            <a:ext cx="6906899" cy="783005"/>
            <a:chOff x="-4655" y="5100793"/>
            <a:chExt cx="6906899" cy="783005"/>
          </a:xfrm>
        </p:grpSpPr>
        <p:sp>
          <p:nvSpPr>
            <p:cNvPr id="459" name="Google Shape;459;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60" name="Google Shape;460;p19"/>
            <p:cNvGrpSpPr/>
            <p:nvPr/>
          </p:nvGrpSpPr>
          <p:grpSpPr>
            <a:xfrm>
              <a:off x="-4655" y="5100793"/>
              <a:ext cx="1135367" cy="783005"/>
              <a:chOff x="-4655" y="5280123"/>
              <a:chExt cx="1135367" cy="783005"/>
            </a:xfrm>
          </p:grpSpPr>
          <p:sp>
            <p:nvSpPr>
              <p:cNvPr id="461" name="Google Shape;461;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2" name="Google Shape;462;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463" name="Google Shape;463;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9" name="Google Shape;469;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0" name="Google Shape;470;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71" name="Google Shape;471;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72" name="Google Shape;472;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473" name="Google Shape;473;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200"/>
              <a:buFont typeface="Calibri"/>
              <a:buNone/>
            </a:pPr>
            <a:r>
              <a:rPr b="0" i="0" lang="en-US" sz="2200" u="none" cap="none" strike="noStrike">
                <a:solidFill>
                  <a:srgbClr val="A93501"/>
                </a:solidFill>
                <a:latin typeface="Calibri"/>
                <a:ea typeface="Calibri"/>
                <a:cs typeface="Calibri"/>
                <a:sym typeface="Calibri"/>
              </a:rPr>
              <a:t>UTILIDAD DE UN SOFTWARE </a:t>
            </a:r>
            <a:br>
              <a:rPr b="0" i="0" lang="en-US" sz="2200" u="none" cap="none" strike="noStrike">
                <a:solidFill>
                  <a:srgbClr val="A93501"/>
                </a:solidFill>
                <a:latin typeface="Calibri"/>
                <a:ea typeface="Calibri"/>
                <a:cs typeface="Calibri"/>
                <a:sym typeface="Calibri"/>
              </a:rPr>
            </a:br>
            <a:r>
              <a:rPr b="0" i="0" lang="en-US" sz="2200" u="none" cap="none" strike="noStrike">
                <a:solidFill>
                  <a:srgbClr val="A93501"/>
                </a:solidFill>
                <a:latin typeface="Calibri"/>
                <a:ea typeface="Calibri"/>
                <a:cs typeface="Calibri"/>
                <a:sym typeface="Calibri"/>
              </a:rPr>
              <a:t>DE REMUNERACIONES</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74" name="Google Shape;474;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0" name="Google Shape;110;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11" name="Google Shape;111;p3"/>
          <p:cNvSpPr/>
          <p:nvPr/>
        </p:nvSpPr>
        <p:spPr>
          <a:xfrm>
            <a:off x="6271270" y="800149"/>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000" u="none" cap="none" strike="noStrike">
              <a:solidFill>
                <a:srgbClr val="A93501"/>
              </a:solidFill>
              <a:latin typeface="Calibri"/>
              <a:ea typeface="Calibri"/>
              <a:cs typeface="Calibri"/>
              <a:sym typeface="Calibri"/>
            </a:endParaRPr>
          </a:p>
        </p:txBody>
      </p:sp>
      <p:sp>
        <p:nvSpPr>
          <p:cNvPr id="112" name="Google Shape;112;p3"/>
          <p:cNvSpPr/>
          <p:nvPr/>
        </p:nvSpPr>
        <p:spPr>
          <a:xfrm>
            <a:off x="7446963" y="2027119"/>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13" name="Google Shape;113;p3"/>
          <p:cNvSpPr/>
          <p:nvPr/>
        </p:nvSpPr>
        <p:spPr>
          <a:xfrm>
            <a:off x="5293187" y="1367361"/>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000" u="none" cap="none" strike="noStrike">
              <a:solidFill>
                <a:srgbClr val="A93501"/>
              </a:solidFill>
              <a:latin typeface="Calibri"/>
              <a:ea typeface="Calibri"/>
              <a:cs typeface="Calibri"/>
              <a:sym typeface="Calibri"/>
            </a:endParaRPr>
          </a:p>
        </p:txBody>
      </p:sp>
      <p:sp>
        <p:nvSpPr>
          <p:cNvPr id="114" name="Google Shape;114;p3"/>
          <p:cNvSpPr txBox="1"/>
          <p:nvPr/>
        </p:nvSpPr>
        <p:spPr>
          <a:xfrm>
            <a:off x="7685766" y="1325248"/>
            <a:ext cx="4068994"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115" name="Google Shape;115;p3"/>
          <p:cNvSpPr txBox="1"/>
          <p:nvPr/>
        </p:nvSpPr>
        <p:spPr>
          <a:xfrm>
            <a:off x="7685766" y="3032561"/>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116" name="Google Shape;116;p3"/>
          <p:cNvSpPr/>
          <p:nvPr/>
        </p:nvSpPr>
        <p:spPr>
          <a:xfrm>
            <a:off x="401638" y="2158993"/>
            <a:ext cx="6049962" cy="65146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000" u="none" cap="none" strike="noStrike">
                <a:solidFill>
                  <a:srgbClr val="A93501"/>
                </a:solidFill>
                <a:latin typeface="Calibri"/>
                <a:ea typeface="Calibri"/>
                <a:cs typeface="Calibri"/>
                <a:sym typeface="Calibri"/>
              </a:rPr>
              <a:t>LA PLANILLA ELECTRÓNICA COMO HERRAMIENTA DE CÁLCULOS PARCIALES DE REMUNERACIONES</a:t>
            </a:r>
            <a:endParaRPr b="0" i="0" sz="2000" u="none" cap="none" strike="noStrike">
              <a:solidFill>
                <a:srgbClr val="A93501"/>
              </a:solidFill>
              <a:latin typeface="Calibri"/>
              <a:ea typeface="Calibri"/>
              <a:cs typeface="Calibri"/>
              <a:sym typeface="Calibri"/>
            </a:endParaRPr>
          </a:p>
        </p:txBody>
      </p:sp>
      <p:sp>
        <p:nvSpPr>
          <p:cNvPr id="117" name="Google Shape;117;p3"/>
          <p:cNvSpPr txBox="1"/>
          <p:nvPr/>
        </p:nvSpPr>
        <p:spPr>
          <a:xfrm>
            <a:off x="813903" y="3882208"/>
            <a:ext cx="3780341"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None/>
            </a:pPr>
            <a:r>
              <a:rPr b="0" i="0" lang="en-US" sz="1500" u="none" cap="none" strike="noStrike">
                <a:solidFill>
                  <a:srgbClr val="000000"/>
                </a:solidFill>
                <a:latin typeface="Calibri"/>
                <a:ea typeface="Calibri"/>
                <a:cs typeface="Calibri"/>
                <a:sym typeface="Calibri"/>
              </a:rPr>
              <a:t>Aplicamos Descuentos Previsionales retenidos de la Liquidación de Sueldos en una planilla electrónica.</a:t>
            </a:r>
            <a:endParaRPr b="0" i="0" sz="1500" u="none" cap="none" strike="noStrike">
              <a:solidFill>
                <a:srgbClr val="000000"/>
              </a:solidFill>
              <a:latin typeface="Calibri"/>
              <a:ea typeface="Calibri"/>
              <a:cs typeface="Calibri"/>
              <a:sym typeface="Calibri"/>
            </a:endParaRPr>
          </a:p>
        </p:txBody>
      </p:sp>
      <p:sp>
        <p:nvSpPr>
          <p:cNvPr id="118" name="Google Shape;118;p3"/>
          <p:cNvSpPr/>
          <p:nvPr/>
        </p:nvSpPr>
        <p:spPr>
          <a:xfrm>
            <a:off x="648817" y="2944742"/>
            <a:ext cx="4164483" cy="67780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813903" y="3043983"/>
            <a:ext cx="403749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1500" u="none" cap="none" strike="noStrike">
                <a:solidFill>
                  <a:srgbClr val="000000"/>
                </a:solidFill>
                <a:latin typeface="Calibri"/>
                <a:ea typeface="Calibri"/>
                <a:cs typeface="Calibri"/>
                <a:sym typeface="Calibri"/>
              </a:rPr>
              <a:t>Realizamos cálculos de haberes y descuentos parciales en una planilla electrónica.</a:t>
            </a:r>
            <a:endParaRPr b="0" i="0" sz="1500" u="none" cap="none" strike="noStrike">
              <a:solidFill>
                <a:srgbClr val="000000"/>
              </a:solidFill>
              <a:latin typeface="Calibri"/>
              <a:ea typeface="Calibri"/>
              <a:cs typeface="Calibri"/>
              <a:sym typeface="Calibri"/>
            </a:endParaRPr>
          </a:p>
        </p:txBody>
      </p:sp>
      <p:sp>
        <p:nvSpPr>
          <p:cNvPr id="120" name="Google Shape;120;p3"/>
          <p:cNvSpPr/>
          <p:nvPr/>
        </p:nvSpPr>
        <p:spPr>
          <a:xfrm>
            <a:off x="476120" y="3101284"/>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446056" y="30090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sp>
        <p:nvSpPr>
          <p:cNvPr id="122" name="Google Shape;122;p3"/>
          <p:cNvSpPr txBox="1"/>
          <p:nvPr/>
        </p:nvSpPr>
        <p:spPr>
          <a:xfrm>
            <a:off x="813903" y="4700493"/>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None/>
            </a:pPr>
            <a:r>
              <a:rPr b="0" i="0" lang="en-US" sz="1500" u="none" cap="none" strike="noStrike">
                <a:solidFill>
                  <a:srgbClr val="000000"/>
                </a:solidFill>
                <a:latin typeface="Calibri"/>
                <a:ea typeface="Calibri"/>
                <a:cs typeface="Calibri"/>
                <a:sym typeface="Calibri"/>
              </a:rPr>
              <a:t>Realizamos cálculos de impuesto único de la Liquidación de Sueldos</a:t>
            </a:r>
            <a:endParaRPr/>
          </a:p>
        </p:txBody>
      </p:sp>
      <p:sp>
        <p:nvSpPr>
          <p:cNvPr id="123" name="Google Shape;123;p3"/>
          <p:cNvSpPr/>
          <p:nvPr/>
        </p:nvSpPr>
        <p:spPr>
          <a:xfrm>
            <a:off x="648817" y="3747206"/>
            <a:ext cx="4164483" cy="761293"/>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476120" y="3929149"/>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648817" y="4627952"/>
            <a:ext cx="4164483" cy="67780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476120" y="4784493"/>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37157" y="5409177"/>
            <a:ext cx="4164483" cy="67780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464460" y="5565718"/>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813903" y="5511278"/>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None/>
            </a:pPr>
            <a:r>
              <a:rPr b="0" i="0" lang="en-US" sz="1500" u="none" cap="none" strike="noStrike">
                <a:solidFill>
                  <a:srgbClr val="000000"/>
                </a:solidFill>
                <a:latin typeface="Calibri"/>
                <a:ea typeface="Calibri"/>
                <a:cs typeface="Calibri"/>
                <a:sym typeface="Calibri"/>
              </a:rPr>
              <a:t>Ingresamos variables remunerativa a un </a:t>
            </a:r>
            <a:br>
              <a:rPr b="0" i="0" lang="en-US" sz="1500" u="none" cap="none" strike="noStrike">
                <a:solidFill>
                  <a:srgbClr val="000000"/>
                </a:solidFill>
                <a:latin typeface="Calibri"/>
                <a:ea typeface="Calibri"/>
                <a:cs typeface="Calibri"/>
                <a:sym typeface="Calibri"/>
              </a:rPr>
            </a:br>
            <a:r>
              <a:rPr b="0" i="0" lang="en-US" sz="1500" u="none" cap="none" strike="noStrike">
                <a:solidFill>
                  <a:srgbClr val="000000"/>
                </a:solidFill>
                <a:latin typeface="Calibri"/>
                <a:ea typeface="Calibri"/>
                <a:cs typeface="Calibri"/>
                <a:sym typeface="Calibri"/>
              </a:rPr>
              <a:t>software de remuneraciones en Excel.</a:t>
            </a:r>
            <a:endParaRPr b="0" i="0" sz="1500" u="none" cap="none" strike="noStrike">
              <a:solidFill>
                <a:srgbClr val="000000"/>
              </a:solidFill>
              <a:latin typeface="Calibri"/>
              <a:ea typeface="Calibri"/>
              <a:cs typeface="Calibri"/>
              <a:sym typeface="Calibri"/>
            </a:endParaRPr>
          </a:p>
        </p:txBody>
      </p:sp>
      <p:sp>
        <p:nvSpPr>
          <p:cNvPr id="130" name="Google Shape;130;p3"/>
          <p:cNvSpPr/>
          <p:nvPr/>
        </p:nvSpPr>
        <p:spPr>
          <a:xfrm>
            <a:off x="637157" y="6227462"/>
            <a:ext cx="4164483" cy="554338"/>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464460" y="6320503"/>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813903" y="6248163"/>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1000"/>
              </a:spcBef>
              <a:spcAft>
                <a:spcPts val="0"/>
              </a:spcAft>
              <a:buNone/>
            </a:pPr>
            <a:r>
              <a:rPr b="0" i="0" lang="en-US" sz="1500" u="none" cap="none" strike="noStrike">
                <a:solidFill>
                  <a:srgbClr val="000000"/>
                </a:solidFill>
                <a:latin typeface="Calibri"/>
                <a:ea typeface="Calibri"/>
                <a:cs typeface="Calibri"/>
                <a:sym typeface="Calibri"/>
              </a:rPr>
              <a:t>Calculamos liquidaciones de sueldos.</a:t>
            </a:r>
            <a:endParaRPr b="0" i="0" sz="1500" u="none" cap="none" strike="noStrike">
              <a:solidFill>
                <a:srgbClr val="000000"/>
              </a:solidFill>
              <a:latin typeface="Calibri"/>
              <a:ea typeface="Calibri"/>
              <a:cs typeface="Calibri"/>
              <a:sym typeface="Calibri"/>
            </a:endParaRPr>
          </a:p>
        </p:txBody>
      </p:sp>
      <p:sp>
        <p:nvSpPr>
          <p:cNvPr id="133" name="Google Shape;133;p3"/>
          <p:cNvSpPr txBox="1"/>
          <p:nvPr/>
        </p:nvSpPr>
        <p:spPr>
          <a:xfrm>
            <a:off x="458756" y="38472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sp>
        <p:nvSpPr>
          <p:cNvPr id="134" name="Google Shape;134;p3"/>
          <p:cNvSpPr txBox="1"/>
          <p:nvPr/>
        </p:nvSpPr>
        <p:spPr>
          <a:xfrm>
            <a:off x="446056" y="46981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sp>
        <p:nvSpPr>
          <p:cNvPr id="135" name="Google Shape;135;p3"/>
          <p:cNvSpPr txBox="1"/>
          <p:nvPr/>
        </p:nvSpPr>
        <p:spPr>
          <a:xfrm>
            <a:off x="446056" y="54855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sp>
        <p:nvSpPr>
          <p:cNvPr id="136" name="Google Shape;136;p3"/>
          <p:cNvSpPr txBox="1"/>
          <p:nvPr/>
        </p:nvSpPr>
        <p:spPr>
          <a:xfrm>
            <a:off x="433356" y="62348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sp>
        <p:nvSpPr>
          <p:cNvPr id="137" name="Google Shape;137;p3"/>
          <p:cNvSpPr/>
          <p:nvPr/>
        </p:nvSpPr>
        <p:spPr>
          <a:xfrm>
            <a:off x="4734516" y="3600528"/>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8" name="Google Shape;138;p3"/>
          <p:cNvPicPr preferRelativeResize="0"/>
          <p:nvPr/>
        </p:nvPicPr>
        <p:blipFill rotWithShape="1">
          <a:blip r:embed="rId3">
            <a:alphaModFix/>
          </a:blip>
          <a:srcRect b="0" l="0" r="0" t="0"/>
          <a:stretch/>
        </p:blipFill>
        <p:spPr>
          <a:xfrm>
            <a:off x="4527618" y="2491988"/>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39"/>
          <p:cNvGrpSpPr/>
          <p:nvPr/>
        </p:nvGrpSpPr>
        <p:grpSpPr>
          <a:xfrm flipH="1">
            <a:off x="536225" y="2440019"/>
            <a:ext cx="5390398" cy="2567589"/>
            <a:chOff x="3774221" y="2843142"/>
            <a:chExt cx="5390398" cy="2567589"/>
          </a:xfrm>
        </p:grpSpPr>
        <p:sp>
          <p:nvSpPr>
            <p:cNvPr id="144" name="Google Shape;144;p39"/>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5" name="Google Shape;145;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6" name="Google Shape;146;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47" name="Google Shape;147;p39"/>
          <p:cNvSpPr txBox="1"/>
          <p:nvPr/>
        </p:nvSpPr>
        <p:spPr>
          <a:xfrm>
            <a:off x="856788" y="2748928"/>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 realizar la </a:t>
            </a:r>
            <a:r>
              <a:rPr b="1" i="0" lang="en-US" sz="1600" u="none" cap="none" strike="noStrike">
                <a:solidFill>
                  <a:srgbClr val="ED6B00"/>
                </a:solidFill>
                <a:latin typeface="Calibri"/>
                <a:ea typeface="Calibri"/>
                <a:cs typeface="Calibri"/>
                <a:sym typeface="Calibri"/>
              </a:rPr>
              <a:t>Actividad 16 de Conocimientos Previos</a:t>
            </a:r>
            <a:r>
              <a:rPr b="0" i="0" lang="en-US" sz="1600" u="none" cap="none" strike="noStrike">
                <a:solidFill>
                  <a:srgbClr val="000000"/>
                </a:solidFill>
                <a:latin typeface="Calibri"/>
                <a:ea typeface="Calibri"/>
                <a:cs typeface="Calibri"/>
                <a:sym typeface="Calibri"/>
              </a:rPr>
              <a:t>.</a:t>
            </a:r>
            <a:endParaRPr/>
          </a:p>
        </p:txBody>
      </p:sp>
      <p:sp>
        <p:nvSpPr>
          <p:cNvPr id="148" name="Google Shape;148;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49" name="Google Shape;149;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0"/>
          <p:cNvSpPr/>
          <p:nvPr/>
        </p:nvSpPr>
        <p:spPr>
          <a:xfrm>
            <a:off x="508000" y="2070100"/>
            <a:ext cx="8724900" cy="4711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5" name="Google Shape;155;p40"/>
          <p:cNvSpPr/>
          <p:nvPr/>
        </p:nvSpPr>
        <p:spPr>
          <a:xfrm>
            <a:off x="385761" y="1238806"/>
            <a:ext cx="9334501"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900" u="none" cap="none" strike="noStrike">
                <a:solidFill>
                  <a:srgbClr val="ED6B00"/>
                </a:solidFill>
                <a:latin typeface="Calibri"/>
                <a:ea typeface="Calibri"/>
                <a:cs typeface="Calibri"/>
                <a:sym typeface="Calibri"/>
              </a:rPr>
              <a:t>SOLUCIÓN DE ACTIVIDAD </a:t>
            </a:r>
            <a:r>
              <a:rPr b="0" i="0" lang="en-US" sz="2900" u="none" cap="none" strike="noStrike">
                <a:solidFill>
                  <a:srgbClr val="C64033"/>
                </a:solidFill>
                <a:latin typeface="Calibri"/>
                <a:ea typeface="Calibri"/>
                <a:cs typeface="Calibri"/>
                <a:sym typeface="Calibri"/>
              </a:rPr>
              <a:t>CONOCIMIENTOS PREVIOS</a:t>
            </a:r>
            <a:endParaRPr b="0" i="0" sz="2900" u="none" cap="none" strike="noStrike">
              <a:solidFill>
                <a:srgbClr val="C64033"/>
              </a:solidFill>
              <a:latin typeface="Calibri"/>
              <a:ea typeface="Calibri"/>
              <a:cs typeface="Calibri"/>
              <a:sym typeface="Calibri"/>
            </a:endParaRPr>
          </a:p>
        </p:txBody>
      </p:sp>
      <p:sp>
        <p:nvSpPr>
          <p:cNvPr id="156" name="Google Shape;156;p40"/>
          <p:cNvSpPr/>
          <p:nvPr/>
        </p:nvSpPr>
        <p:spPr>
          <a:xfrm>
            <a:off x="2826645" y="3625950"/>
            <a:ext cx="184666"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3300" u="none" cap="none" strike="noStrike">
              <a:solidFill>
                <a:srgbClr val="ED6B00"/>
              </a:solidFill>
              <a:latin typeface="Calibri"/>
              <a:ea typeface="Calibri"/>
              <a:cs typeface="Calibri"/>
              <a:sym typeface="Calibri"/>
            </a:endParaRPr>
          </a:p>
        </p:txBody>
      </p:sp>
      <p:sp>
        <p:nvSpPr>
          <p:cNvPr id="157" name="Google Shape;157;p40"/>
          <p:cNvSpPr/>
          <p:nvPr/>
        </p:nvSpPr>
        <p:spPr>
          <a:xfrm>
            <a:off x="5007824" y="2400298"/>
            <a:ext cx="3907576" cy="1727202"/>
          </a:xfrm>
          <a:prstGeom prst="roundRect">
            <a:avLst>
              <a:gd fmla="val 7577" name="adj"/>
            </a:avLst>
          </a:prstGeom>
          <a:solidFill>
            <a:srgbClr val="FFB375">
              <a:alpha val="84705"/>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8" name="Google Shape;158;p40"/>
          <p:cNvSpPr/>
          <p:nvPr/>
        </p:nvSpPr>
        <p:spPr>
          <a:xfrm>
            <a:off x="5021263" y="2477741"/>
            <a:ext cx="4097337"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Si el resultado de multiplicar el 25% de la Remuneración Imponible es mayor que el tope $ 129.240 mes, a octubre 2020, se debe pagar sólo hasta el tope (trabajador 2).</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Si el resultado de multiplicar el 25% de la Remuneración imponible es menor al tope mensual, se debe pagar el menor valor (trabajador 1)</a:t>
            </a:r>
            <a:endParaRPr b="0" i="0" sz="1400" u="none" cap="none" strike="noStrike">
              <a:solidFill>
                <a:schemeClr val="dk1"/>
              </a:solidFill>
              <a:latin typeface="Calibri"/>
              <a:ea typeface="Calibri"/>
              <a:cs typeface="Calibri"/>
              <a:sym typeface="Calibri"/>
            </a:endParaRPr>
          </a:p>
        </p:txBody>
      </p:sp>
      <p:pic>
        <p:nvPicPr>
          <p:cNvPr descr="3_RRHH_M2_A16_Presentacion.pdf" id="159" name="Google Shape;159;p40"/>
          <p:cNvPicPr preferRelativeResize="0"/>
          <p:nvPr/>
        </p:nvPicPr>
        <p:blipFill rotWithShape="1">
          <a:blip r:embed="rId3">
            <a:alphaModFix/>
          </a:blip>
          <a:srcRect b="59120" l="9409" r="57406" t="21321"/>
          <a:stretch/>
        </p:blipFill>
        <p:spPr>
          <a:xfrm>
            <a:off x="723900" y="2400300"/>
            <a:ext cx="4137163" cy="1371600"/>
          </a:xfrm>
          <a:prstGeom prst="rect">
            <a:avLst/>
          </a:prstGeom>
          <a:noFill/>
          <a:ln>
            <a:noFill/>
          </a:ln>
        </p:spPr>
      </p:pic>
      <p:grpSp>
        <p:nvGrpSpPr>
          <p:cNvPr id="160" name="Google Shape;160;p40"/>
          <p:cNvGrpSpPr/>
          <p:nvPr/>
        </p:nvGrpSpPr>
        <p:grpSpPr>
          <a:xfrm>
            <a:off x="660400" y="3810000"/>
            <a:ext cx="5899903" cy="2870200"/>
            <a:chOff x="660400" y="3961736"/>
            <a:chExt cx="5587999" cy="2718464"/>
          </a:xfrm>
        </p:grpSpPr>
        <p:pic>
          <p:nvPicPr>
            <p:cNvPr descr="3_RRHH_M2_A16_Presentacion.pdf" id="161" name="Google Shape;161;p40"/>
            <p:cNvPicPr preferRelativeResize="0"/>
            <p:nvPr/>
          </p:nvPicPr>
          <p:blipFill rotWithShape="1">
            <a:blip r:embed="rId4">
              <a:alphaModFix/>
            </a:blip>
            <a:srcRect b="38911" l="47167" r="27878" t="19511"/>
            <a:stretch/>
          </p:blipFill>
          <p:spPr>
            <a:xfrm>
              <a:off x="660400" y="3961736"/>
              <a:ext cx="2819399" cy="2642264"/>
            </a:xfrm>
            <a:prstGeom prst="rect">
              <a:avLst/>
            </a:prstGeom>
            <a:noFill/>
            <a:ln>
              <a:noFill/>
            </a:ln>
          </p:spPr>
        </p:pic>
        <p:pic>
          <p:nvPicPr>
            <p:cNvPr descr="3_RRHH_M2_A16_Presentacion.pdf" id="162" name="Google Shape;162;p40"/>
            <p:cNvPicPr preferRelativeResize="0"/>
            <p:nvPr/>
          </p:nvPicPr>
          <p:blipFill rotWithShape="1">
            <a:blip r:embed="rId5">
              <a:alphaModFix/>
            </a:blip>
            <a:srcRect b="2740" l="47167" r="27878" t="61489"/>
            <a:stretch/>
          </p:blipFill>
          <p:spPr>
            <a:xfrm>
              <a:off x="3429000" y="4406900"/>
              <a:ext cx="2819399" cy="22733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1"/>
          <p:cNvSpPr txBox="1"/>
          <p:nvPr/>
        </p:nvSpPr>
        <p:spPr>
          <a:xfrm>
            <a:off x="363275" y="14036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200"/>
              <a:buFont typeface="Arial"/>
              <a:buNone/>
            </a:pPr>
            <a:r>
              <a:rPr b="1" i="0" lang="en-US" sz="3200" u="none" cap="none" strike="noStrike">
                <a:solidFill>
                  <a:srgbClr val="ED6B00"/>
                </a:solidFill>
                <a:latin typeface="Calibri"/>
                <a:ea typeface="Calibri"/>
                <a:cs typeface="Calibri"/>
                <a:sym typeface="Calibri"/>
              </a:rPr>
              <a:t>ANTES DE COMENZAR</a:t>
            </a:r>
            <a:endParaRPr b="0" i="0" sz="3200" u="none" cap="none" strike="noStrike">
              <a:solidFill>
                <a:srgbClr val="A93501"/>
              </a:solidFill>
              <a:latin typeface="Calibri"/>
              <a:ea typeface="Calibri"/>
              <a:cs typeface="Calibri"/>
              <a:sym typeface="Calibri"/>
            </a:endParaRPr>
          </a:p>
        </p:txBody>
      </p:sp>
      <p:sp>
        <p:nvSpPr>
          <p:cNvPr id="168" name="Google Shape;168;p41"/>
          <p:cNvSpPr txBox="1"/>
          <p:nvPr/>
        </p:nvSpPr>
        <p:spPr>
          <a:xfrm>
            <a:off x="366450" y="11537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MOTIVACIÓN</a:t>
            </a:r>
            <a:endParaRPr b="1" i="0" sz="1400" u="none" cap="none" strike="noStrike">
              <a:solidFill>
                <a:srgbClr val="000000"/>
              </a:solidFill>
              <a:latin typeface="Calibri"/>
              <a:ea typeface="Calibri"/>
              <a:cs typeface="Calibri"/>
              <a:sym typeface="Calibri"/>
            </a:endParaRPr>
          </a:p>
        </p:txBody>
      </p:sp>
      <p:sp>
        <p:nvSpPr>
          <p:cNvPr id="169" name="Google Shape;169;p41"/>
          <p:cNvSpPr/>
          <p:nvPr/>
        </p:nvSpPr>
        <p:spPr>
          <a:xfrm>
            <a:off x="3581400" y="2438400"/>
            <a:ext cx="5041900" cy="3060700"/>
          </a:xfrm>
          <a:prstGeom prst="roundRect">
            <a:avLst>
              <a:gd fmla="val 7848"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0" name="Google Shape;170;p41"/>
          <p:cNvSpPr/>
          <p:nvPr/>
        </p:nvSpPr>
        <p:spPr>
          <a:xfrm rot="-7028957">
            <a:off x="3225674" y="3164456"/>
            <a:ext cx="475492" cy="1123892"/>
          </a:xfrm>
          <a:prstGeom prst="triangle">
            <a:avLst>
              <a:gd fmla="val 50000" name="adj"/>
            </a:avLst>
          </a:pr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1" name="Google Shape;171;p41"/>
          <p:cNvSpPr/>
          <p:nvPr/>
        </p:nvSpPr>
        <p:spPr>
          <a:xfrm>
            <a:off x="3654424" y="2687519"/>
            <a:ext cx="4918076" cy="2446824"/>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En esta actividad podrás reconocer el ciclo de la remuneración y el flujo de ingreso a un software de remuneraciones y con ello confeccionar las liquidaciones de remuneraciones de los trabajadores, y con ello poder obtener el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líquido a pago.</a:t>
            </a:r>
            <a:endParaRPr b="0" i="0" sz="1800" u="none" cap="none" strike="noStrike">
              <a:solidFill>
                <a:schemeClr val="dk1"/>
              </a:solidFill>
              <a:latin typeface="Calibri"/>
              <a:ea typeface="Calibri"/>
              <a:cs typeface="Calibri"/>
              <a:sym typeface="Calibri"/>
            </a:endParaRPr>
          </a:p>
          <a:p>
            <a:pPr indent="-62100" lvl="0" marL="176400" marR="0" rtl="0" algn="l">
              <a:lnSpc>
                <a:spcPct val="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Como también podrás aplicar los conocimientos que has adquiridos en las actividades anteriores.</a:t>
            </a:r>
            <a:endParaRPr b="0" i="0" sz="1800" u="none" cap="none" strike="noStrike">
              <a:solidFill>
                <a:schemeClr val="dk1"/>
              </a:solidFill>
              <a:latin typeface="Calibri"/>
              <a:ea typeface="Calibri"/>
              <a:cs typeface="Calibri"/>
              <a:sym typeface="Calibri"/>
            </a:endParaRPr>
          </a:p>
        </p:txBody>
      </p:sp>
      <p:sp>
        <p:nvSpPr>
          <p:cNvPr id="172" name="Google Shape;172;p41"/>
          <p:cNvSpPr/>
          <p:nvPr/>
        </p:nvSpPr>
        <p:spPr>
          <a:xfrm>
            <a:off x="5668963" y="5863263"/>
            <a:ext cx="4857750" cy="369332"/>
          </a:xfrm>
          <a:prstGeom prst="rect">
            <a:avLst/>
          </a:prstGeom>
          <a:noFill/>
          <a:ln>
            <a:noFill/>
          </a:ln>
        </p:spPr>
        <p:txBody>
          <a:bodyPr anchorCtr="0" anchor="t" bIns="45700" lIns="91425" spcFirstLastPara="1" rIns="91425" wrap="square" tIns="45700">
            <a:spAutoFit/>
          </a:bodyPr>
          <a:lstStyle/>
          <a:p>
            <a:pPr indent="-26100" lvl="0" marL="140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3" name="Google Shape;173;p41"/>
          <p:cNvPicPr preferRelativeResize="0"/>
          <p:nvPr/>
        </p:nvPicPr>
        <p:blipFill rotWithShape="1">
          <a:blip r:embed="rId3">
            <a:alphaModFix/>
          </a:blip>
          <a:srcRect b="0" l="0" r="0" t="0"/>
          <a:stretch/>
        </p:blipFill>
        <p:spPr>
          <a:xfrm flipH="1">
            <a:off x="757238" y="3263899"/>
            <a:ext cx="2671762" cy="29294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nvSpPr>
        <p:spPr>
          <a:xfrm>
            <a:off x="4063852" y="27665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79" name="Google Shape;179;p5"/>
          <p:cNvSpPr txBox="1"/>
          <p:nvPr/>
        </p:nvSpPr>
        <p:spPr>
          <a:xfrm>
            <a:off x="3940818" y="1209597"/>
            <a:ext cx="87248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16</a:t>
            </a:r>
            <a:endParaRPr b="0" i="0" sz="5000" u="none" cap="none" strike="noStrike">
              <a:solidFill>
                <a:srgbClr val="FFB375"/>
              </a:solidFill>
              <a:latin typeface="Calibri"/>
              <a:ea typeface="Calibri"/>
              <a:cs typeface="Calibri"/>
              <a:sym typeface="Calibri"/>
            </a:endParaRPr>
          </a:p>
        </p:txBody>
      </p:sp>
      <p:pic>
        <p:nvPicPr>
          <p:cNvPr id="180" name="Google Shape;180;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81" name="Google Shape;181;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82" name="Google Shape;182;p5"/>
          <p:cNvSpPr/>
          <p:nvPr/>
        </p:nvSpPr>
        <p:spPr>
          <a:xfrm>
            <a:off x="4171950" y="3227386"/>
            <a:ext cx="4743450" cy="3084514"/>
          </a:xfrm>
          <a:prstGeom prst="roundRect">
            <a:avLst>
              <a:gd fmla="val 622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4375683" y="3528066"/>
            <a:ext cx="4349219" cy="247606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800" u="none" cap="none" strike="noStrike">
                <a:solidFill>
                  <a:schemeClr val="dk1"/>
                </a:solidFill>
                <a:latin typeface="Calibri"/>
                <a:ea typeface="Calibri"/>
                <a:cs typeface="Calibri"/>
                <a:sym typeface="Calibri"/>
              </a:rPr>
              <a:t>Reconocer el ciclo de las remuneraciones.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chemeClr val="dk1"/>
                </a:solidFill>
                <a:latin typeface="Calibri"/>
                <a:ea typeface="Calibri"/>
                <a:cs typeface="Calibri"/>
                <a:sym typeface="Calibri"/>
              </a:rPr>
              <a:t>Reconocer el flujo de ingreso de las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variables en un software de remuneraciones.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500"/>
              </a:spcBef>
              <a:spcAft>
                <a:spcPts val="0"/>
              </a:spcAft>
              <a:buNone/>
            </a:pPr>
            <a:r>
              <a:rPr b="0" i="0" lang="en-US" sz="1800" u="none" cap="none" strike="noStrike">
                <a:solidFill>
                  <a:schemeClr val="dk1"/>
                </a:solidFill>
                <a:latin typeface="Calibri"/>
                <a:ea typeface="Calibri"/>
                <a:cs typeface="Calibri"/>
                <a:sym typeface="Calibri"/>
              </a:rPr>
              <a:t>Reconocer la jerga laboral en los conceptos y procedimientos de cálculo de remuneraciones en un software de remuneraciones.</a:t>
            </a:r>
            <a:endParaRPr b="0" i="0" sz="1800" u="none" cap="none" strike="noStrike">
              <a:solidFill>
                <a:srgbClr val="000000"/>
              </a:solidFill>
              <a:latin typeface="Calibri"/>
              <a:ea typeface="Calibri"/>
              <a:cs typeface="Calibri"/>
              <a:sym typeface="Calibri"/>
            </a:endParaRPr>
          </a:p>
        </p:txBody>
      </p:sp>
      <p:sp>
        <p:nvSpPr>
          <p:cNvPr id="184" name="Google Shape;184;p5"/>
          <p:cNvSpPr/>
          <p:nvPr/>
        </p:nvSpPr>
        <p:spPr>
          <a:xfrm>
            <a:off x="4013200" y="4036009"/>
            <a:ext cx="292608" cy="30007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4013200" y="3548816"/>
            <a:ext cx="292608" cy="30007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4013200" y="4979133"/>
            <a:ext cx="292608" cy="300075"/>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401638" y="1900761"/>
            <a:ext cx="6608762" cy="40267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UTILIDAD DE UN SOFTWARE DE </a:t>
            </a:r>
            <a:r>
              <a:rPr b="0" i="0" lang="en-US" sz="2200" u="none" cap="none" strike="noStrike">
                <a:solidFill>
                  <a:srgbClr val="A93501"/>
                </a:solidFill>
                <a:latin typeface="Calibri"/>
                <a:ea typeface="Calibri"/>
                <a:cs typeface="Calibri"/>
                <a:sym typeface="Calibri"/>
              </a:rPr>
              <a:t>REMUNERACIONES</a:t>
            </a:r>
            <a:endParaRPr/>
          </a:p>
        </p:txBody>
      </p:sp>
      <p:sp>
        <p:nvSpPr>
          <p:cNvPr id="188" name="Google Shape;188;p5"/>
          <p:cNvSpPr txBox="1"/>
          <p:nvPr/>
        </p:nvSpPr>
        <p:spPr>
          <a:xfrm>
            <a:off x="4006019" y="3998378"/>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000" u="none" cap="none" strike="noStrike">
                <a:solidFill>
                  <a:srgbClr val="FFFFFF"/>
                </a:solidFill>
                <a:latin typeface="Calibri"/>
                <a:ea typeface="Calibri"/>
                <a:cs typeface="Calibri"/>
                <a:sym typeface="Calibri"/>
              </a:rPr>
              <a:t>2</a:t>
            </a:r>
            <a:endParaRPr b="1" i="0" sz="2000" u="none" cap="none" strike="noStrike">
              <a:solidFill>
                <a:srgbClr val="FFFFFF"/>
              </a:solidFill>
              <a:latin typeface="Calibri"/>
              <a:ea typeface="Calibri"/>
              <a:cs typeface="Calibri"/>
              <a:sym typeface="Calibri"/>
            </a:endParaRPr>
          </a:p>
        </p:txBody>
      </p:sp>
      <p:sp>
        <p:nvSpPr>
          <p:cNvPr id="189" name="Google Shape;189;p5"/>
          <p:cNvSpPr txBox="1"/>
          <p:nvPr/>
        </p:nvSpPr>
        <p:spPr>
          <a:xfrm>
            <a:off x="4014494" y="3515774"/>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900" u="none" cap="none" strike="noStrike">
                <a:solidFill>
                  <a:srgbClr val="FFFFFF"/>
                </a:solidFill>
                <a:latin typeface="Calibri"/>
                <a:ea typeface="Calibri"/>
                <a:cs typeface="Calibri"/>
                <a:sym typeface="Calibri"/>
              </a:rPr>
              <a:t>1</a:t>
            </a:r>
            <a:endParaRPr b="1" i="0" sz="1900" u="none" cap="none" strike="noStrike">
              <a:solidFill>
                <a:srgbClr val="FFFFFF"/>
              </a:solidFill>
              <a:latin typeface="Calibri"/>
              <a:ea typeface="Calibri"/>
              <a:cs typeface="Calibri"/>
              <a:sym typeface="Calibri"/>
            </a:endParaRPr>
          </a:p>
        </p:txBody>
      </p:sp>
      <p:sp>
        <p:nvSpPr>
          <p:cNvPr id="190" name="Google Shape;190;p5"/>
          <p:cNvSpPr txBox="1"/>
          <p:nvPr/>
        </p:nvSpPr>
        <p:spPr>
          <a:xfrm>
            <a:off x="4018729" y="4955108"/>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000" u="none" cap="none" strike="noStrike">
                <a:solidFill>
                  <a:srgbClr val="FFFFFF"/>
                </a:solidFill>
                <a:latin typeface="Calibri"/>
                <a:ea typeface="Calibri"/>
                <a:cs typeface="Calibri"/>
                <a:sym typeface="Calibri"/>
              </a:rPr>
              <a:t>3</a:t>
            </a:r>
            <a:endParaRPr b="1" i="0" sz="20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2"/>
          <p:cNvSpPr/>
          <p:nvPr/>
        </p:nvSpPr>
        <p:spPr>
          <a:xfrm>
            <a:off x="508000" y="2070100"/>
            <a:ext cx="8839200" cy="4762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42"/>
          <p:cNvSpPr/>
          <p:nvPr/>
        </p:nvSpPr>
        <p:spPr>
          <a:xfrm>
            <a:off x="385761" y="1213406"/>
            <a:ext cx="933450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¿QUÉ ES UN SOFTWARE DE </a:t>
            </a:r>
            <a:r>
              <a:rPr b="0" i="0" lang="en-US" sz="3000" u="none" cap="none" strike="noStrike">
                <a:solidFill>
                  <a:srgbClr val="A93501"/>
                </a:solidFill>
                <a:latin typeface="Calibri"/>
                <a:ea typeface="Calibri"/>
                <a:cs typeface="Calibri"/>
                <a:sym typeface="Calibri"/>
              </a:rPr>
              <a:t>REMUNERACIONES?</a:t>
            </a:r>
            <a:endParaRPr b="0" i="0" sz="3000" u="none" cap="none" strike="noStrike">
              <a:solidFill>
                <a:srgbClr val="A93501"/>
              </a:solidFill>
              <a:latin typeface="Calibri"/>
              <a:ea typeface="Calibri"/>
              <a:cs typeface="Calibri"/>
              <a:sym typeface="Calibri"/>
            </a:endParaRPr>
          </a:p>
        </p:txBody>
      </p:sp>
      <p:sp>
        <p:nvSpPr>
          <p:cNvPr id="197" name="Google Shape;197;p42"/>
          <p:cNvSpPr txBox="1"/>
          <p:nvPr/>
        </p:nvSpPr>
        <p:spPr>
          <a:xfrm>
            <a:off x="611808" y="2233549"/>
            <a:ext cx="8671892" cy="830956"/>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Un software de Remuneraciones es un programa computacional completo y robusto destinado al cálculos de remuneraciones más automatizados, con menos ingresos de datos y con un gran poder de liquidar miles de trabajadores en un muy corto tiempo.</a:t>
            </a:r>
            <a:endParaRPr b="0" i="0" sz="1600" u="none" cap="none" strike="noStrike">
              <a:solidFill>
                <a:srgbClr val="000000"/>
              </a:solidFill>
              <a:latin typeface="Calibri"/>
              <a:ea typeface="Calibri"/>
              <a:cs typeface="Calibri"/>
              <a:sym typeface="Calibri"/>
            </a:endParaRPr>
          </a:p>
        </p:txBody>
      </p:sp>
      <p:pic>
        <p:nvPicPr>
          <p:cNvPr id="198" name="Google Shape;198;p42"/>
          <p:cNvPicPr preferRelativeResize="0"/>
          <p:nvPr/>
        </p:nvPicPr>
        <p:blipFill rotWithShape="1">
          <a:blip r:embed="rId3">
            <a:alphaModFix/>
          </a:blip>
          <a:srcRect b="0" l="0" r="0" t="0"/>
          <a:stretch/>
        </p:blipFill>
        <p:spPr>
          <a:xfrm>
            <a:off x="5348601" y="3310000"/>
            <a:ext cx="3833499" cy="2100200"/>
          </a:xfrm>
          <a:prstGeom prst="rect">
            <a:avLst/>
          </a:prstGeom>
          <a:noFill/>
          <a:ln>
            <a:noFill/>
          </a:ln>
        </p:spPr>
      </p:pic>
      <p:sp>
        <p:nvSpPr>
          <p:cNvPr id="199" name="Google Shape;199;p42"/>
          <p:cNvSpPr txBox="1"/>
          <p:nvPr/>
        </p:nvSpPr>
        <p:spPr>
          <a:xfrm>
            <a:off x="611808" y="3097149"/>
            <a:ext cx="4811092" cy="353939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En el mercado encontrarás software de remuneraciones solo para ello y manejar algunos temas del área de gestión de personas, como realización de contratos, emitir comprobantes de vacaciones y otros pocos más, y el otro software que encuentras son los llamados ERP (Enterprise Resource Planning) es el tipo de software que usan las organizaciones para administrar las actividades empresariales diarias, como la contabilidad, el abastecimiento, la administración de proyectos, el cumplimiento y la gestión de riesgos, las operaciones de la cadena de suministro y Gestión de Personas, incluyendo dentro de ese módulo el de Remuneraciones.</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