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Default Extension="svg" ContentType="image/svg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7" r:id="rId3"/>
    <p:sldId id="282" r:id="rId4"/>
    <p:sldId id="258" r:id="rId5"/>
    <p:sldId id="278" r:id="rId6"/>
    <p:sldId id="301" r:id="rId7"/>
    <p:sldId id="260" r:id="rId8"/>
    <p:sldId id="261" r:id="rId9"/>
    <p:sldId id="303" r:id="rId10"/>
    <p:sldId id="304" r:id="rId11"/>
    <p:sldId id="305" r:id="rId12"/>
    <p:sldId id="306" r:id="rId13"/>
    <p:sldId id="273" r:id="rId14"/>
    <p:sldId id="275" r:id="rId15"/>
    <p:sldId id="276" r:id="rId16"/>
    <p:sldId id="274" r:id="rId17"/>
  </p:sldIdLst>
  <p:sldSz cx="9720263" cy="75596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="" roundtripDataSignature="AMtx7mgdpmz/hhui4CnszWcIjF0/xYqBtw==" r:id="rId29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la Toledo" initials="" lastIdx="2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B00"/>
    <a:srgbClr val="A93501"/>
    <a:srgbClr val="FECC00"/>
    <a:srgbClr val="B99F2F"/>
    <a:srgbClr val="C64033"/>
    <a:srgbClr val="AA4E02"/>
    <a:srgbClr val="FFB375"/>
    <a:srgbClr val="F7E3D1"/>
    <a:srgbClr val="F9EBDE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46" autoAdjust="0"/>
    <p:restoredTop sz="98972" autoAdjust="0"/>
  </p:normalViewPr>
  <p:slideViewPr>
    <p:cSldViewPr snapToGrid="0">
      <p:cViewPr>
        <p:scale>
          <a:sx n="125" d="100"/>
          <a:sy n="125" d="100"/>
        </p:scale>
        <p:origin x="-1064" y="-80"/>
      </p:cViewPr>
      <p:guideLst>
        <p:guide orient="horz" pos="2381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360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29" Type="http://customschemas.google.com/relationships/presentationmetadata" Target="metadata"/><Relationship Id="rId30" Type="http://schemas.openxmlformats.org/officeDocument/2006/relationships/commentAuthors" Target="commentAuthor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28682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8291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7431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9987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3870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374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2988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8333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1" y="418596"/>
            <a:ext cx="2897433" cy="680400"/>
          </a:xfrm>
          <a:prstGeom prst="rect">
            <a:avLst/>
          </a:prstGeom>
        </p:spPr>
      </p:pic>
      <p:sp>
        <p:nvSpPr>
          <p:cNvPr id="19" name="Google Shape;9;p23"/>
          <p:cNvSpPr/>
          <p:nvPr userDrawn="1"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3"/>
          <p:cNvPicPr preferRelativeResize="0">
            <a:picLocks noChangeAspect="1"/>
          </p:cNvPicPr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521706" y="6387272"/>
            <a:ext cx="830659" cy="7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name="adj" fmla="val 19335"/>
            </a:avLst>
          </a:prstGeom>
          <a:solidFill>
            <a:srgbClr val="FFB3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-25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1" y="6462797"/>
            <a:ext cx="690482" cy="6804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;p23"/>
          <p:cNvSpPr/>
          <p:nvPr userDrawn="1"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1" y="418596"/>
            <a:ext cx="2897433" cy="6804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5"/>
          <p:cNvSpPr/>
          <p:nvPr/>
        </p:nvSpPr>
        <p:spPr>
          <a:xfrm rot="10800000" flipH="1">
            <a:off x="180975" y="832250"/>
            <a:ext cx="9358200" cy="12369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6|</a:t>
            </a:r>
            <a:r>
              <a:rPr lang="en-US" sz="16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_tradnl" sz="14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s-ES_tradnl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Logística y distribución</a:t>
            </a:r>
            <a:endParaRPr lang="es-ES_tradnl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_tradnl" sz="14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s-ES_tradnl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Logística y distribución</a:t>
            </a:r>
            <a:endParaRPr lang="es-ES_tradnl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_tradnl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6|</a:t>
            </a:r>
            <a:r>
              <a:rPr lang="es-ES_tradnl" sz="16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lang="es-ES_tradnl"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7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7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s-ES_tradnl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Logística y distribución</a:t>
            </a: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_tradnl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6|</a:t>
            </a:r>
            <a:r>
              <a:rPr lang="es-ES_tradnl" sz="16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lang="es-ES_tradnl"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8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8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_tradnl" sz="14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s-ES_tradnl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Logística y distribución</a:t>
            </a:r>
            <a:endParaRPr lang="es-ES_tradnl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_tradnl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6|</a:t>
            </a:r>
            <a:r>
              <a:rPr lang="es-ES_tradnl" sz="16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lang="es-ES_tradnl"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 2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0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0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1;p6"/>
          <p:cNvSpPr/>
          <p:nvPr userDrawn="1"/>
        </p:nvSpPr>
        <p:spPr>
          <a:xfrm>
            <a:off x="181651" y="180900"/>
            <a:ext cx="7909200" cy="651000"/>
          </a:xfrm>
          <a:prstGeom prst="round2SameRect">
            <a:avLst>
              <a:gd name="adj1" fmla="val 16667"/>
              <a:gd name="adj2" fmla="val 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92;p3"/>
          <p:cNvSpPr txBox="1"/>
          <p:nvPr userDrawn="1"/>
        </p:nvSpPr>
        <p:spPr>
          <a:xfrm>
            <a:off x="8170652" y="288449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n-US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Atención</a:t>
            </a:r>
            <a:r>
              <a:rPr lang="en-US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7" Type="http://schemas.openxmlformats.org/officeDocument/2006/relationships/image" Target="../media/image11.svg"/><Relationship Id="rId8" Type="http://schemas.openxmlformats.org/officeDocument/2006/relationships/image" Target="../media/image32.png"/><Relationship Id="rId11" Type="http://schemas.openxmlformats.org/officeDocument/2006/relationships/image" Target="../media/image15.svg"/><Relationship Id="rId13" Type="http://schemas.openxmlformats.org/officeDocument/2006/relationships/image" Target="../media/image17.svg"/><Relationship Id="rId14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documentos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utilizarán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manera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inclusiva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términos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el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estudiante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el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docente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el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compañero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u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palabras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equivalentes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respectivos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plurales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decir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con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ellas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se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referencia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tanto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hombres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mujeres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1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</a:t>
            </a:r>
            <a:r>
              <a:rPr lang="en-US" sz="15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5;p23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lang="en-US" sz="12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NIVEL </a:t>
            </a:r>
            <a:r>
              <a:rPr lang="en-US" sz="12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4° </a:t>
            </a:r>
            <a:r>
              <a:rPr lang="en-US" sz="12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endParaRPr sz="12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61;p13"/>
          <p:cNvSpPr txBox="1">
            <a:spLocks/>
          </p:cNvSpPr>
          <p:nvPr/>
        </p:nvSpPr>
        <p:spPr>
          <a:xfrm>
            <a:off x="365425" y="2162360"/>
            <a:ext cx="7505742" cy="685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_tradnl" sz="3600" b="1" dirty="0" smtClean="0">
                <a:solidFill>
                  <a:srgbClr val="ED6B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LOGÍSTICA Y DISTRIBUCIÓN</a:t>
            </a:r>
            <a:endParaRPr lang="x-none" sz="3600" b="1" dirty="0">
              <a:solidFill>
                <a:srgbClr val="ED6B00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3053998"/>
            <a:ext cx="7498080" cy="3264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73;p6"/>
          <p:cNvSpPr/>
          <p:nvPr/>
        </p:nvSpPr>
        <p:spPr>
          <a:xfrm>
            <a:off x="670539" y="5993898"/>
            <a:ext cx="8402046" cy="579071"/>
          </a:xfrm>
          <a:prstGeom prst="roundRect">
            <a:avLst>
              <a:gd name="adj" fmla="val 1679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650220" y="2410613"/>
            <a:ext cx="456169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2000" b="1" dirty="0">
                <a:solidFill>
                  <a:srgbClr val="ED6B00"/>
                </a:solidFill>
                <a:latin typeface="Calibri"/>
                <a:cs typeface="Calibri"/>
              </a:rPr>
              <a:t>Tenemos 2 proveedores ¿Cuál es mejor?</a:t>
            </a:r>
          </a:p>
        </p:txBody>
      </p:sp>
      <p:sp>
        <p:nvSpPr>
          <p:cNvPr id="178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VEAMOS SI HEMOS </a:t>
            </a:r>
            <a:r>
              <a:rPr lang="en-US" sz="2800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APRENDIDO?</a:t>
            </a:r>
            <a:endParaRPr sz="31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" name="Tabla 4">
            <a:extLst>
              <a:ext uri="{FF2B5EF4-FFF2-40B4-BE49-F238E27FC236}">
                <a16:creationId xmlns="" xmlns:a16="http://schemas.microsoft.com/office/drawing/2014/main" id="{6977B200-C030-4CAA-B0B6-3F253413B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983187"/>
              </p:ext>
            </p:extLst>
          </p:nvPr>
        </p:nvGraphicFramePr>
        <p:xfrm>
          <a:off x="703892" y="2957483"/>
          <a:ext cx="700087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776">
                  <a:extLst>
                    <a:ext uri="{9D8B030D-6E8A-4147-A177-3AD203B41FA5}">
                      <a16:colId xmlns="" xmlns:a16="http://schemas.microsoft.com/office/drawing/2014/main" val="2994662996"/>
                    </a:ext>
                  </a:extLst>
                </a:gridCol>
                <a:gridCol w="857250">
                  <a:extLst>
                    <a:ext uri="{9D8B030D-6E8A-4147-A177-3AD203B41FA5}">
                      <a16:colId xmlns="" xmlns:a16="http://schemas.microsoft.com/office/drawing/2014/main" val="1500916741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748163823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3634641438"/>
                    </a:ext>
                  </a:extLst>
                </a:gridCol>
                <a:gridCol w="1028700">
                  <a:extLst>
                    <a:ext uri="{9D8B030D-6E8A-4147-A177-3AD203B41FA5}">
                      <a16:colId xmlns="" xmlns:a16="http://schemas.microsoft.com/office/drawing/2014/main" val="608048705"/>
                    </a:ext>
                  </a:extLst>
                </a:gridCol>
                <a:gridCol w="1019175">
                  <a:extLst>
                    <a:ext uri="{9D8B030D-6E8A-4147-A177-3AD203B41FA5}">
                      <a16:colId xmlns="" xmlns:a16="http://schemas.microsoft.com/office/drawing/2014/main" val="1719999953"/>
                    </a:ext>
                  </a:extLst>
                </a:gridCol>
                <a:gridCol w="1171575">
                  <a:extLst>
                    <a:ext uri="{9D8B030D-6E8A-4147-A177-3AD203B41FA5}">
                      <a16:colId xmlns="" xmlns:a16="http://schemas.microsoft.com/office/drawing/2014/main" val="34338678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200" dirty="0">
                          <a:latin typeface="Calibri"/>
                          <a:cs typeface="Calibri"/>
                        </a:rPr>
                        <a:t>Proveedor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>
                          <a:latin typeface="Calibri"/>
                          <a:cs typeface="Calibri"/>
                        </a:rPr>
                        <a:t>Indicador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>
                          <a:latin typeface="Calibri"/>
                          <a:cs typeface="Calibri"/>
                        </a:rPr>
                        <a:t>Despacho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>
                          <a:latin typeface="Calibri"/>
                          <a:cs typeface="Calibri"/>
                        </a:rPr>
                        <a:t>Despacho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>
                          <a:latin typeface="Calibri"/>
                          <a:cs typeface="Calibri"/>
                        </a:rPr>
                        <a:t>Despacho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>
                          <a:latin typeface="Calibri"/>
                          <a:cs typeface="Calibri"/>
                        </a:rPr>
                        <a:t>Despacho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>
                          <a:latin typeface="Calibri"/>
                          <a:cs typeface="Calibri"/>
                        </a:rPr>
                        <a:t>Despacho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7714261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s-CL" sz="1200" dirty="0" err="1">
                          <a:latin typeface="Calibri"/>
                          <a:cs typeface="Calibri"/>
                        </a:rPr>
                        <a:t>Import</a:t>
                      </a:r>
                      <a:r>
                        <a:rPr lang="es-CL" sz="1200" dirty="0">
                          <a:latin typeface="Calibri"/>
                          <a:cs typeface="Calibri"/>
                        </a:rPr>
                        <a:t> &amp; </a:t>
                      </a:r>
                      <a:r>
                        <a:rPr lang="es-CL" sz="1200" dirty="0" err="1">
                          <a:latin typeface="Calibri"/>
                          <a:cs typeface="Calibri"/>
                        </a:rPr>
                        <a:t>Export</a:t>
                      </a:r>
                      <a:r>
                        <a:rPr lang="es-CL" sz="1200" dirty="0">
                          <a:latin typeface="Calibri"/>
                          <a:cs typeface="Calibri"/>
                        </a:rPr>
                        <a:t> 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>
                          <a:latin typeface="Calibri"/>
                          <a:cs typeface="Calibri"/>
                        </a:rPr>
                        <a:t>Fill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/>
                          <a:cs typeface="Calibri"/>
                        </a:rPr>
                        <a:t>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/>
                          <a:cs typeface="Calibri"/>
                        </a:rPr>
                        <a:t>88%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/>
                          <a:cs typeface="Calibri"/>
                        </a:rPr>
                        <a:t>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/>
                          <a:cs typeface="Calibri"/>
                        </a:rPr>
                        <a:t>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/>
                          <a:cs typeface="Calibri"/>
                        </a:rPr>
                        <a:t>92%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068632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>
                          <a:latin typeface="Calibri"/>
                          <a:cs typeface="Calibri"/>
                        </a:rPr>
                        <a:t>Lead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5198980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s-CL" sz="1200" dirty="0">
                          <a:latin typeface="Calibri"/>
                          <a:cs typeface="Calibri"/>
                        </a:rPr>
                        <a:t>Comercial BB Ltda.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>
                          <a:latin typeface="Calibri"/>
                          <a:cs typeface="Calibri"/>
                        </a:rPr>
                        <a:t>Fill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/>
                          <a:cs typeface="Calibri"/>
                        </a:rPr>
                        <a:t>93%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/>
                          <a:cs typeface="Calibri"/>
                        </a:rPr>
                        <a:t>94%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/>
                          <a:cs typeface="Calibri"/>
                        </a:rPr>
                        <a:t>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/>
                          <a:cs typeface="Calibri"/>
                        </a:rPr>
                        <a:t>96%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/>
                          <a:cs typeface="Calibri"/>
                        </a:rPr>
                        <a:t>97%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6006249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>
                          <a:latin typeface="Calibri"/>
                          <a:cs typeface="Calibri"/>
                        </a:rPr>
                        <a:t>Lead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/>
                          <a:cs typeface="Calibri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69256549"/>
                  </a:ext>
                </a:extLst>
              </a:tr>
            </a:tbl>
          </a:graphicData>
        </a:graphic>
      </p:graphicFrame>
      <p:graphicFrame>
        <p:nvGraphicFramePr>
          <p:cNvPr id="16" name="Tabla 5">
            <a:extLst>
              <a:ext uri="{FF2B5EF4-FFF2-40B4-BE49-F238E27FC236}">
                <a16:creationId xmlns="" xmlns:a16="http://schemas.microsoft.com/office/drawing/2014/main" id="{4A8B6C1B-251E-43A0-80BF-871D1875C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68929"/>
              </p:ext>
            </p:extLst>
          </p:nvPr>
        </p:nvGraphicFramePr>
        <p:xfrm>
          <a:off x="8106402" y="2956314"/>
          <a:ext cx="935705" cy="1854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705">
                  <a:extLst>
                    <a:ext uri="{9D8B030D-6E8A-4147-A177-3AD203B41FA5}">
                      <a16:colId xmlns="" xmlns:a16="http://schemas.microsoft.com/office/drawing/2014/main" val="1428829266"/>
                    </a:ext>
                  </a:extLst>
                </a:gridCol>
              </a:tblGrid>
              <a:tr h="370820"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/>
                          <a:cs typeface="Calibri"/>
                        </a:rPr>
                        <a:t>Promedio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05116279"/>
                  </a:ext>
                </a:extLst>
              </a:tr>
              <a:tr h="370820"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/>
                          <a:cs typeface="Calibri"/>
                        </a:rPr>
                        <a:t>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75129104"/>
                  </a:ext>
                </a:extLst>
              </a:tr>
              <a:tr h="370820"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91689956"/>
                  </a:ext>
                </a:extLst>
              </a:tr>
              <a:tr h="370820"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/>
                          <a:cs typeface="Calibri"/>
                        </a:rPr>
                        <a:t>95%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7448659"/>
                  </a:ext>
                </a:extLst>
              </a:tr>
              <a:tr h="370820"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49671439"/>
                  </a:ext>
                </a:extLst>
              </a:tr>
            </a:tbl>
          </a:graphicData>
        </a:graphic>
      </p:graphicFrame>
      <p:sp>
        <p:nvSpPr>
          <p:cNvPr id="17" name="Google Shape;174;p6"/>
          <p:cNvSpPr txBox="1"/>
          <p:nvPr/>
        </p:nvSpPr>
        <p:spPr>
          <a:xfrm>
            <a:off x="650220" y="4950399"/>
            <a:ext cx="456169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1600" i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El Lead Time está medido en días</a:t>
            </a:r>
          </a:p>
        </p:txBody>
      </p:sp>
      <p:sp>
        <p:nvSpPr>
          <p:cNvPr id="18" name="Google Shape;174;p6"/>
          <p:cNvSpPr txBox="1"/>
          <p:nvPr/>
        </p:nvSpPr>
        <p:spPr>
          <a:xfrm>
            <a:off x="619742" y="6088223"/>
            <a:ext cx="8493482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ES_tradnl" sz="1600" dirty="0">
                <a:latin typeface="Calibri"/>
                <a:cs typeface="Calibri"/>
              </a:rPr>
              <a:t>Cuál proveedor es mejor, dependerá de qué factor tenga más peso en la empresa</a:t>
            </a:r>
          </a:p>
        </p:txBody>
      </p:sp>
    </p:spTree>
    <p:extLst>
      <p:ext uri="{BB962C8B-B14F-4D97-AF65-F5344CB8AC3E}">
        <p14:creationId xmlns:p14="http://schemas.microsoft.com/office/powerpoint/2010/main" val="423818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>
            <a:off x="416546" y="4439547"/>
            <a:ext cx="4358499" cy="2336604"/>
          </a:xfrm>
          <a:prstGeom prst="roundRect">
            <a:avLst>
              <a:gd name="adj" fmla="val 16792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9350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A9350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386068" y="2806819"/>
            <a:ext cx="4561691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1600" dirty="0">
                <a:latin typeface="Calibri"/>
                <a:cs typeface="Calibri"/>
              </a:rPr>
              <a:t>Determinar </a:t>
            </a:r>
            <a:r>
              <a:rPr lang="es-ES_tradnl" sz="1600" b="1" dirty="0">
                <a:solidFill>
                  <a:srgbClr val="ED6B00"/>
                </a:solidFill>
                <a:latin typeface="Calibri"/>
                <a:cs typeface="Calibri"/>
              </a:rPr>
              <a:t>qué es lo más importante para la organización</a:t>
            </a:r>
            <a:r>
              <a:rPr lang="es-ES_tradnl" sz="1600" dirty="0">
                <a:latin typeface="Calibri"/>
                <a:cs typeface="Calibri"/>
              </a:rPr>
              <a:t> no es sencillo. Cada integrante de la empresa puede tener una visión distinta, dependiendo de sus propios intereses. Si estamos frente a una empresa comercializadora:</a:t>
            </a:r>
          </a:p>
        </p:txBody>
      </p:sp>
      <p:sp>
        <p:nvSpPr>
          <p:cNvPr id="178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ES MÁS </a:t>
            </a:r>
            <a:r>
              <a:rPr lang="en-US" sz="2800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RELEVANTE?</a:t>
            </a:r>
            <a:endParaRPr sz="31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74;p6"/>
          <p:cNvSpPr txBox="1"/>
          <p:nvPr/>
        </p:nvSpPr>
        <p:spPr>
          <a:xfrm>
            <a:off x="711177" y="4696420"/>
            <a:ext cx="3820035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Clr>
                <a:schemeClr val="bg1"/>
              </a:buClr>
              <a:buFont typeface="Arial"/>
              <a:buChar char="•"/>
            </a:pPr>
            <a:r>
              <a:rPr lang="es-ES_tradnl" sz="1600" dirty="0">
                <a:solidFill>
                  <a:schemeClr val="bg1"/>
                </a:solidFill>
                <a:latin typeface="Calibri"/>
                <a:cs typeface="Calibri"/>
              </a:rPr>
              <a:t>Al encargado de finanzas le preocupa la forma de pago</a:t>
            </a:r>
          </a:p>
          <a:p>
            <a:pPr marL="285750" indent="-285750">
              <a:buClr>
                <a:schemeClr val="bg1"/>
              </a:buClr>
              <a:buFont typeface="Arial"/>
              <a:buChar char="•"/>
            </a:pPr>
            <a:r>
              <a:rPr lang="es-ES_tradnl" sz="1600" dirty="0">
                <a:solidFill>
                  <a:schemeClr val="bg1"/>
                </a:solidFill>
                <a:latin typeface="Calibri"/>
                <a:cs typeface="Calibri"/>
              </a:rPr>
              <a:t>Al personal de ventas le importa la calidad de lo que venderán</a:t>
            </a:r>
          </a:p>
          <a:p>
            <a:pPr marL="285750" indent="-285750">
              <a:buClr>
                <a:schemeClr val="bg1"/>
              </a:buClr>
              <a:buFont typeface="Arial"/>
              <a:buChar char="•"/>
            </a:pPr>
            <a:r>
              <a:rPr lang="es-ES_tradnl" sz="1600" dirty="0">
                <a:solidFill>
                  <a:schemeClr val="bg1"/>
                </a:solidFill>
                <a:latin typeface="Calibri"/>
                <a:cs typeface="Calibri"/>
              </a:rPr>
              <a:t>A la gente de bodega le interesará saber si hay stock suficiente</a:t>
            </a:r>
          </a:p>
          <a:p>
            <a:pPr marL="285750" indent="-285750">
              <a:buClr>
                <a:schemeClr val="bg1"/>
              </a:buClr>
              <a:buFont typeface="Arial"/>
              <a:buChar char="•"/>
            </a:pPr>
            <a:r>
              <a:rPr lang="es-ES_tradnl" sz="1600" dirty="0">
                <a:solidFill>
                  <a:schemeClr val="bg1"/>
                </a:solidFill>
                <a:latin typeface="Calibri"/>
                <a:cs typeface="Calibri"/>
              </a:rPr>
              <a:t>Y así sucesivamente.</a:t>
            </a:r>
          </a:p>
        </p:txBody>
      </p:sp>
      <p:sp>
        <p:nvSpPr>
          <p:cNvPr id="11" name="Google Shape;173;p6"/>
          <p:cNvSpPr/>
          <p:nvPr/>
        </p:nvSpPr>
        <p:spPr>
          <a:xfrm>
            <a:off x="5130632" y="4429388"/>
            <a:ext cx="4358499" cy="2295966"/>
          </a:xfrm>
          <a:prstGeom prst="roundRect">
            <a:avLst>
              <a:gd name="adj" fmla="val 1679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74;p6"/>
          <p:cNvSpPr txBox="1"/>
          <p:nvPr/>
        </p:nvSpPr>
        <p:spPr>
          <a:xfrm>
            <a:off x="5719891" y="4808170"/>
            <a:ext cx="3240935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1600" dirty="0">
                <a:latin typeface="Calibri"/>
                <a:cs typeface="Calibri"/>
              </a:rPr>
              <a:t>Es más, </a:t>
            </a:r>
            <a:r>
              <a:rPr lang="es-ES_tradnl" sz="1600" b="1" dirty="0">
                <a:latin typeface="Calibri"/>
                <a:cs typeface="Calibri"/>
              </a:rPr>
              <a:t>las ponderaciones que se obtengan podrían variar en el tiempo. </a:t>
            </a:r>
            <a:r>
              <a:rPr lang="es-ES_tradnl" sz="1600" dirty="0">
                <a:latin typeface="Calibri"/>
                <a:cs typeface="Calibri"/>
              </a:rPr>
              <a:t>Ejemplo: si la empresa pasa por estrechez de caja, entonces la forma de pago pasará a tener mayor preponderancia.</a:t>
            </a:r>
          </a:p>
        </p:txBody>
      </p:sp>
      <p:pic>
        <p:nvPicPr>
          <p:cNvPr id="2" name="Imagen 1" descr="Ilust-ppt-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616" y="1218934"/>
            <a:ext cx="2293472" cy="332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0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EVALUAR A LOS </a:t>
            </a:r>
            <a:r>
              <a:rPr lang="en-US" sz="2800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PROVEEDORES</a:t>
            </a:r>
            <a:endParaRPr sz="31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" name="Grupo 15"/>
          <p:cNvGrpSpPr/>
          <p:nvPr/>
        </p:nvGrpSpPr>
        <p:grpSpPr>
          <a:xfrm flipH="1">
            <a:off x="477496" y="2732810"/>
            <a:ext cx="5587825" cy="3626816"/>
            <a:chOff x="3816593" y="2843142"/>
            <a:chExt cx="5348026" cy="2567589"/>
          </a:xfrm>
        </p:grpSpPr>
        <p:sp>
          <p:nvSpPr>
            <p:cNvPr id="13" name="Google Shape;101;p3"/>
            <p:cNvSpPr/>
            <p:nvPr/>
          </p:nvSpPr>
          <p:spPr>
            <a:xfrm>
              <a:off x="4506819" y="2843142"/>
              <a:ext cx="4657800" cy="2567589"/>
            </a:xfrm>
            <a:prstGeom prst="roundRect">
              <a:avLst>
                <a:gd name="adj" fmla="val 16667"/>
              </a:avLst>
            </a:prstGeom>
            <a:solidFill>
              <a:srgbClr val="F7E3D1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Triángulo isósceles 13"/>
            <p:cNvSpPr/>
            <p:nvPr/>
          </p:nvSpPr>
          <p:spPr>
            <a:xfrm rot="14571043">
              <a:off x="4111561" y="4473675"/>
              <a:ext cx="432619" cy="1022555"/>
            </a:xfrm>
            <a:prstGeom prst="triangle">
              <a:avLst/>
            </a:prstGeom>
            <a:solidFill>
              <a:srgbClr val="F7E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2" name="Google Shape;174;p6"/>
          <p:cNvSpPr txBox="1"/>
          <p:nvPr/>
        </p:nvSpPr>
        <p:spPr>
          <a:xfrm>
            <a:off x="924527" y="3101435"/>
            <a:ext cx="3982593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1600" dirty="0">
                <a:latin typeface="Calibri"/>
                <a:cs typeface="Calibri"/>
              </a:rPr>
              <a:t>Existen muchas </a:t>
            </a:r>
            <a:r>
              <a:rPr lang="es-ES_tradnl" sz="1600" b="1" dirty="0">
                <a:latin typeface="Calibri"/>
                <a:cs typeface="Calibri"/>
              </a:rPr>
              <a:t>empresas grandes que premian a sus mejores proveedores. </a:t>
            </a:r>
            <a:r>
              <a:rPr lang="es-ES_tradnl" sz="1600" dirty="0">
                <a:latin typeface="Calibri"/>
                <a:cs typeface="Calibri"/>
              </a:rPr>
              <a:t>Para hacerlo, todos tienen claro qué es lo que se medirá, cómo se hará y cuál es la ponderación que tiene cada factor. Es una forma de estimular un mejor servicio a la organización. </a:t>
            </a:r>
            <a:endParaRPr lang="es-ES_tradnl" sz="1600" dirty="0" smtClean="0">
              <a:latin typeface="Calibri"/>
              <a:cs typeface="Calibri"/>
            </a:endParaRPr>
          </a:p>
          <a:p>
            <a:endParaRPr lang="es-ES_tradnl" sz="1600" dirty="0">
              <a:latin typeface="Calibri"/>
              <a:cs typeface="Calibri"/>
            </a:endParaRPr>
          </a:p>
          <a:p>
            <a:r>
              <a:rPr lang="es-ES_tradnl" sz="1600" dirty="0">
                <a:latin typeface="Calibri"/>
                <a:cs typeface="Calibri"/>
              </a:rPr>
              <a:t>Eso mismo permite que cuando un nuevo proveedor se va a acercar a dichas empresas, sabe en qué tiene que poner énfasis.</a:t>
            </a:r>
          </a:p>
        </p:txBody>
      </p:sp>
      <p:pic>
        <p:nvPicPr>
          <p:cNvPr id="3" name="Imagen 2" descr="Ilust-ppt-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131" y="3677611"/>
            <a:ext cx="3668212" cy="398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4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8"/>
          <p:cNvSpPr/>
          <p:nvPr/>
        </p:nvSpPr>
        <p:spPr>
          <a:xfrm>
            <a:off x="2035277" y="1828647"/>
            <a:ext cx="7210021" cy="45208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8"/>
          <p:cNvSpPr txBox="1"/>
          <p:nvPr/>
        </p:nvSpPr>
        <p:spPr>
          <a:xfrm>
            <a:off x="3251529" y="3007107"/>
            <a:ext cx="5648339" cy="195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EVALUANDO </a:t>
            </a:r>
            <a:r>
              <a:rPr lang="es-ES_tradnl" sz="20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PROVEEDORES</a:t>
            </a:r>
            <a:endParaRPr dirty="0">
              <a:solidFill>
                <a:srgbClr val="ED6B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</a:pPr>
            <a:r>
              <a:rPr lang="es-ES_tradnl" sz="1600" dirty="0">
                <a:latin typeface="Calibri"/>
                <a:ea typeface="Calibri"/>
                <a:cs typeface="Calibri"/>
                <a:sym typeface="Calibri"/>
              </a:rPr>
              <a:t>Para revisar los temas trabajados a lo largo de la presentación, te invitamos a realizar la siguiente actividad</a:t>
            </a:r>
            <a:r>
              <a:rPr lang="es-ES_tradnl" sz="1600" dirty="0" smtClean="0"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lvl="0">
              <a:lnSpc>
                <a:spcPct val="115000"/>
              </a:lnSpc>
            </a:pPr>
            <a:endParaRPr lang="es-ES_tradnl" sz="1600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</a:pPr>
            <a:r>
              <a:rPr lang="es-ES_tradnl" sz="1600" dirty="0">
                <a:latin typeface="Calibri"/>
                <a:ea typeface="Calibri"/>
                <a:cs typeface="Calibri"/>
                <a:sym typeface="Calibri"/>
              </a:rPr>
              <a:t>Imagina que tu grupo pertenece a una empresa que se dedica a proveer servicios de alimentación para estudiantes. Piensen en qué propondrían a un establecimiento nuevo para conquistarlo.</a:t>
            </a:r>
          </a:p>
          <a:p>
            <a:pPr lvl="0">
              <a:lnSpc>
                <a:spcPct val="115000"/>
              </a:lnSpc>
            </a:pPr>
            <a:r>
              <a:rPr lang="es-ES_tradnl" sz="1600" dirty="0">
                <a:latin typeface="Calibri"/>
                <a:ea typeface="Calibri"/>
                <a:cs typeface="Calibri"/>
                <a:sym typeface="Calibri"/>
              </a:rPr>
              <a:t>(si en su establecimiento ya existe este servicio, piensen en cómo convencer a la Dirección de cambiarse de proveedor)</a:t>
            </a:r>
          </a:p>
          <a:p>
            <a:pPr lvl="0">
              <a:lnSpc>
                <a:spcPct val="115000"/>
              </a:lnSpc>
            </a:pPr>
            <a:endParaRPr lang="es-ES_tradnl" sz="1600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</a:pPr>
            <a:r>
              <a:rPr lang="es-ES_tradnl" sz="16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Reúnanse en grupos de tres integrantes y elaboren una respuesta argumentado su elección.</a:t>
            </a:r>
          </a:p>
        </p:txBody>
      </p:sp>
      <p:sp>
        <p:nvSpPr>
          <p:cNvPr id="10" name="Google Shape;158;p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59;p5"/>
          <p:cNvSpPr txBox="1"/>
          <p:nvPr/>
        </p:nvSpPr>
        <p:spPr>
          <a:xfrm>
            <a:off x="366450" y="12299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/>
                <a:cs typeface="Calibri"/>
                <a:sym typeface="Calibri"/>
              </a:rPr>
              <a:t>REVISEMOS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7" y="2715213"/>
            <a:ext cx="2812026" cy="31825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325" y="5774754"/>
            <a:ext cx="1705019" cy="127224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646" y="6100164"/>
            <a:ext cx="1651873" cy="884514"/>
          </a:xfrm>
          <a:prstGeom prst="rect">
            <a:avLst/>
          </a:prstGeom>
        </p:spPr>
      </p:pic>
      <p:sp>
        <p:nvSpPr>
          <p:cNvPr id="13" name="Google Shape;168;p5"/>
          <p:cNvSpPr txBox="1"/>
          <p:nvPr/>
        </p:nvSpPr>
        <p:spPr>
          <a:xfrm>
            <a:off x="4125175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000" dirty="0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5000" b="0" i="0" u="none" strike="noStrike" cap="none" dirty="0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50;p21"/>
          <p:cNvSpPr/>
          <p:nvPr/>
        </p:nvSpPr>
        <p:spPr>
          <a:xfrm>
            <a:off x="431624" y="2285848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20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20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20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68;p5"/>
          <p:cNvSpPr txBox="1"/>
          <p:nvPr/>
        </p:nvSpPr>
        <p:spPr>
          <a:xfrm>
            <a:off x="3670560" y="1209418"/>
            <a:ext cx="559356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dirty="0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6000" b="0" i="0" u="none" strike="noStrike" cap="none" dirty="0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056" y="3978569"/>
            <a:ext cx="6899892" cy="3974395"/>
          </a:xfrm>
          <a:prstGeom prst="rect">
            <a:avLst/>
          </a:prstGeom>
        </p:spPr>
      </p:pic>
      <p:sp>
        <p:nvSpPr>
          <p:cNvPr id="18" name="Google Shape;445;p20"/>
          <p:cNvSpPr txBox="1"/>
          <p:nvPr/>
        </p:nvSpPr>
        <p:spPr>
          <a:xfrm>
            <a:off x="958647" y="3708229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2000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EVALUANDO </a:t>
            </a:r>
            <a:r>
              <a:rPr lang="es-CL" sz="20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PROVEEDORES</a:t>
            </a:r>
            <a:endParaRPr lang="es-CL" sz="2000" b="1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Ahora realizaremos una actividad práctica. Utiliza el  archivo </a:t>
            </a:r>
            <a:r>
              <a:rPr lang="es-ES_tradnl" sz="1600" b="1" dirty="0">
                <a:solidFill>
                  <a:srgbClr val="ED6B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“Actividad Práctica_6”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y sigue las instrucciones señaladas. </a:t>
            </a:r>
          </a:p>
          <a:p>
            <a:endParaRPr lang="es-C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21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¡Éxito! </a:t>
            </a:r>
            <a:r>
              <a:rPr lang="es-CL" sz="1600" dirty="0"/>
              <a:t> </a:t>
            </a:r>
          </a:p>
          <a:p>
            <a:r>
              <a:rPr lang="es-CL" sz="1600" dirty="0"/>
              <a:t/>
            </a:r>
            <a:br>
              <a:rPr lang="es-CL" sz="1600" dirty="0"/>
            </a:br>
            <a:endParaRPr sz="1600" b="1" i="0" u="none" strike="noStrike" cap="none" dirty="0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450;p21"/>
          <p:cNvSpPr/>
          <p:nvPr/>
        </p:nvSpPr>
        <p:spPr>
          <a:xfrm>
            <a:off x="431624" y="2285848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21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2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531" y="2890682"/>
            <a:ext cx="2963594" cy="4629223"/>
          </a:xfrm>
          <a:prstGeom prst="rect">
            <a:avLst/>
          </a:prstGeom>
        </p:spPr>
      </p:pic>
      <p:sp>
        <p:nvSpPr>
          <p:cNvPr id="16" name="Google Shape;445;p20"/>
          <p:cNvSpPr txBox="1"/>
          <p:nvPr/>
        </p:nvSpPr>
        <p:spPr>
          <a:xfrm>
            <a:off x="958647" y="3788886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200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EVALUANDO </a:t>
            </a:r>
            <a:r>
              <a:rPr lang="es-CL" sz="2000" b="1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PROVEEDORES</a:t>
            </a:r>
            <a:endParaRPr lang="es-CL" sz="2000" b="1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¡No olvides contestar la Autoevaluación y entregar el Ticket de Salida!</a:t>
            </a:r>
          </a:p>
          <a:p>
            <a:pPr lvl="0">
              <a:lnSpc>
                <a:spcPct val="115000"/>
              </a:lnSpc>
            </a:pPr>
            <a:endParaRPr lang="es-CL" sz="1600" dirty="0"/>
          </a:p>
          <a:p>
            <a:pPr lvl="0">
              <a:lnSpc>
                <a:spcPct val="115000"/>
              </a:lnSpc>
            </a:pPr>
            <a:r>
              <a:rPr lang="es-CL" sz="21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lang="es-CL" sz="2100" b="1" dirty="0">
              <a:solidFill>
                <a:srgbClr val="ED6B00"/>
              </a:solidFill>
            </a:endParaRPr>
          </a:p>
          <a:p>
            <a:r>
              <a:rPr lang="es-CL" sz="1600" dirty="0"/>
              <a:t/>
            </a:r>
            <a:br>
              <a:rPr lang="es-CL" sz="1600" dirty="0"/>
            </a:br>
            <a:endParaRPr sz="1600" b="1" i="0" u="none" strike="noStrike" cap="none" dirty="0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792" y="4159042"/>
            <a:ext cx="673176" cy="6037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A TRABAJAR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9"/>
          <p:cNvSpPr txBox="1"/>
          <p:nvPr/>
        </p:nvSpPr>
        <p:spPr>
          <a:xfrm>
            <a:off x="375977" y="1392244"/>
            <a:ext cx="7017881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-4655" y="3051517"/>
            <a:ext cx="6906899" cy="783005"/>
            <a:chOff x="-4655" y="5100793"/>
            <a:chExt cx="6906899" cy="783005"/>
          </a:xfrm>
        </p:grpSpPr>
        <p:sp>
          <p:nvSpPr>
            <p:cNvPr id="38" name="Google Shape;406;p19"/>
            <p:cNvSpPr txBox="1"/>
            <p:nvPr/>
          </p:nvSpPr>
          <p:spPr>
            <a:xfrm>
              <a:off x="1284453" y="5194240"/>
              <a:ext cx="5617791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fontAlgn="base"/>
              <a:r>
                <a:rPr lang="es-ES_tradn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El trabajo en equipo es esencial: </a:t>
              </a:r>
              <a:r>
                <a:rPr lang="es-ES_tradn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todos</a:t>
              </a:r>
              <a:r>
                <a:rPr lang="es-ES_tradnl" sz="1600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ES_tradn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quienes laboran allí son importantes.</a:t>
              </a:r>
              <a:endParaRPr lang="es-ES_tradnl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8" name="Google Shape;428;p19"/>
            <p:cNvSpPr/>
            <p:nvPr/>
          </p:nvSpPr>
          <p:spPr>
            <a:xfrm rot="5400000">
              <a:off x="171526" y="4924612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333" y="1565094"/>
            <a:ext cx="3816532" cy="6006178"/>
          </a:xfrm>
          <a:prstGeom prst="rect">
            <a:avLst/>
          </a:prstGeom>
        </p:spPr>
      </p:pic>
      <p:grpSp>
        <p:nvGrpSpPr>
          <p:cNvPr id="31" name="Grupo 14"/>
          <p:cNvGrpSpPr/>
          <p:nvPr/>
        </p:nvGrpSpPr>
        <p:grpSpPr>
          <a:xfrm>
            <a:off x="-4655" y="1955978"/>
            <a:ext cx="9223735" cy="783005"/>
            <a:chOff x="-4655" y="1788831"/>
            <a:chExt cx="9223735" cy="783005"/>
          </a:xfrm>
        </p:grpSpPr>
        <p:sp>
          <p:nvSpPr>
            <p:cNvPr id="32" name="Google Shape;404;p19"/>
            <p:cNvSpPr txBox="1"/>
            <p:nvPr/>
          </p:nvSpPr>
          <p:spPr>
            <a:xfrm>
              <a:off x="1284454" y="1858691"/>
              <a:ext cx="7934626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ES_tradn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En todo almacén y Centro de Distribución el</a:t>
              </a:r>
              <a:r>
                <a:rPr lang="es-ES_tradn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uso de EPP </a:t>
              </a:r>
              <a:endParaRPr lang="es-ES_tradnl" sz="1600" b="1" dirty="0" smtClean="0">
                <a:solidFill>
                  <a:srgbClr val="ED6B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lvl="0"/>
              <a:r>
                <a:rPr lang="es-ES_tradnl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es </a:t>
              </a:r>
              <a:r>
                <a:rPr lang="es-ES_tradn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obligatorio y vital.</a:t>
              </a:r>
              <a:endParaRPr lang="es-ES_tradnl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Google Shape;412;p19"/>
            <p:cNvSpPr/>
            <p:nvPr/>
          </p:nvSpPr>
          <p:spPr>
            <a:xfrm rot="5400000">
              <a:off x="171526" y="1612650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" name="Gráfico 22">
            <a:extLst>
              <a:ext uri="{FF2B5EF4-FFF2-40B4-BE49-F238E27FC236}">
                <a16:creationId xmlns="" xmlns:a16="http://schemas.microsoft.com/office/drawing/2014/main" id="{64CD2677-2D0C-B94D-ADC4-3F031D1A65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5941" y="2130681"/>
            <a:ext cx="502282" cy="502282"/>
          </a:xfrm>
          <a:prstGeom prst="rect">
            <a:avLst/>
          </a:prstGeom>
        </p:spPr>
      </p:pic>
      <p:grpSp>
        <p:nvGrpSpPr>
          <p:cNvPr id="35" name="Grupo 16"/>
          <p:cNvGrpSpPr/>
          <p:nvPr/>
        </p:nvGrpSpPr>
        <p:grpSpPr>
          <a:xfrm>
            <a:off x="-4655" y="4144450"/>
            <a:ext cx="6661094" cy="783005"/>
            <a:chOff x="-4655" y="3461842"/>
            <a:chExt cx="6661094" cy="783005"/>
          </a:xfrm>
        </p:grpSpPr>
        <p:sp>
          <p:nvSpPr>
            <p:cNvPr id="36" name="Google Shape;414;p19"/>
            <p:cNvSpPr txBox="1"/>
            <p:nvPr/>
          </p:nvSpPr>
          <p:spPr>
            <a:xfrm>
              <a:off x="1284454" y="3556270"/>
              <a:ext cx="5371985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Intentar siempre </a:t>
              </a:r>
              <a:r>
                <a:rPr lang="es-C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dar lo mejor de ti, </a:t>
              </a: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buscando ser eficiente al cumplir los objetivos.</a:t>
              </a:r>
              <a:endParaRPr sz="1600" dirty="0">
                <a:solidFill>
                  <a:srgbClr val="ED6B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Google Shape;419;p19"/>
            <p:cNvSpPr/>
            <p:nvPr/>
          </p:nvSpPr>
          <p:spPr>
            <a:xfrm rot="5400000">
              <a:off x="171526" y="3285661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9" name="Gráfico 28">
            <a:extLst>
              <a:ext uri="{FF2B5EF4-FFF2-40B4-BE49-F238E27FC236}">
                <a16:creationId xmlns="" xmlns:a16="http://schemas.microsoft.com/office/drawing/2014/main" id="{969FBDF0-CAFE-454E-88B0-E7A2F013C9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5340" y="4309486"/>
            <a:ext cx="483485" cy="483485"/>
          </a:xfrm>
          <a:prstGeom prst="rect">
            <a:avLst/>
          </a:prstGeom>
        </p:spPr>
      </p:pic>
      <p:pic>
        <p:nvPicPr>
          <p:cNvPr id="40" name="Gráfico 26">
            <a:extLst>
              <a:ext uri="{FF2B5EF4-FFF2-40B4-BE49-F238E27FC236}">
                <a16:creationId xmlns="" xmlns:a16="http://schemas.microsoft.com/office/drawing/2014/main" id="{F0FF436F-38C0-4143-8844-E4CC93DADE5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3597" y="3202011"/>
            <a:ext cx="486970" cy="486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3;p2"/>
          <p:cNvSpPr txBox="1"/>
          <p:nvPr/>
        </p:nvSpPr>
        <p:spPr>
          <a:xfrm>
            <a:off x="3654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r>
              <a:rPr lang="en-US" sz="15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5;p23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MÓDULO </a:t>
            </a:r>
            <a:r>
              <a:rPr lang="en-US" sz="12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lang="en-US" sz="12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Y DISTRIBUCIÓN</a:t>
            </a:r>
            <a:endParaRPr sz="12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61;p13"/>
          <p:cNvSpPr txBox="1">
            <a:spLocks/>
          </p:cNvSpPr>
          <p:nvPr/>
        </p:nvSpPr>
        <p:spPr>
          <a:xfrm>
            <a:off x="365425" y="1803793"/>
            <a:ext cx="6096124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_tradnl" sz="3600" b="1" dirty="0" smtClean="0">
                <a:solidFill>
                  <a:srgbClr val="ED6B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EVALUANDO PROVEEDORES</a:t>
            </a:r>
            <a:endParaRPr lang="x-none" sz="3600" b="1" dirty="0">
              <a:solidFill>
                <a:srgbClr val="ED6B00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3" name="Imagen 2" descr="PORTADILLA A6 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11" y="3139989"/>
            <a:ext cx="8188693" cy="42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8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99;p3"/>
          <p:cNvSpPr txBox="1"/>
          <p:nvPr/>
        </p:nvSpPr>
        <p:spPr>
          <a:xfrm>
            <a:off x="462115" y="2499449"/>
            <a:ext cx="2760221" cy="2683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SzPts val="1600"/>
            </a:pPr>
            <a:r>
              <a:rPr lang="es-CL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 1</a:t>
            </a: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_tradnl" dirty="0">
                <a:latin typeface="Calibri" panose="020F0502020204030204" pitchFamily="34" charset="0"/>
                <a:cs typeface="Calibri" panose="020F0502020204030204" pitchFamily="34" charset="0"/>
              </a:rPr>
              <a:t>Controlar la entrada y salida de productos, revisando el stock disponible y confirmando la recepción y despacho de manera computacional y/o manual, utilizando instrumentos de registro apropiados y la normativa vigente.</a:t>
            </a:r>
            <a:endParaRPr lang="es-C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s-CL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s-CL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 Genérico</a:t>
            </a:r>
          </a:p>
          <a:p>
            <a:pPr lvl="0"/>
            <a:r>
              <a:rPr lang="es-C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- H</a:t>
            </a: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dirty="0"/>
              <a:t/>
            </a:r>
            <a:br>
              <a:rPr lang="es-CL" dirty="0"/>
            </a:br>
            <a:endParaRPr b="1" i="0" u="none" strike="noStrike" cap="none" dirty="0">
              <a:solidFill>
                <a:srgbClr val="76384D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6" name="Google Shape;101;p3"/>
          <p:cNvSpPr/>
          <p:nvPr/>
        </p:nvSpPr>
        <p:spPr>
          <a:xfrm>
            <a:off x="252573" y="1472660"/>
            <a:ext cx="2980513" cy="4543828"/>
          </a:xfrm>
          <a:prstGeom prst="roundRect">
            <a:avLst>
              <a:gd name="adj" fmla="val 842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96;p3"/>
          <p:cNvSpPr txBox="1"/>
          <p:nvPr/>
        </p:nvSpPr>
        <p:spPr>
          <a:xfrm>
            <a:off x="358671" y="2041003"/>
            <a:ext cx="2768317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OBJETIVO DE APRENDIZAJE</a:t>
            </a:r>
            <a:endParaRPr sz="18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22" y="1203013"/>
            <a:ext cx="702376" cy="669708"/>
          </a:xfrm>
          <a:prstGeom prst="rect">
            <a:avLst/>
          </a:prstGeom>
        </p:spPr>
      </p:pic>
      <p:sp>
        <p:nvSpPr>
          <p:cNvPr id="29" name="Google Shape;101;p3"/>
          <p:cNvSpPr/>
          <p:nvPr/>
        </p:nvSpPr>
        <p:spPr>
          <a:xfrm>
            <a:off x="3362219" y="1472660"/>
            <a:ext cx="2980513" cy="4543827"/>
          </a:xfrm>
          <a:prstGeom prst="roundRect">
            <a:avLst>
              <a:gd name="adj" fmla="val 842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99;p3"/>
          <p:cNvSpPr txBox="1"/>
          <p:nvPr/>
        </p:nvSpPr>
        <p:spPr>
          <a:xfrm>
            <a:off x="3561634" y="2499449"/>
            <a:ext cx="2781097" cy="231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CL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s-ES_tradnl" dirty="0">
                <a:latin typeface="Calibri"/>
                <a:ea typeface="Calibri"/>
                <a:cs typeface="Calibri"/>
              </a:rPr>
              <a:t>Revisa las salidas de productos, confirmando el despacho a través de registros apropiados a los procedimientos y con la normativa</a:t>
            </a:r>
            <a:br>
              <a:rPr lang="es-ES_tradnl" dirty="0">
                <a:latin typeface="Calibri"/>
                <a:ea typeface="Calibri"/>
                <a:cs typeface="Calibri"/>
              </a:rPr>
            </a:br>
            <a:r>
              <a:rPr lang="es-ES_tradnl" dirty="0">
                <a:latin typeface="Calibri"/>
                <a:ea typeface="Calibri"/>
                <a:cs typeface="Calibri"/>
              </a:rPr>
              <a:t>vigente.</a:t>
            </a:r>
          </a:p>
        </p:txBody>
      </p:sp>
      <p:sp>
        <p:nvSpPr>
          <p:cNvPr id="33" name="Google Shape;96;p3"/>
          <p:cNvSpPr txBox="1"/>
          <p:nvPr/>
        </p:nvSpPr>
        <p:spPr>
          <a:xfrm>
            <a:off x="3561636" y="2041003"/>
            <a:ext cx="2609184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 sz="18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06" y="1203013"/>
            <a:ext cx="702376" cy="669708"/>
          </a:xfrm>
          <a:prstGeom prst="rect">
            <a:avLst/>
          </a:prstGeom>
        </p:spPr>
      </p:pic>
      <p:sp>
        <p:nvSpPr>
          <p:cNvPr id="37" name="Google Shape;101;p3"/>
          <p:cNvSpPr/>
          <p:nvPr/>
        </p:nvSpPr>
        <p:spPr>
          <a:xfrm>
            <a:off x="6473043" y="1472660"/>
            <a:ext cx="2980513" cy="5663580"/>
          </a:xfrm>
          <a:prstGeom prst="roundRect">
            <a:avLst>
              <a:gd name="adj" fmla="val 842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99;p3"/>
          <p:cNvSpPr txBox="1"/>
          <p:nvPr/>
        </p:nvSpPr>
        <p:spPr>
          <a:xfrm>
            <a:off x="6656439" y="2499449"/>
            <a:ext cx="2684206" cy="39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ctr"/>
            <a:r>
              <a:rPr lang="es-ES_tradnl" b="1" dirty="0" smtClean="0">
                <a:latin typeface="Calibri" panose="020F0502020204030204" pitchFamily="34" charset="0"/>
              </a:rPr>
              <a:t>2.1 </a:t>
            </a:r>
            <a:r>
              <a:rPr lang="es-ES_tradnl" dirty="0" smtClean="0">
                <a:latin typeface="Calibri" panose="020F0502020204030204" pitchFamily="34" charset="0"/>
              </a:rPr>
              <a:t>Coteja </a:t>
            </a:r>
            <a:r>
              <a:rPr lang="es-ES_tradnl" dirty="0">
                <a:latin typeface="Calibri" panose="020F0502020204030204" pitchFamily="34" charset="0"/>
              </a:rPr>
              <a:t>la información de los documentos que respaldan la salida de productos con el despacho de mercaderías, según la normativa vigente.</a:t>
            </a:r>
            <a:br>
              <a:rPr lang="es-ES_tradnl" dirty="0">
                <a:latin typeface="Calibri" panose="020F0502020204030204" pitchFamily="34" charset="0"/>
              </a:rPr>
            </a:br>
            <a:r>
              <a:rPr lang="es-ES_tradnl" dirty="0">
                <a:latin typeface="Calibri" panose="020F0502020204030204" pitchFamily="34" charset="0"/>
              </a:rPr>
              <a:t/>
            </a:r>
            <a:br>
              <a:rPr lang="es-ES_tradnl" dirty="0">
                <a:latin typeface="Calibri" panose="020F0502020204030204" pitchFamily="34" charset="0"/>
              </a:rPr>
            </a:br>
            <a:r>
              <a:rPr lang="es-ES_tradnl" dirty="0">
                <a:latin typeface="Calibri" panose="020F0502020204030204" pitchFamily="34" charset="0"/>
              </a:rPr>
              <a:t>Selecciona y evalúa proveedores para la compra o adquisición de insumos, materias primas y productos requeridos por la organización.</a:t>
            </a:r>
          </a:p>
          <a:p>
            <a:pPr fontAlgn="ctr"/>
            <a:r>
              <a:rPr lang="es-ES" dirty="0">
                <a:latin typeface="Calibri" panose="020F0502020204030204" pitchFamily="34" charset="0"/>
              </a:rPr>
              <a:t/>
            </a:r>
            <a:br>
              <a:rPr lang="es-ES" dirty="0">
                <a:latin typeface="Calibri" panose="020F0502020204030204" pitchFamily="34" charset="0"/>
              </a:rPr>
            </a:br>
            <a:r>
              <a:rPr lang="es-ES" dirty="0">
                <a:latin typeface="Calibri" panose="020F0502020204030204" pitchFamily="34" charset="0"/>
              </a:rPr>
              <a:t/>
            </a:r>
            <a:br>
              <a:rPr lang="es-ES" dirty="0">
                <a:latin typeface="Calibri" panose="020F0502020204030204" pitchFamily="34" charset="0"/>
              </a:rPr>
            </a:br>
            <a:endParaRPr i="0" u="none" strike="noStrike" cap="none" dirty="0">
              <a:solidFill>
                <a:srgbClr val="76384D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9" name="Google Shape;96;p3"/>
          <p:cNvSpPr txBox="1"/>
          <p:nvPr/>
        </p:nvSpPr>
        <p:spPr>
          <a:xfrm>
            <a:off x="6554516" y="2041003"/>
            <a:ext cx="286226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CRITERIOS DE EVALUACIÓN</a:t>
            </a:r>
            <a:endParaRPr sz="18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552" y="1203013"/>
            <a:ext cx="702376" cy="669708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1864" y="4448534"/>
            <a:ext cx="3103843" cy="2466270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8297" y="3757726"/>
            <a:ext cx="3025211" cy="408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8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386551" y="3816228"/>
            <a:ext cx="4845900" cy="883650"/>
            <a:chOff x="386551" y="4102397"/>
            <a:chExt cx="4845900" cy="883650"/>
          </a:xfrm>
        </p:grpSpPr>
        <p:sp>
          <p:nvSpPr>
            <p:cNvPr id="45" name="Google Shape;101;p3"/>
            <p:cNvSpPr/>
            <p:nvPr/>
          </p:nvSpPr>
          <p:spPr>
            <a:xfrm>
              <a:off x="574651" y="4102397"/>
              <a:ext cx="4657800" cy="88365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" name="Grupo 45"/>
            <p:cNvGrpSpPr/>
            <p:nvPr/>
          </p:nvGrpSpPr>
          <p:grpSpPr>
            <a:xfrm>
              <a:off x="386551" y="4346560"/>
              <a:ext cx="391110" cy="395325"/>
              <a:chOff x="375767" y="3437085"/>
              <a:chExt cx="376200" cy="395325"/>
            </a:xfrm>
          </p:grpSpPr>
          <p:sp>
            <p:nvSpPr>
              <p:cNvPr id="47" name="Google Shape;103;p3"/>
              <p:cNvSpPr/>
              <p:nvPr/>
            </p:nvSpPr>
            <p:spPr>
              <a:xfrm>
                <a:off x="375767" y="3446610"/>
                <a:ext cx="376200" cy="385800"/>
              </a:xfrm>
              <a:prstGeom prst="roundRect">
                <a:avLst>
                  <a:gd name="adj" fmla="val 16667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104;p3"/>
              <p:cNvSpPr txBox="1"/>
              <p:nvPr/>
            </p:nvSpPr>
            <p:spPr>
              <a:xfrm>
                <a:off x="385292" y="3437085"/>
                <a:ext cx="300300" cy="3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800" b="1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9" name="Google Shape;99;p3"/>
            <p:cNvSpPr txBox="1"/>
            <p:nvPr/>
          </p:nvSpPr>
          <p:spPr>
            <a:xfrm>
              <a:off x="949350" y="4275122"/>
              <a:ext cx="4117499" cy="53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  <a:buSzPts val="1600"/>
              </a:pPr>
              <a:r>
                <a:rPr lang="es-ES_tradn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Establecimos la importancia relativa que tiene cada variable.</a:t>
              </a: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375975" y="2843142"/>
            <a:ext cx="4845900" cy="883650"/>
            <a:chOff x="375767" y="3098701"/>
            <a:chExt cx="4845900" cy="883650"/>
          </a:xfrm>
        </p:grpSpPr>
        <p:sp>
          <p:nvSpPr>
            <p:cNvPr id="101" name="Google Shape;101;p3"/>
            <p:cNvSpPr/>
            <p:nvPr/>
          </p:nvSpPr>
          <p:spPr>
            <a:xfrm>
              <a:off x="563867" y="3098701"/>
              <a:ext cx="4657800" cy="88365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" name="Grupo 3"/>
            <p:cNvGrpSpPr/>
            <p:nvPr/>
          </p:nvGrpSpPr>
          <p:grpSpPr>
            <a:xfrm>
              <a:off x="375767" y="3342864"/>
              <a:ext cx="376200" cy="395325"/>
              <a:chOff x="375767" y="3437085"/>
              <a:chExt cx="376200" cy="395325"/>
            </a:xfrm>
          </p:grpSpPr>
          <p:sp>
            <p:nvSpPr>
              <p:cNvPr id="103" name="Google Shape;103;p3"/>
              <p:cNvSpPr/>
              <p:nvPr/>
            </p:nvSpPr>
            <p:spPr>
              <a:xfrm>
                <a:off x="375767" y="3446610"/>
                <a:ext cx="376200" cy="385800"/>
              </a:xfrm>
              <a:prstGeom prst="roundRect">
                <a:avLst>
                  <a:gd name="adj" fmla="val 16667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3"/>
              <p:cNvSpPr txBox="1"/>
              <p:nvPr/>
            </p:nvSpPr>
            <p:spPr>
              <a:xfrm>
                <a:off x="385292" y="3437085"/>
                <a:ext cx="300300" cy="3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800" b="1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9" name="Google Shape;99;p3"/>
            <p:cNvSpPr txBox="1"/>
            <p:nvPr/>
          </p:nvSpPr>
          <p:spPr>
            <a:xfrm>
              <a:off x="938567" y="3271426"/>
              <a:ext cx="3960526" cy="53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  <a:buSzPts val="1600"/>
              </a:pPr>
              <a:r>
                <a:rPr lang="es-ES_tradn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Determinamos qué variables son relevantes al comprar.</a:t>
              </a:r>
            </a:p>
          </p:txBody>
        </p:sp>
      </p:grpSp>
      <p:sp>
        <p:nvSpPr>
          <p:cNvPr id="44" name="Elipse 43">
            <a:extLst>
              <a:ext uri="{FF2B5EF4-FFF2-40B4-BE49-F238E27FC236}">
                <a16:creationId xmlns:a16="http://schemas.microsoft.com/office/drawing/2014/main" xmlns="" id="{97F78E1C-2545-824E-8231-C7C3CD4E3C3F}"/>
              </a:ext>
            </a:extLst>
          </p:cNvPr>
          <p:cNvSpPr/>
          <p:nvPr/>
        </p:nvSpPr>
        <p:spPr>
          <a:xfrm>
            <a:off x="5026616" y="3630160"/>
            <a:ext cx="696535" cy="696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5" name="Google Shape;95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3"/>
          <p:cNvSpPr txBox="1"/>
          <p:nvPr/>
        </p:nvSpPr>
        <p:spPr>
          <a:xfrm>
            <a:off x="574651" y="2261129"/>
            <a:ext cx="47784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SOLICITANDO COTIZACIONES</a:t>
            </a:r>
            <a:endParaRPr sz="18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70;p14">
            <a:extLst>
              <a:ext uri="{FF2B5EF4-FFF2-40B4-BE49-F238E27FC236}">
                <a16:creationId xmlns:a16="http://schemas.microsoft.com/office/drawing/2014/main" xmlns="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CL" b="1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RECORDEMOS</a:t>
            </a:r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394672" y="4789314"/>
            <a:ext cx="4845900" cy="883650"/>
            <a:chOff x="394672" y="5057485"/>
            <a:chExt cx="4845900" cy="883650"/>
          </a:xfrm>
        </p:grpSpPr>
        <p:sp>
          <p:nvSpPr>
            <p:cNvPr id="50" name="Google Shape;101;p3"/>
            <p:cNvSpPr/>
            <p:nvPr/>
          </p:nvSpPr>
          <p:spPr>
            <a:xfrm>
              <a:off x="582772" y="5057485"/>
              <a:ext cx="4657800" cy="88365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" name="Grupo 50"/>
            <p:cNvGrpSpPr/>
            <p:nvPr/>
          </p:nvGrpSpPr>
          <p:grpSpPr>
            <a:xfrm>
              <a:off x="394672" y="5301648"/>
              <a:ext cx="376200" cy="395325"/>
              <a:chOff x="375767" y="3437085"/>
              <a:chExt cx="376200" cy="395325"/>
            </a:xfrm>
          </p:grpSpPr>
          <p:sp>
            <p:nvSpPr>
              <p:cNvPr id="52" name="Google Shape;103;p3"/>
              <p:cNvSpPr/>
              <p:nvPr/>
            </p:nvSpPr>
            <p:spPr>
              <a:xfrm>
                <a:off x="375767" y="3446610"/>
                <a:ext cx="376200" cy="385800"/>
              </a:xfrm>
              <a:prstGeom prst="roundRect">
                <a:avLst>
                  <a:gd name="adj" fmla="val 16667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104;p3"/>
              <p:cNvSpPr txBox="1"/>
              <p:nvPr/>
            </p:nvSpPr>
            <p:spPr>
              <a:xfrm>
                <a:off x="385292" y="3437085"/>
                <a:ext cx="300300" cy="3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800" b="1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4" name="Google Shape;99;p3"/>
            <p:cNvSpPr txBox="1"/>
            <p:nvPr/>
          </p:nvSpPr>
          <p:spPr>
            <a:xfrm>
              <a:off x="957472" y="5230210"/>
              <a:ext cx="3960526" cy="53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  <a:buSzPts val="1600"/>
              </a:pPr>
              <a:r>
                <a:rPr lang="es-ES_tradn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Comparamos objetivamente cotizaciones para escoger la mejor opción.</a:t>
              </a:r>
            </a:p>
          </p:txBody>
        </p:sp>
      </p:grpSp>
      <p:pic>
        <p:nvPicPr>
          <p:cNvPr id="35" name="Imagen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518" y="2513152"/>
            <a:ext cx="4828328" cy="45744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5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DE CONOCIMIENTOS PREVIOS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9;p3"/>
          <p:cNvSpPr txBox="1"/>
          <p:nvPr/>
        </p:nvSpPr>
        <p:spPr>
          <a:xfrm>
            <a:off x="487662" y="2245172"/>
            <a:ext cx="5140793" cy="317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600"/>
            </a:pPr>
            <a:r>
              <a:rPr lang="es-ES_tradnl" dirty="0">
                <a:latin typeface="Calibri" panose="020F0502020204030204" pitchFamily="34" charset="0"/>
                <a:cs typeface="Calibri" panose="020F0502020204030204" pitchFamily="34" charset="0"/>
              </a:rPr>
              <a:t>Para revisar los aprendizajes trabajados en la actividad anterior, te invitamos suponer lo siguiente</a:t>
            </a:r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>
              <a:lnSpc>
                <a:spcPct val="115000"/>
              </a:lnSpc>
              <a:buSzPts val="1600"/>
            </a:pPr>
            <a:endParaRPr lang="es-ES_trad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SzPts val="1600"/>
            </a:pPr>
            <a:r>
              <a:rPr lang="es-ES_tradnl" b="1" i="1" dirty="0">
                <a:solidFill>
                  <a:srgbClr val="ED6B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“Ustedes o su mejor amigo, quiere continuar estudios de Logística en la Educación Superior. Son varias las instituciones a las que se pueden postular, pero es complicado escoger. </a:t>
            </a:r>
            <a:endParaRPr lang="es-ES_tradnl" b="1" i="1" dirty="0" smtClean="0">
              <a:solidFill>
                <a:srgbClr val="ED6B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SzPts val="1600"/>
            </a:pPr>
            <a:endParaRPr lang="es-ES_tradnl" b="1" i="1" dirty="0">
              <a:solidFill>
                <a:srgbClr val="ED6B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SzPts val="1600"/>
            </a:pPr>
            <a:r>
              <a:rPr lang="es-ES_tradnl" b="1" i="1" dirty="0">
                <a:solidFill>
                  <a:srgbClr val="ED6B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Recordando lo trabajado en la actividad anterior, diseña la forma de comparar las instituciones para revolver este dilema</a:t>
            </a:r>
            <a:r>
              <a:rPr lang="es-ES_tradnl" b="1" i="1" dirty="0" smtClean="0">
                <a:solidFill>
                  <a:srgbClr val="ED6B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lvl="0">
              <a:lnSpc>
                <a:spcPct val="115000"/>
              </a:lnSpc>
              <a:buSzPts val="1600"/>
            </a:pPr>
            <a:endParaRPr lang="es-ES_tradnl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SzPts val="1600"/>
            </a:pPr>
            <a:r>
              <a:rPr lang="es-ES_tradnl" dirty="0">
                <a:latin typeface="Calibri" panose="020F0502020204030204" pitchFamily="34" charset="0"/>
                <a:cs typeface="Calibri" panose="020F0502020204030204" pitchFamily="34" charset="0"/>
              </a:rPr>
              <a:t>Para el desarrollo de la actividad reúnete en grupos de tres integrantes y confeccionen el proceso señalado. </a:t>
            </a:r>
          </a:p>
        </p:txBody>
      </p:sp>
      <p:sp>
        <p:nvSpPr>
          <p:cNvPr id="9" name="Google Shape;318;p12"/>
          <p:cNvSpPr txBox="1"/>
          <p:nvPr/>
        </p:nvSpPr>
        <p:spPr>
          <a:xfrm>
            <a:off x="491039" y="6037978"/>
            <a:ext cx="4995614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s-CL" sz="21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Muy bien!</a:t>
            </a: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 err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sz="21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 err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invitamos</a:t>
            </a:r>
            <a:r>
              <a:rPr lang="en-US" sz="21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100" b="0" i="0" u="none" strike="noStrike" cap="none" dirty="0" err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profundizar</a:t>
            </a:r>
            <a:r>
              <a:rPr lang="en-US" sz="21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 err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revisando</a:t>
            </a:r>
            <a:endParaRPr dirty="0">
              <a:solidFill>
                <a:srgbClr val="ED6B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0" u="none" strike="noStrike" cap="none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2100" i="0" u="none" strike="noStrike" cap="none" dirty="0" err="1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sz="2100" i="0" u="none" strike="noStrike" cap="none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i="0" u="none" strike="noStrike" cap="none" dirty="0" err="1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dirty="0">
              <a:solidFill>
                <a:srgbClr val="A93501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582" y="3333134"/>
            <a:ext cx="4585614" cy="434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0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 flipH="1">
            <a:off x="203187" y="2539786"/>
            <a:ext cx="6116121" cy="2875039"/>
            <a:chOff x="3816593" y="2843142"/>
            <a:chExt cx="5348026" cy="2567589"/>
          </a:xfrm>
        </p:grpSpPr>
        <p:sp>
          <p:nvSpPr>
            <p:cNvPr id="5" name="Google Shape;101;p3"/>
            <p:cNvSpPr/>
            <p:nvPr/>
          </p:nvSpPr>
          <p:spPr>
            <a:xfrm>
              <a:off x="4506819" y="2843142"/>
              <a:ext cx="4657800" cy="2567589"/>
            </a:xfrm>
            <a:prstGeom prst="roundRect">
              <a:avLst>
                <a:gd name="adj" fmla="val 16667"/>
              </a:avLst>
            </a:prstGeom>
            <a:solidFill>
              <a:srgbClr val="F7E3D1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Triángulo isósceles 14"/>
            <p:cNvSpPr/>
            <p:nvPr/>
          </p:nvSpPr>
          <p:spPr>
            <a:xfrm rot="14571043">
              <a:off x="4111561" y="4473675"/>
              <a:ext cx="432619" cy="1022555"/>
            </a:xfrm>
            <a:prstGeom prst="triangle">
              <a:avLst/>
            </a:prstGeom>
            <a:solidFill>
              <a:srgbClr val="F7E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" name="Google Shape;95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s-ES_tradnl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DE MOTIVACIÓN</a:t>
            </a:r>
            <a:endParaRPr lang="es-ES_tradnl"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9;p3"/>
          <p:cNvSpPr txBox="1"/>
          <p:nvPr/>
        </p:nvSpPr>
        <p:spPr>
          <a:xfrm>
            <a:off x="487663" y="2712492"/>
            <a:ext cx="4917280" cy="245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600"/>
            </a:pPr>
            <a:r>
              <a:rPr lang="es-ES_tradnl" dirty="0">
                <a:latin typeface="Calibri" panose="020F0502020204030204" pitchFamily="34" charset="0"/>
                <a:cs typeface="Calibri" panose="020F0502020204030204" pitchFamily="34" charset="0"/>
              </a:rPr>
              <a:t>Seguramente has escuchado que a alguien le ha pasado lo siguiente: </a:t>
            </a:r>
            <a:endParaRPr lang="es-ES_trad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SzPts val="1600"/>
            </a:pPr>
            <a:endParaRPr lang="es-ES_trad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SzPts val="1600"/>
            </a:pPr>
            <a:r>
              <a:rPr lang="es-ES_tradnl" b="1" dirty="0">
                <a:latin typeface="Calibri" panose="020F0502020204030204" pitchFamily="34" charset="0"/>
                <a:cs typeface="Calibri" panose="020F0502020204030204" pitchFamily="34" charset="0"/>
              </a:rPr>
              <a:t>Recibe una buena oferta de una empresa distinta a la que usa para un determinado servicio: internet, celular u otro. Va entonces a renunciar al plan que tiene contratado con su empresa actual, y resulta que le ofrecen lo mismo o incluso algo mejor, por lo que termina quedándose (o se indigna porque no le habían ofrecido eso antes, y se va de todas maneras)</a:t>
            </a:r>
            <a:r>
              <a:rPr lang="es-ES_tradn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_tradn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oogle Shape;318;p12"/>
          <p:cNvSpPr txBox="1"/>
          <p:nvPr/>
        </p:nvSpPr>
        <p:spPr>
          <a:xfrm>
            <a:off x="491039" y="6037978"/>
            <a:ext cx="4995614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_tradnl" sz="21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¿Por qué pasa esto </a:t>
            </a:r>
            <a:endParaRPr lang="es-ES_tradnl" sz="2100" b="1" dirty="0" smtClean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s-ES_tradnl" sz="21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lang="es-ES_tradnl" sz="21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cómo podemos prevenirlo?</a:t>
            </a:r>
          </a:p>
        </p:txBody>
      </p:sp>
      <p:pic>
        <p:nvPicPr>
          <p:cNvPr id="10" name="Imagen 9" descr="JuguemosCPrevi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641" y="3546109"/>
            <a:ext cx="3908932" cy="409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1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/>
          <p:nvPr/>
        </p:nvSpPr>
        <p:spPr>
          <a:xfrm>
            <a:off x="4063852" y="2664933"/>
            <a:ext cx="493240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CL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término de la actividad estarás en condiciones de: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4063852" y="3185653"/>
            <a:ext cx="5081308" cy="3106992"/>
          </a:xfrm>
          <a:prstGeom prst="roundRect">
            <a:avLst>
              <a:gd name="adj" fmla="val 6741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4578914" y="3548844"/>
            <a:ext cx="4014476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Reconocer los factores que hay que considerar al evaluar a los proveedores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/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Medir dichos 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factores.</a:t>
            </a:r>
          </a:p>
          <a:p>
            <a:pPr lvl="0"/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Determinar qué factores son más importantes que 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otros.</a:t>
            </a:r>
          </a:p>
          <a:p>
            <a:pPr lvl="0"/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Evaluar finalmente a los 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proveedores.</a:t>
            </a:r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3895220" y="3612715"/>
            <a:ext cx="375438" cy="392634"/>
            <a:chOff x="8933845" y="4506384"/>
            <a:chExt cx="376200" cy="418266"/>
          </a:xfrm>
        </p:grpSpPr>
        <p:sp>
          <p:nvSpPr>
            <p:cNvPr id="162" name="Google Shape;162;p5"/>
            <p:cNvSpPr/>
            <p:nvPr/>
          </p:nvSpPr>
          <p:spPr>
            <a:xfrm>
              <a:off x="8933845" y="4538850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5"/>
            <p:cNvSpPr txBox="1"/>
            <p:nvPr/>
          </p:nvSpPr>
          <p:spPr>
            <a:xfrm>
              <a:off x="8943370" y="4506384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3895220" y="4248874"/>
            <a:ext cx="375438" cy="392634"/>
            <a:chOff x="8933845" y="6060803"/>
            <a:chExt cx="376200" cy="418266"/>
          </a:xfrm>
        </p:grpSpPr>
        <p:sp>
          <p:nvSpPr>
            <p:cNvPr id="164" name="Google Shape;164;p5"/>
            <p:cNvSpPr/>
            <p:nvPr/>
          </p:nvSpPr>
          <p:spPr>
            <a:xfrm>
              <a:off x="8933845" y="6093269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5"/>
            <p:cNvSpPr txBox="1"/>
            <p:nvPr/>
          </p:nvSpPr>
          <p:spPr>
            <a:xfrm>
              <a:off x="8943370" y="6060803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" name="Google Shape;167;p5"/>
          <p:cNvSpPr txBox="1"/>
          <p:nvPr/>
        </p:nvSpPr>
        <p:spPr>
          <a:xfrm>
            <a:off x="375975" y="1771953"/>
            <a:ext cx="4997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EVALUANDO </a:t>
            </a:r>
            <a:r>
              <a:rPr lang="en-US" sz="20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PROVEEDORES</a:t>
            </a:r>
            <a:endParaRPr sz="20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4017018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000" dirty="0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5000" b="0" i="0" u="none" strike="noStrike" cap="none" dirty="0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83" y="2382979"/>
            <a:ext cx="2950556" cy="4313787"/>
          </a:xfrm>
          <a:prstGeom prst="rect">
            <a:avLst/>
          </a:prstGeom>
        </p:spPr>
      </p:pic>
      <p:sp>
        <p:nvSpPr>
          <p:cNvPr id="20" name="Google Shape;95;p3"/>
          <p:cNvSpPr txBox="1"/>
          <p:nvPr/>
        </p:nvSpPr>
        <p:spPr>
          <a:xfrm>
            <a:off x="375975" y="1373700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lang="en-US" sz="3100" b="1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" name="Grupo 3"/>
          <p:cNvGrpSpPr/>
          <p:nvPr/>
        </p:nvGrpSpPr>
        <p:grpSpPr>
          <a:xfrm>
            <a:off x="3895220" y="4838104"/>
            <a:ext cx="375438" cy="392634"/>
            <a:chOff x="8933845" y="6060803"/>
            <a:chExt cx="376200" cy="418266"/>
          </a:xfrm>
        </p:grpSpPr>
        <p:sp>
          <p:nvSpPr>
            <p:cNvPr id="17" name="Google Shape;164;p5"/>
            <p:cNvSpPr/>
            <p:nvPr/>
          </p:nvSpPr>
          <p:spPr>
            <a:xfrm>
              <a:off x="8933845" y="6093269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65;p5"/>
            <p:cNvSpPr txBox="1"/>
            <p:nvPr/>
          </p:nvSpPr>
          <p:spPr>
            <a:xfrm>
              <a:off x="8943370" y="6060803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rupo 3"/>
          <p:cNvGrpSpPr/>
          <p:nvPr/>
        </p:nvGrpSpPr>
        <p:grpSpPr>
          <a:xfrm>
            <a:off x="3895220" y="5457813"/>
            <a:ext cx="375438" cy="392634"/>
            <a:chOff x="8933845" y="6060803"/>
            <a:chExt cx="376200" cy="418266"/>
          </a:xfrm>
        </p:grpSpPr>
        <p:sp>
          <p:nvSpPr>
            <p:cNvPr id="22" name="Google Shape;164;p5"/>
            <p:cNvSpPr/>
            <p:nvPr/>
          </p:nvSpPr>
          <p:spPr>
            <a:xfrm>
              <a:off x="8933845" y="6093269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65;p5"/>
            <p:cNvSpPr txBox="1"/>
            <p:nvPr/>
          </p:nvSpPr>
          <p:spPr>
            <a:xfrm>
              <a:off x="8943370" y="6060803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>
            <a:off x="3251095" y="2483638"/>
            <a:ext cx="5669094" cy="4495695"/>
          </a:xfrm>
          <a:prstGeom prst="roundRect">
            <a:avLst>
              <a:gd name="adj" fmla="val 16792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3677485" y="2776341"/>
            <a:ext cx="4358814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L" sz="1600" dirty="0">
                <a:latin typeface="Calibri"/>
                <a:cs typeface="Calibri"/>
              </a:rPr>
              <a:t>A las variables que vimos en la actividad anterior, hay que agregar</a:t>
            </a:r>
            <a:r>
              <a:rPr lang="es-CL" sz="1600" dirty="0" smtClean="0">
                <a:latin typeface="Calibri"/>
                <a:cs typeface="Calibri"/>
              </a:rPr>
              <a:t>:</a:t>
            </a:r>
          </a:p>
          <a:p>
            <a:endParaRPr lang="es-CL" sz="1600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CL" sz="1600" b="1" dirty="0">
                <a:latin typeface="Calibri"/>
                <a:cs typeface="Calibri"/>
              </a:rPr>
              <a:t>Nivel de servicio (fill rate); qué porcentaje de lo que les pedimos nos entregan </a:t>
            </a:r>
            <a:r>
              <a:rPr lang="es-CL" sz="1600" b="1" dirty="0" smtClean="0">
                <a:latin typeface="Calibri"/>
                <a:cs typeface="Calibri"/>
              </a:rPr>
              <a:t>satisfactoriamente</a:t>
            </a:r>
            <a:endParaRPr lang="es-CL" sz="1600" b="1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CL" sz="1600" b="1" dirty="0">
                <a:latin typeface="Calibri"/>
                <a:cs typeface="Calibri"/>
              </a:rPr>
              <a:t>Cumplimiento del lead time (plazo de entrega</a:t>
            </a:r>
            <a:r>
              <a:rPr lang="es-CL" sz="1600" b="1" dirty="0" smtClean="0">
                <a:latin typeface="Calibri"/>
                <a:cs typeface="Calibri"/>
              </a:rPr>
              <a:t>)</a:t>
            </a:r>
            <a:endParaRPr lang="es-CL" sz="1600" b="1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CL" sz="1600" b="1" dirty="0">
                <a:latin typeface="Calibri"/>
                <a:cs typeface="Calibri"/>
              </a:rPr>
              <a:t>Servicio al cliente, atención de post </a:t>
            </a:r>
            <a:r>
              <a:rPr lang="es-CL" sz="1600" b="1" dirty="0" smtClean="0">
                <a:latin typeface="Calibri"/>
                <a:cs typeface="Calibri"/>
              </a:rPr>
              <a:t>venta</a:t>
            </a:r>
            <a:endParaRPr lang="es-CL" sz="1600" b="1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CL" sz="1600" b="1" dirty="0">
                <a:latin typeface="Calibri"/>
                <a:cs typeface="Calibri"/>
              </a:rPr>
              <a:t>Calidad del producto o servicio prestado en nuestras </a:t>
            </a:r>
            <a:r>
              <a:rPr lang="es-CL" sz="1600" b="1" dirty="0" smtClean="0">
                <a:latin typeface="Calibri"/>
                <a:cs typeface="Calibri"/>
              </a:rPr>
              <a:t>instalaciones</a:t>
            </a:r>
            <a:endParaRPr lang="es-CL" sz="1600" b="1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CL" sz="1600" b="1" dirty="0">
                <a:latin typeface="Calibri"/>
                <a:cs typeface="Calibri"/>
              </a:rPr>
              <a:t>Compromiso medioambiental:</a:t>
            </a:r>
          </a:p>
          <a:p>
            <a:pPr marL="285750" lvl="5" indent="-285750">
              <a:buFont typeface="Wingdings" charset="2"/>
              <a:buChar char="ü"/>
            </a:pPr>
            <a:r>
              <a:rPr lang="es-CL" i="1" dirty="0" smtClean="0">
                <a:latin typeface="Calibri"/>
                <a:cs typeface="Calibri"/>
              </a:rPr>
              <a:t>Huella </a:t>
            </a:r>
            <a:r>
              <a:rPr lang="es-CL" i="1" dirty="0">
                <a:latin typeface="Calibri"/>
                <a:cs typeface="Calibri"/>
              </a:rPr>
              <a:t>de Carbono (*)</a:t>
            </a:r>
          </a:p>
          <a:p>
            <a:pPr marL="285750" lvl="5" indent="-285750">
              <a:buFont typeface="Wingdings" charset="2"/>
              <a:buChar char="ü"/>
            </a:pPr>
            <a:r>
              <a:rPr lang="es-CL" i="1" dirty="0">
                <a:latin typeface="Calibri"/>
                <a:cs typeface="Calibri"/>
              </a:rPr>
              <a:t>Huella de Agua (*)</a:t>
            </a:r>
          </a:p>
          <a:p>
            <a:endParaRPr lang="es-CL" sz="1600" dirty="0">
              <a:latin typeface="Calibri"/>
              <a:cs typeface="Calibri"/>
            </a:endParaRPr>
          </a:p>
          <a:p>
            <a:r>
              <a:rPr lang="es-CL" sz="1600" dirty="0">
                <a:latin typeface="Calibri"/>
                <a:cs typeface="Calibri"/>
              </a:rPr>
              <a:t>(*) Te invitamos a investigar estos 2 </a:t>
            </a:r>
            <a:r>
              <a:rPr lang="es-CL" sz="1600" dirty="0" smtClean="0">
                <a:latin typeface="Calibri"/>
                <a:cs typeface="Calibri"/>
              </a:rPr>
              <a:t>conceptos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ES </a:t>
            </a:r>
            <a:r>
              <a:rPr lang="en-US" sz="2800" b="0" i="0" u="none" strike="noStrike" cap="none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LO IMPORTANTE?</a:t>
            </a:r>
            <a:endParaRPr sz="31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995" y="2256774"/>
            <a:ext cx="500374" cy="477100"/>
          </a:xfrm>
          <a:prstGeom prst="rect">
            <a:avLst/>
          </a:prstGeom>
        </p:spPr>
      </p:pic>
      <p:sp>
        <p:nvSpPr>
          <p:cNvPr id="12" name="Marcador de contenido 2">
            <a:extLst>
              <a:ext uri="{FF2B5EF4-FFF2-40B4-BE49-F238E27FC236}">
                <a16:creationId xmlns="" xmlns:a16="http://schemas.microsoft.com/office/drawing/2014/main" id="{D28C0250-A01C-412D-B066-D16E4E348499}"/>
              </a:ext>
            </a:extLst>
          </p:cNvPr>
          <p:cNvSpPr txBox="1">
            <a:spLocks/>
          </p:cNvSpPr>
          <p:nvPr/>
        </p:nvSpPr>
        <p:spPr>
          <a:xfrm>
            <a:off x="495934" y="2570761"/>
            <a:ext cx="2795798" cy="1736717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s-CL" sz="1600" dirty="0" smtClean="0">
                <a:latin typeface="Calibri"/>
                <a:cs typeface="Calibri"/>
              </a:rPr>
              <a:t>Al igual que cuando veíamos las </a:t>
            </a:r>
            <a:r>
              <a:rPr lang="es-CL" sz="1600" b="1" dirty="0" smtClean="0">
                <a:solidFill>
                  <a:srgbClr val="ED6B00"/>
                </a:solidFill>
                <a:latin typeface="Calibri"/>
                <a:cs typeface="Calibri"/>
              </a:rPr>
              <a:t>Cotizaciones, </a:t>
            </a:r>
            <a:r>
              <a:rPr lang="es-CL" sz="1600" dirty="0" smtClean="0">
                <a:latin typeface="Calibri"/>
                <a:cs typeface="Calibri"/>
              </a:rPr>
              <a:t>es necesario determinar cuáles son los factores en los que hay que fijarse para saber qué proveedor lo está haciendo mejor.</a:t>
            </a:r>
          </a:p>
        </p:txBody>
      </p:sp>
      <p:pic>
        <p:nvPicPr>
          <p:cNvPr id="5" name="Imagen 4" descr="Ilust-ppt-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294" y="4012862"/>
            <a:ext cx="2555779" cy="345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>
            <a:off x="5130632" y="2488989"/>
            <a:ext cx="4358499" cy="3921431"/>
          </a:xfrm>
          <a:prstGeom prst="roundRect">
            <a:avLst>
              <a:gd name="adj" fmla="val 1679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386068" y="2522363"/>
            <a:ext cx="456169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_tradnl" sz="1600" dirty="0">
                <a:latin typeface="Calibri"/>
                <a:cs typeface="Calibri"/>
              </a:rPr>
              <a:t>Si sabemos lo que nos interesa, entonces lo que queda es </a:t>
            </a:r>
            <a:r>
              <a:rPr lang="es-ES_tradnl" sz="1600" b="1" dirty="0">
                <a:solidFill>
                  <a:srgbClr val="ED6B00"/>
                </a:solidFill>
                <a:latin typeface="Calibri"/>
                <a:cs typeface="Calibri"/>
              </a:rPr>
              <a:t>controlar a través de una medición constante. </a:t>
            </a:r>
            <a:endParaRPr lang="es-ES_tradnl" sz="1600" b="1" dirty="0" smtClean="0">
              <a:solidFill>
                <a:srgbClr val="ED6B00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s-ES_tradnl" sz="1600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ES_tradnl" sz="1600" dirty="0">
                <a:latin typeface="Calibri"/>
                <a:cs typeface="Calibri"/>
              </a:rPr>
              <a:t>Esto parecerá obvio, pero muchas empresas no miden el desempeño de sus proveedores. </a:t>
            </a:r>
          </a:p>
        </p:txBody>
      </p:sp>
      <p:sp>
        <p:nvSpPr>
          <p:cNvPr id="178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CONTROLAR </a:t>
            </a:r>
            <a:r>
              <a:rPr lang="en-US" sz="2800" b="0" i="0" u="none" strike="noStrike" cap="none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(MEDIR)</a:t>
            </a:r>
            <a:endParaRPr sz="31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F43510D-27F7-AE47-AB2E-62C225D01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302" y="4459864"/>
            <a:ext cx="2987619" cy="206710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A47AC314-E8D1-A44F-8073-E5E03C01C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831" y="4977981"/>
            <a:ext cx="1098152" cy="2067109"/>
          </a:xfrm>
          <a:prstGeom prst="rect">
            <a:avLst/>
          </a:prstGeom>
        </p:spPr>
      </p:pic>
      <p:sp>
        <p:nvSpPr>
          <p:cNvPr id="10" name="Google Shape;174;p6"/>
          <p:cNvSpPr txBox="1"/>
          <p:nvPr/>
        </p:nvSpPr>
        <p:spPr>
          <a:xfrm>
            <a:off x="5730051" y="2745863"/>
            <a:ext cx="3240935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1600" dirty="0">
                <a:latin typeface="Calibri"/>
                <a:cs typeface="Calibri"/>
              </a:rPr>
              <a:t>Por ejemplo, es evidente la relevancia de saber </a:t>
            </a:r>
            <a:r>
              <a:rPr lang="es-ES_tradnl" sz="1600" b="1" dirty="0">
                <a:latin typeface="Calibri"/>
                <a:cs typeface="Calibri"/>
              </a:rPr>
              <a:t>si un proveedor cumple con lo que nos promete, </a:t>
            </a:r>
            <a:r>
              <a:rPr lang="es-ES_tradnl" sz="1600" dirty="0">
                <a:latin typeface="Calibri"/>
                <a:cs typeface="Calibri"/>
              </a:rPr>
              <a:t>nos trae todo lo que le pedimos, llega cuando se comprometió, etc</a:t>
            </a:r>
            <a:r>
              <a:rPr lang="es-ES_tradnl" sz="1600" dirty="0" smtClean="0">
                <a:latin typeface="Calibri"/>
                <a:cs typeface="Calibri"/>
              </a:rPr>
              <a:t>.</a:t>
            </a:r>
          </a:p>
          <a:p>
            <a:endParaRPr lang="es-ES_tradnl" sz="1600" dirty="0">
              <a:latin typeface="Calibri"/>
              <a:cs typeface="Calibri"/>
            </a:endParaRPr>
          </a:p>
          <a:p>
            <a:r>
              <a:rPr lang="es-ES_tradnl" sz="1600" dirty="0">
                <a:latin typeface="Calibri"/>
                <a:cs typeface="Calibri"/>
              </a:rPr>
              <a:t>Pues bien, son pocas las empresas medianas y pequeñas que miden el </a:t>
            </a:r>
            <a:r>
              <a:rPr lang="es-ES_tradnl" sz="1600" i="1" dirty="0" err="1">
                <a:solidFill>
                  <a:srgbClr val="ED6B00"/>
                </a:solidFill>
                <a:latin typeface="Calibri"/>
                <a:cs typeface="Calibri"/>
              </a:rPr>
              <a:t>fill</a:t>
            </a:r>
            <a:r>
              <a:rPr lang="es-ES_tradnl" sz="1600" i="1" dirty="0">
                <a:solidFill>
                  <a:srgbClr val="ED6B00"/>
                </a:solidFill>
                <a:latin typeface="Calibri"/>
                <a:cs typeface="Calibri"/>
              </a:rPr>
              <a:t> </a:t>
            </a:r>
            <a:r>
              <a:rPr lang="es-ES_tradnl" sz="1600" i="1" dirty="0" err="1">
                <a:solidFill>
                  <a:srgbClr val="ED6B00"/>
                </a:solidFill>
                <a:latin typeface="Calibri"/>
                <a:cs typeface="Calibri"/>
              </a:rPr>
              <a:t>rate</a:t>
            </a:r>
            <a:r>
              <a:rPr lang="es-ES_tradnl" sz="1600" i="1" dirty="0">
                <a:solidFill>
                  <a:srgbClr val="ED6B00"/>
                </a:solidFill>
                <a:latin typeface="Calibri"/>
                <a:cs typeface="Calibri"/>
              </a:rPr>
              <a:t> y el lead time</a:t>
            </a:r>
            <a:r>
              <a:rPr lang="es-ES_tradnl" sz="1600" dirty="0">
                <a:latin typeface="Calibri"/>
                <a:cs typeface="Calibri"/>
              </a:rPr>
              <a:t>. Y como la memoria es frágil, muchas veces la simpatía de un vendedor permite minimizar estos “detalles” al negociar.</a:t>
            </a:r>
          </a:p>
        </p:txBody>
      </p:sp>
    </p:spTree>
    <p:extLst>
      <p:ext uri="{BB962C8B-B14F-4D97-AF65-F5344CB8AC3E}">
        <p14:creationId xmlns:p14="http://schemas.microsoft.com/office/powerpoint/2010/main" val="206015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Personalizado 17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C00000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2086</TotalTime>
  <Words>1202</Words>
  <Application>Microsoft Macintosh PowerPoint</Application>
  <PresentationFormat>Personalizado</PresentationFormat>
  <Paragraphs>185</Paragraphs>
  <Slides>16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Toledo</dc:creator>
  <cp:lastModifiedBy>Marcela</cp:lastModifiedBy>
  <cp:revision>109</cp:revision>
  <dcterms:modified xsi:type="dcterms:W3CDTF">2021-02-04T01:13:59Z</dcterms:modified>
</cp:coreProperties>
</file>