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92" r:id="rId4"/>
    <p:sldId id="258" r:id="rId5"/>
    <p:sldId id="291" r:id="rId6"/>
    <p:sldId id="260" r:id="rId7"/>
    <p:sldId id="261" r:id="rId8"/>
    <p:sldId id="282" r:id="rId9"/>
    <p:sldId id="293" r:id="rId10"/>
    <p:sldId id="273" r:id="rId11"/>
    <p:sldId id="280" r:id="rId12"/>
    <p:sldId id="289" r:id="rId13"/>
    <p:sldId id="274" r:id="rId14"/>
    <p:sldId id="290" r:id="rId15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501"/>
    <a:srgbClr val="ED6B00"/>
    <a:srgbClr val="F7E3D1"/>
    <a:srgbClr val="FFB375"/>
    <a:srgbClr val="F9EBDE"/>
    <a:srgbClr val="EEEEEE"/>
    <a:srgbClr val="E4AF81"/>
    <a:srgbClr val="F3E5D8"/>
    <a:srgbClr val="F2E4D7"/>
    <a:srgbClr val="F5E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8138" autoAdjust="0"/>
  </p:normalViewPr>
  <p:slideViewPr>
    <p:cSldViewPr snapToGrid="0">
      <p:cViewPr varScale="1">
        <p:scale>
          <a:sx n="77" d="100"/>
          <a:sy n="77" d="100"/>
        </p:scale>
        <p:origin x="-760" y="-104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4" Type="http://schemas.openxmlformats.org/officeDocument/2006/relationships/tableStyles" Target="tableStyles.xml"/><Relationship Id="rId29" Type="http://customschemas.google.com/relationships/presentationmetadata" Target="metadata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sp>
        <p:nvSpPr>
          <p:cNvPr id="19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2797"/>
            <a:ext cx="690482" cy="680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2;p3"/>
          <p:cNvSpPr txBox="1"/>
          <p:nvPr userDrawn="1"/>
        </p:nvSpPr>
        <p:spPr>
          <a:xfrm>
            <a:off x="8186290" y="271143"/>
            <a:ext cx="1424028" cy="40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s-ES" sz="12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‹Nr.›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2;p3"/>
          <p:cNvSpPr txBox="1"/>
          <p:nvPr userDrawn="1"/>
        </p:nvSpPr>
        <p:spPr>
          <a:xfrm>
            <a:off x="8186290" y="271143"/>
            <a:ext cx="1424028" cy="40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s-ES_tradnl" sz="12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‹Nr.›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2;p3"/>
          <p:cNvSpPr txBox="1"/>
          <p:nvPr userDrawn="1"/>
        </p:nvSpPr>
        <p:spPr>
          <a:xfrm>
            <a:off x="8186290" y="271143"/>
            <a:ext cx="1424028" cy="40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s-ES_tradnl" sz="12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‹Nr.›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2;p3"/>
          <p:cNvSpPr txBox="1"/>
          <p:nvPr userDrawn="1"/>
        </p:nvSpPr>
        <p:spPr>
          <a:xfrm>
            <a:off x="8186290" y="271143"/>
            <a:ext cx="1424028" cy="40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s-ES_tradnl" sz="12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‹Nr.›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‹Nr.›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svg"/><Relationship Id="rId12" Type="http://schemas.openxmlformats.org/officeDocument/2006/relationships/image" Target="../media/image28.png"/><Relationship Id="rId13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4.svg"/><Relationship Id="rId6" Type="http://schemas.openxmlformats.org/officeDocument/2006/relationships/image" Target="../media/image25.png"/><Relationship Id="rId7" Type="http://schemas.openxmlformats.org/officeDocument/2006/relationships/image" Target="../media/image6.svg"/><Relationship Id="rId8" Type="http://schemas.openxmlformats.org/officeDocument/2006/relationships/image" Target="../media/image26.png"/><Relationship Id="rId9" Type="http://schemas.openxmlformats.org/officeDocument/2006/relationships/image" Target="../media/image8.svg"/><Relationship Id="rId10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compañero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palabras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equivalentes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respectivos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plurales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hombres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porta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89" y="2988218"/>
            <a:ext cx="4900284" cy="3431129"/>
          </a:xfrm>
          <a:prstGeom prst="rect">
            <a:avLst/>
          </a:prstGeom>
        </p:spPr>
      </p:pic>
      <p:sp>
        <p:nvSpPr>
          <p:cNvPr id="14" name="Google Shape;61;p13"/>
          <p:cNvSpPr txBox="1">
            <a:spLocks/>
          </p:cNvSpPr>
          <p:nvPr/>
        </p:nvSpPr>
        <p:spPr>
          <a:xfrm>
            <a:off x="365424" y="2162898"/>
            <a:ext cx="4749501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OPERACIONES DE ALMACENAMIENTO</a:t>
            </a: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"/>
          <p:cNvSpPr txBox="1"/>
          <p:nvPr/>
        </p:nvSpPr>
        <p:spPr>
          <a:xfrm>
            <a:off x="3854235" y="1979761"/>
            <a:ext cx="5161934" cy="36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20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PREPARACIÓN DE UN </a:t>
            </a:r>
            <a:r>
              <a:rPr lang="es-ES_tradnl" sz="20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INFORME DE STOCK</a:t>
            </a:r>
          </a:p>
        </p:txBody>
      </p:sp>
      <p:sp>
        <p:nvSpPr>
          <p:cNvPr id="10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8;p5"/>
          <p:cNvSpPr txBox="1"/>
          <p:nvPr/>
        </p:nvSpPr>
        <p:spPr>
          <a:xfrm>
            <a:off x="4201499" y="1209418"/>
            <a:ext cx="95579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14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91;p18"/>
            <p:cNvSpPr txBox="1"/>
            <p:nvPr/>
          </p:nvSpPr>
          <p:spPr>
            <a:xfrm>
              <a:off x="5331311" y="3625505"/>
              <a:ext cx="3434912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ES_tradnl" sz="2000" dirty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PREPARACIÓN DE UN </a:t>
              </a:r>
              <a:r>
                <a:rPr lang="es-ES_tradnl" sz="2000" b="1" dirty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INFORME DE STOCK</a:t>
              </a: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resume </a:t>
              </a:r>
              <a:r>
                <a:rPr lang="en-US" sz="16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6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visto</a:t>
              </a:r>
              <a:r>
                <a:rPr lang="en-US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! </a:t>
              </a:r>
              <a:r>
                <a:rPr lang="en-US" sz="1600" b="1" i="0" u="none" strike="noStrike" cap="none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i="0" u="none" strike="noStrike" cap="none" dirty="0" err="1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i="0" u="none" strike="noStrike" cap="none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6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715213"/>
            <a:ext cx="2812026" cy="31825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23" y="5063613"/>
            <a:ext cx="1705019" cy="127224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¡AHORA REVISEMOS </a:t>
            </a:r>
            <a:r>
              <a:rPr lang="pt-BR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CUÁNTO APRENDIMOS!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73;p6"/>
          <p:cNvSpPr/>
          <p:nvPr/>
        </p:nvSpPr>
        <p:spPr>
          <a:xfrm>
            <a:off x="865948" y="2028335"/>
            <a:ext cx="7732366" cy="3314739"/>
          </a:xfrm>
          <a:prstGeom prst="roundRect">
            <a:avLst>
              <a:gd name="adj" fmla="val 7159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74;p6"/>
          <p:cNvSpPr txBox="1"/>
          <p:nvPr/>
        </p:nvSpPr>
        <p:spPr>
          <a:xfrm>
            <a:off x="1255625" y="2290561"/>
            <a:ext cx="6964150" cy="23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/>
                <a:ea typeface="Calibri"/>
                <a:cs typeface="Calibri"/>
                <a:sym typeface="Calibri"/>
              </a:rPr>
              <a:t>Con las ventas (valorizadas a costo), y el valor de la mercadería en el almacén (también a costo). ¿Qué indicadores se pueden calcular?</a:t>
            </a:r>
            <a:endParaRPr lang="es-ES_tradnl" sz="16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s-ES_tradn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Respuesta:</a:t>
            </a:r>
          </a:p>
          <a:p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Rotación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 Inventario: Costo de la mercadería vendida dividido por el valor del inventario promedio.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Días de Inventario: Valor del Inventario, dividido por la venta (a costo) diaria.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1791313"/>
            <a:ext cx="500374" cy="47710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1084116" y="3143896"/>
            <a:ext cx="7232603" cy="1796511"/>
          </a:xfrm>
          <a:prstGeom prst="roundRect">
            <a:avLst>
              <a:gd name="adj" fmla="val 10196"/>
            </a:avLst>
          </a:prstGeom>
          <a:noFill/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80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0"/>
          <p:cNvSpPr txBox="1"/>
          <p:nvPr/>
        </p:nvSpPr>
        <p:spPr>
          <a:xfrm>
            <a:off x="958647" y="3641405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20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PREPARACIÓN DE UN </a:t>
            </a:r>
            <a:r>
              <a:rPr lang="pt-BR" sz="20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INFORME DE STOCK</a:t>
            </a:r>
            <a:endParaRPr lang="pt-BR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Ahora realizaremos una actividad práctica. Utiliza el  archivo </a:t>
            </a:r>
            <a:r>
              <a:rPr lang="es-ES_tradnl" sz="1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“Actividad Practica 10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” y sigue las instrucciones señaladas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¡Éxito!</a:t>
            </a:r>
          </a:p>
        </p:txBody>
      </p:sp>
      <p:sp>
        <p:nvSpPr>
          <p:cNvPr id="10" name="Google Shape;168;p5"/>
          <p:cNvSpPr txBox="1"/>
          <p:nvPr/>
        </p:nvSpPr>
        <p:spPr>
          <a:xfrm>
            <a:off x="3670559" y="1209418"/>
            <a:ext cx="1022115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56" y="3978569"/>
            <a:ext cx="6899892" cy="3974395"/>
          </a:xfrm>
          <a:prstGeom prst="rect">
            <a:avLst/>
          </a:prstGeom>
        </p:spPr>
      </p:pic>
      <p:sp>
        <p:nvSpPr>
          <p:cNvPr id="14" name="Google Shape;97;p3"/>
          <p:cNvSpPr txBox="1"/>
          <p:nvPr/>
        </p:nvSpPr>
        <p:spPr>
          <a:xfrm>
            <a:off x="2686559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38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 TRABAJAR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4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rupo 17"/>
          <p:cNvGrpSpPr/>
          <p:nvPr/>
        </p:nvGrpSpPr>
        <p:grpSpPr>
          <a:xfrm>
            <a:off x="-4655" y="4568183"/>
            <a:ext cx="5870763" cy="783005"/>
            <a:chOff x="-4655" y="4354713"/>
            <a:chExt cx="5870763" cy="783005"/>
          </a:xfrm>
        </p:grpSpPr>
        <p:sp>
          <p:nvSpPr>
            <p:cNvPr id="33" name="Google Shape;406;p19"/>
            <p:cNvSpPr txBox="1"/>
            <p:nvPr/>
          </p:nvSpPr>
          <p:spPr>
            <a:xfrm>
              <a:off x="1284454" y="4468470"/>
              <a:ext cx="4581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Trabajar en equipo,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cuidando la integridad física y emocional de todos y todas.</a:t>
              </a:r>
              <a:endParaRPr sz="1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4" name="Google Shape;422;p19"/>
            <p:cNvSpPr/>
            <p:nvPr/>
          </p:nvSpPr>
          <p:spPr>
            <a:xfrm rot="5400000">
              <a:off x="171526" y="417853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rupo 16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36" name="Google Shape;414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Intentar siempre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dar lo mejor de ti, 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buscando ser eficiente al cumplir los objetivos.</a:t>
              </a:r>
              <a:endParaRPr sz="1600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Google Shape;419;p19"/>
            <p:cNvSpPr/>
            <p:nvPr/>
          </p:nvSpPr>
          <p:spPr>
            <a:xfrm rot="5400000">
              <a:off x="171526" y="3285661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rupo 14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40" name="Google Shape;404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Usar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EPP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adecuados cuando corresponda.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1" name="Google Shape;412;p19"/>
            <p:cNvSpPr/>
            <p:nvPr/>
          </p:nvSpPr>
          <p:spPr>
            <a:xfrm rot="5400000">
              <a:off x="171526" y="161265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rupo 15"/>
          <p:cNvGrpSpPr/>
          <p:nvPr/>
        </p:nvGrpSpPr>
        <p:grpSpPr>
          <a:xfrm>
            <a:off x="-4655" y="2826713"/>
            <a:ext cx="6103238" cy="783005"/>
            <a:chOff x="-4655" y="2568971"/>
            <a:chExt cx="6103238" cy="783005"/>
          </a:xfrm>
        </p:grpSpPr>
        <p:sp>
          <p:nvSpPr>
            <p:cNvPr id="43" name="Google Shape;405;p19"/>
            <p:cNvSpPr txBox="1"/>
            <p:nvPr/>
          </p:nvSpPr>
          <p:spPr>
            <a:xfrm>
              <a:off x="1284454" y="2659480"/>
              <a:ext cx="48141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 cuidadosamente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equipos, herramientas y artículos de escritorio.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4" name="Google Shape;416;p19"/>
            <p:cNvSpPr/>
            <p:nvPr/>
          </p:nvSpPr>
          <p:spPr>
            <a:xfrm rot="5400000">
              <a:off x="171526" y="239279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rupo 18"/>
          <p:cNvGrpSpPr/>
          <p:nvPr/>
        </p:nvGrpSpPr>
        <p:grpSpPr>
          <a:xfrm>
            <a:off x="-4655" y="5438917"/>
            <a:ext cx="6467449" cy="783005"/>
            <a:chOff x="-4655" y="5100793"/>
            <a:chExt cx="6467449" cy="783005"/>
          </a:xfrm>
        </p:grpSpPr>
        <p:sp>
          <p:nvSpPr>
            <p:cNvPr id="46" name="Google Shape;406;p19"/>
            <p:cNvSpPr txBox="1"/>
            <p:nvPr/>
          </p:nvSpPr>
          <p:spPr>
            <a:xfrm>
              <a:off x="1284454" y="5224717"/>
              <a:ext cx="517834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fontAlgn="base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 finalizar cada actividad,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ordenar y limpiar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el área de trabajo, reciclando al máximo los residuos.</a:t>
              </a:r>
            </a:p>
          </p:txBody>
        </p:sp>
        <p:sp>
          <p:nvSpPr>
            <p:cNvPr id="47" name="Google Shape;428;p19"/>
            <p:cNvSpPr/>
            <p:nvPr/>
          </p:nvSpPr>
          <p:spPr>
            <a:xfrm rot="5400000">
              <a:off x="171526" y="492461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3" y="1565094"/>
            <a:ext cx="3816532" cy="6006178"/>
          </a:xfrm>
          <a:prstGeom prst="rect">
            <a:avLst/>
          </a:prstGeom>
        </p:spPr>
      </p:pic>
      <p:pic>
        <p:nvPicPr>
          <p:cNvPr id="49" name="Gráfico 7">
            <a:extLst>
              <a:ext uri="{FF2B5EF4-FFF2-40B4-BE49-F238E27FC236}">
                <a16:creationId xmlns="" xmlns:a16="http://schemas.microsoft.com/office/drawing/2014/main" id="{E037E07D-16CC-164A-8D99-3F40A1F0F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039" y="2952090"/>
            <a:ext cx="522086" cy="522086"/>
          </a:xfrm>
          <a:prstGeom prst="rect">
            <a:avLst/>
          </a:prstGeom>
        </p:spPr>
      </p:pic>
      <p:pic>
        <p:nvPicPr>
          <p:cNvPr id="50" name="Gráfico 22">
            <a:extLst>
              <a:ext uri="{FF2B5EF4-FFF2-40B4-BE49-F238E27FC236}">
                <a16:creationId xmlns="" xmlns:a16="http://schemas.microsoft.com/office/drawing/2014/main" id="{64CD2677-2D0C-B94D-ADC4-3F031D1A6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941" y="2130681"/>
            <a:ext cx="502282" cy="502282"/>
          </a:xfrm>
          <a:prstGeom prst="rect">
            <a:avLst/>
          </a:prstGeom>
        </p:spPr>
      </p:pic>
      <p:pic>
        <p:nvPicPr>
          <p:cNvPr id="51" name="Gráfico 24">
            <a:extLst>
              <a:ext uri="{FF2B5EF4-FFF2-40B4-BE49-F238E27FC236}">
                <a16:creationId xmlns="" xmlns:a16="http://schemas.microsoft.com/office/drawing/2014/main" id="{3959CE6B-130C-7241-9D75-077AA7325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3358" y="5579402"/>
            <a:ext cx="507448" cy="507448"/>
          </a:xfrm>
          <a:prstGeom prst="rect">
            <a:avLst/>
          </a:prstGeom>
        </p:spPr>
      </p:pic>
      <p:pic>
        <p:nvPicPr>
          <p:cNvPr id="52" name="Gráfico 26">
            <a:extLst>
              <a:ext uri="{FF2B5EF4-FFF2-40B4-BE49-F238E27FC236}">
                <a16:creationId xmlns="" xmlns:a16="http://schemas.microsoft.com/office/drawing/2014/main" id="{F0FF436F-38C0-4143-8844-E4CC93DAD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597" y="4705564"/>
            <a:ext cx="486970" cy="486970"/>
          </a:xfrm>
          <a:prstGeom prst="rect">
            <a:avLst/>
          </a:prstGeom>
        </p:spPr>
      </p:pic>
      <p:pic>
        <p:nvPicPr>
          <p:cNvPr id="53" name="Gráfico 28">
            <a:extLst>
              <a:ext uri="{FF2B5EF4-FFF2-40B4-BE49-F238E27FC236}">
                <a16:creationId xmlns="" xmlns:a16="http://schemas.microsoft.com/office/drawing/2014/main" id="{969FBDF0-CAFE-454E-88B0-E7A2F013C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5340" y="3862484"/>
            <a:ext cx="483485" cy="48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50;p21"/>
          <p:cNvSpPr/>
          <p:nvPr/>
        </p:nvSpPr>
        <p:spPr>
          <a:xfrm>
            <a:off x="431624" y="2372800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31" y="2890682"/>
            <a:ext cx="2963594" cy="4629223"/>
          </a:xfrm>
          <a:prstGeom prst="rect">
            <a:avLst/>
          </a:prstGeom>
        </p:spPr>
      </p:pic>
      <p:sp>
        <p:nvSpPr>
          <p:cNvPr id="17" name="Google Shape;445;p20"/>
          <p:cNvSpPr txBox="1"/>
          <p:nvPr/>
        </p:nvSpPr>
        <p:spPr>
          <a:xfrm>
            <a:off x="958647" y="3641405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PREPARACIÓN DE UN </a:t>
            </a:r>
            <a:r>
              <a:rPr lang="pt-BR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INFORME DE STOCK</a:t>
            </a:r>
            <a:endParaRPr lang="pt-BR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la Autoevaluación y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entregar el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Ticket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 smtClean="0">
              <a:solidFill>
                <a:srgbClr val="ED6B00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24" y="4011561"/>
            <a:ext cx="673176" cy="6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6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7;p2"/>
          <p:cNvSpPr txBox="1"/>
          <p:nvPr/>
        </p:nvSpPr>
        <p:spPr>
          <a:xfrm>
            <a:off x="365423" y="2116838"/>
            <a:ext cx="8432926" cy="64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6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PREPARACIÓN DE UN INFORME DE STOCK</a:t>
            </a:r>
            <a:endParaRPr sz="36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OPERACIONES DE ALMACENAMIENTO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logistica-tapa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59" y="2953027"/>
            <a:ext cx="69469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9;p3"/>
          <p:cNvSpPr txBox="1"/>
          <p:nvPr/>
        </p:nvSpPr>
        <p:spPr>
          <a:xfrm>
            <a:off x="462115" y="24994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</a:t>
            </a: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Controlar las operaciones de almacenamiento y manejo de existencias de acuerdo a métodos establecidos, detectando el estado cualitativo y cuantitativo de los productos, signando ubicaciones y sistemas de localización inmediata, de manera manual </a:t>
            </a: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digital.</a:t>
            </a:r>
          </a:p>
          <a:p>
            <a:endParaRPr lang="es-C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</a:t>
            </a: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Genérico</a:t>
            </a:r>
          </a:p>
          <a:p>
            <a:pPr lvl="0"/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Google Shape;101;p3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96;p3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22" y="1203013"/>
            <a:ext cx="702376" cy="669708"/>
          </a:xfrm>
          <a:prstGeom prst="rect">
            <a:avLst/>
          </a:prstGeom>
        </p:spPr>
      </p:pic>
      <p:sp>
        <p:nvSpPr>
          <p:cNvPr id="29" name="Google Shape;101;p3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99;p3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600"/>
            </a:pP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Realiza un informe del stock de mercaderías disponible a través del sistema manual y/o computacional de acuerdo a los requerimientos e indicaciones de jefatura.</a:t>
            </a:r>
          </a:p>
        </p:txBody>
      </p:sp>
      <p:sp>
        <p:nvSpPr>
          <p:cNvPr id="33" name="Google Shape;96;p3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06" y="1203013"/>
            <a:ext cx="702376" cy="669708"/>
          </a:xfrm>
          <a:prstGeom prst="rect">
            <a:avLst/>
          </a:prstGeom>
        </p:spPr>
      </p:pic>
      <p:sp>
        <p:nvSpPr>
          <p:cNvPr id="37" name="Google Shape;101;p3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99;p3"/>
          <p:cNvSpPr txBox="1"/>
          <p:nvPr/>
        </p:nvSpPr>
        <p:spPr>
          <a:xfrm>
            <a:off x="6656439" y="2499449"/>
            <a:ext cx="2684206" cy="3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ctr"/>
            <a:r>
              <a:rPr lang="es-ES" b="1" dirty="0" smtClean="0">
                <a:latin typeface="Calibri" panose="020F0502020204030204" pitchFamily="34" charset="0"/>
              </a:rPr>
              <a:t>3.3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</a:rPr>
              <a:t>Redacta, informes actualizados de stock de mercaderías de acuerdo a los requerimientos de jefaturas, utilizando sistemas disponibles.</a:t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>Prepara informes actualizados de stock de mercaderías, de acuerdo a los requerimientos de jefaturas, utilizando sistemas disponibles. </a:t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" name="Google Shape;96;p3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52" y="1203013"/>
            <a:ext cx="702376" cy="66970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864" y="4448534"/>
            <a:ext cx="3103843" cy="246627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8297" y="3757726"/>
            <a:ext cx="3025211" cy="40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16" name="Grupo 5"/>
          <p:cNvGrpSpPr/>
          <p:nvPr/>
        </p:nvGrpSpPr>
        <p:grpSpPr>
          <a:xfrm>
            <a:off x="386551" y="3816228"/>
            <a:ext cx="4845900" cy="883650"/>
            <a:chOff x="386551" y="4102397"/>
            <a:chExt cx="4845900" cy="883650"/>
          </a:xfrm>
        </p:grpSpPr>
        <p:sp>
          <p:nvSpPr>
            <p:cNvPr id="17" name="Google Shape;101;p3"/>
            <p:cNvSpPr/>
            <p:nvPr/>
          </p:nvSpPr>
          <p:spPr>
            <a:xfrm>
              <a:off x="574651" y="4102397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" name="Grupo 45"/>
            <p:cNvGrpSpPr/>
            <p:nvPr/>
          </p:nvGrpSpPr>
          <p:grpSpPr>
            <a:xfrm>
              <a:off x="386551" y="4346560"/>
              <a:ext cx="391110" cy="395325"/>
              <a:chOff x="375767" y="3437085"/>
              <a:chExt cx="376200" cy="395325"/>
            </a:xfrm>
          </p:grpSpPr>
          <p:sp>
            <p:nvSpPr>
              <p:cNvPr id="20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 smtClea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99;p3"/>
            <p:cNvSpPr txBox="1"/>
            <p:nvPr/>
          </p:nvSpPr>
          <p:spPr>
            <a:xfrm>
              <a:off x="949350" y="4275122"/>
              <a:ext cx="4117499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600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Investigaste posibles causas de diferencias de inventario. </a:t>
              </a:r>
            </a:p>
          </p:txBody>
        </p:sp>
      </p:grpSp>
      <p:sp>
        <p:nvSpPr>
          <p:cNvPr id="23" name="Google Shape;101;p3"/>
          <p:cNvSpPr/>
          <p:nvPr/>
        </p:nvSpPr>
        <p:spPr>
          <a:xfrm>
            <a:off x="564075" y="2843142"/>
            <a:ext cx="4657800" cy="8836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rupo 3"/>
          <p:cNvGrpSpPr/>
          <p:nvPr/>
        </p:nvGrpSpPr>
        <p:grpSpPr>
          <a:xfrm>
            <a:off x="375975" y="3087305"/>
            <a:ext cx="376200" cy="395325"/>
            <a:chOff x="375767" y="3437085"/>
            <a:chExt cx="376200" cy="395325"/>
          </a:xfrm>
        </p:grpSpPr>
        <p:sp>
          <p:nvSpPr>
            <p:cNvPr id="26" name="Google Shape;103;p3"/>
            <p:cNvSpPr/>
            <p:nvPr/>
          </p:nvSpPr>
          <p:spPr>
            <a:xfrm>
              <a:off x="375767" y="344661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4;p3"/>
            <p:cNvSpPr txBox="1"/>
            <p:nvPr/>
          </p:nvSpPr>
          <p:spPr>
            <a:xfrm>
              <a:off x="385292" y="343708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99;p3"/>
          <p:cNvSpPr txBox="1"/>
          <p:nvPr/>
        </p:nvSpPr>
        <p:spPr>
          <a:xfrm>
            <a:off x="938775" y="3015867"/>
            <a:ext cx="3960526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Conocimos las diferencias de inventario.</a:t>
            </a:r>
          </a:p>
        </p:txBody>
      </p:sp>
      <p:sp>
        <p:nvSpPr>
          <p:cNvPr id="29" name="Google Shape;96;p3"/>
          <p:cNvSpPr txBox="1"/>
          <p:nvPr/>
        </p:nvSpPr>
        <p:spPr>
          <a:xfrm>
            <a:off x="574651" y="22611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SEGUIMIENTO DE PRODUCTOS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rupo 6"/>
          <p:cNvGrpSpPr/>
          <p:nvPr/>
        </p:nvGrpSpPr>
        <p:grpSpPr>
          <a:xfrm>
            <a:off x="394672" y="4789314"/>
            <a:ext cx="4845900" cy="883650"/>
            <a:chOff x="394672" y="5057485"/>
            <a:chExt cx="4845900" cy="883650"/>
          </a:xfrm>
        </p:grpSpPr>
        <p:sp>
          <p:nvSpPr>
            <p:cNvPr id="31" name="Google Shape;101;p3"/>
            <p:cNvSpPr/>
            <p:nvPr/>
          </p:nvSpPr>
          <p:spPr>
            <a:xfrm>
              <a:off x="582772" y="5057485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rupo 50"/>
            <p:cNvGrpSpPr/>
            <p:nvPr/>
          </p:nvGrpSpPr>
          <p:grpSpPr>
            <a:xfrm>
              <a:off x="394672" y="5301648"/>
              <a:ext cx="376200" cy="395325"/>
              <a:chOff x="375767" y="3437085"/>
              <a:chExt cx="376200" cy="395325"/>
            </a:xfrm>
          </p:grpSpPr>
          <p:sp>
            <p:nvSpPr>
              <p:cNvPr id="36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 smtClea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" name="Google Shape;99;p3"/>
            <p:cNvSpPr txBox="1"/>
            <p:nvPr/>
          </p:nvSpPr>
          <p:spPr>
            <a:xfrm>
              <a:off x="957472" y="5186920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600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Realizaste ajustes de Inventario.</a:t>
              </a:r>
            </a:p>
          </p:txBody>
        </p:sp>
      </p:grpSp>
      <p:sp>
        <p:nvSpPr>
          <p:cNvPr id="39" name="Elipse 38">
            <a:extLst>
              <a:ext uri="{FF2B5EF4-FFF2-40B4-BE49-F238E27FC236}">
                <a16:creationId xmlns=""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2513152"/>
            <a:ext cx="4828328" cy="4574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13" y="3333134"/>
            <a:ext cx="4585614" cy="4344525"/>
          </a:xfrm>
          <a:prstGeom prst="rect">
            <a:avLst/>
          </a:prstGeom>
        </p:spPr>
      </p:pic>
      <p:sp>
        <p:nvSpPr>
          <p:cNvPr id="45" name="Google Shape;101;p3"/>
          <p:cNvSpPr/>
          <p:nvPr/>
        </p:nvSpPr>
        <p:spPr>
          <a:xfrm flipH="1">
            <a:off x="201336" y="2446973"/>
            <a:ext cx="5745814" cy="3167380"/>
          </a:xfrm>
          <a:prstGeom prst="roundRect">
            <a:avLst>
              <a:gd name="adj" fmla="val 9762"/>
            </a:avLst>
          </a:prstGeom>
          <a:solidFill>
            <a:srgbClr val="F7E3D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Triángulo isósceles 45"/>
          <p:cNvSpPr/>
          <p:nvPr/>
        </p:nvSpPr>
        <p:spPr>
          <a:xfrm rot="7028957" flipH="1">
            <a:off x="5943664" y="4088699"/>
            <a:ext cx="527972" cy="1158511"/>
          </a:xfrm>
          <a:prstGeom prst="triangle">
            <a:avLst/>
          </a:prstGeom>
          <a:solidFill>
            <a:srgbClr val="F7E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0" name="Google Shape;99;p3"/>
          <p:cNvSpPr txBox="1"/>
          <p:nvPr/>
        </p:nvSpPr>
        <p:spPr>
          <a:xfrm>
            <a:off x="407624" y="3072018"/>
            <a:ext cx="5291729" cy="191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Para revisar los aprendizajes trabajados en actividad anterior, te invitamos a reunirte en grupo, recordar la siguiente situación y responder:</a:t>
            </a:r>
          </a:p>
          <a:p>
            <a:pPr marL="285750" lvl="0" indent="-285750">
              <a:lnSpc>
                <a:spcPct val="115000"/>
              </a:lnSpc>
              <a:buSzPts val="1600"/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la actividad anterior vimos que si sobraba mercadería (lo contado superaba lo que indicaban los sistemas) había que hacer un Ajuste de Entrada, y si faltaban unidades había que hacer un Ajuste de Salida.</a:t>
            </a:r>
          </a:p>
          <a:p>
            <a:pPr lvl="0">
              <a:lnSpc>
                <a:spcPct val="115000"/>
              </a:lnSpc>
              <a:buSzPts val="1600"/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SzPts val="1600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En relación a  esto, analice en grupo cuál es el impacto contable de ambos tipos de Ajustes.</a:t>
            </a:r>
          </a:p>
        </p:txBody>
      </p:sp>
      <p:sp>
        <p:nvSpPr>
          <p:cNvPr id="51" name="Google Shape;318;p12"/>
          <p:cNvSpPr txBox="1"/>
          <p:nvPr/>
        </p:nvSpPr>
        <p:spPr>
          <a:xfrm>
            <a:off x="856788" y="6172032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21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Muy bien!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invitamos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profundizar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revisando</a:t>
            </a:r>
            <a:endParaRPr dirty="0">
              <a:solidFill>
                <a:srgbClr val="ED6B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100" i="0" u="none" strike="noStrike" cap="none" dirty="0" err="1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210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i="0" u="none" strike="noStrike" cap="none" dirty="0" err="1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r>
              <a:rPr lang="en-US" sz="21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A93501"/>
              </a:solidFill>
            </a:endParaRPr>
          </a:p>
        </p:txBody>
      </p:sp>
      <p:sp>
        <p:nvSpPr>
          <p:cNvPr id="52" name="Google Shape;99;p3"/>
          <p:cNvSpPr txBox="1"/>
          <p:nvPr/>
        </p:nvSpPr>
        <p:spPr>
          <a:xfrm>
            <a:off x="10406543" y="6130117"/>
            <a:ext cx="6530266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RESPUESTA</a:t>
            </a:r>
          </a:p>
          <a:p>
            <a:pPr lvl="0">
              <a:lnSpc>
                <a:spcPct val="115000"/>
              </a:lnSpc>
              <a:buSzPts val="1600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Ajuste de Entrada aumenta el valor de los inventarios (incrementa el Activo en el Balance General), y lo hace como si fuera un ingreso sin costo (mejora el Estado de Resultados).</a:t>
            </a:r>
          </a:p>
          <a:p>
            <a:pPr lvl="0">
              <a:lnSpc>
                <a:spcPct val="115000"/>
              </a:lnSpc>
              <a:buSzPts val="1600"/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SzPts val="1600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Un Ajuste de Salida disminuye el valor de los inventarios (disminuye el Activo del Balance General), y lo hace como si fuera un gasto (empeora el Estado de Resultados).</a:t>
            </a:r>
            <a:endParaRPr lang="es-ES_tradnl" sz="1600" b="1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27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EL TEMA DE HOY?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063852" y="1209418"/>
            <a:ext cx="95594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4;p5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en condiciones 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52;p5"/>
          <p:cNvSpPr/>
          <p:nvPr/>
        </p:nvSpPr>
        <p:spPr>
          <a:xfrm>
            <a:off x="4063852" y="3185653"/>
            <a:ext cx="5081308" cy="3106992"/>
          </a:xfrm>
          <a:prstGeom prst="roundRect">
            <a:avLst>
              <a:gd name="adj" fmla="val 674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55;p5"/>
          <p:cNvSpPr txBox="1"/>
          <p:nvPr/>
        </p:nvSpPr>
        <p:spPr>
          <a:xfrm>
            <a:off x="4578914" y="3701231"/>
            <a:ext cx="401447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Identificar y aplicar Indicadores de Gestión relacionados con la Toma de </a:t>
            </a:r>
            <a:r>
              <a:rPr lang="es-ES_trad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Inventario:</a:t>
            </a:r>
          </a:p>
          <a:p>
            <a:pPr lvl="0"/>
            <a:endParaRPr lang="es-ES_trad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Rotación de Inventario</a:t>
            </a:r>
          </a:p>
          <a:p>
            <a:pPr marL="285750" lvl="0" indent="-285750">
              <a:buFont typeface="Arial"/>
              <a:buChar char="•"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Días de Inventario</a:t>
            </a:r>
          </a:p>
        </p:txBody>
      </p:sp>
      <p:grpSp>
        <p:nvGrpSpPr>
          <p:cNvPr id="15" name="Grupo 2"/>
          <p:cNvGrpSpPr/>
          <p:nvPr/>
        </p:nvGrpSpPr>
        <p:grpSpPr>
          <a:xfrm>
            <a:off x="3895220" y="3795572"/>
            <a:ext cx="375438" cy="362157"/>
            <a:chOff x="8933845" y="4538850"/>
            <a:chExt cx="376200" cy="385800"/>
          </a:xfrm>
        </p:grpSpPr>
        <p:sp>
          <p:nvSpPr>
            <p:cNvPr id="16" name="Google Shape;162;p5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63;p5"/>
            <p:cNvSpPr txBox="1"/>
            <p:nvPr/>
          </p:nvSpPr>
          <p:spPr>
            <a:xfrm>
              <a:off x="8943370" y="45388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PREPARACI</a:t>
            </a:r>
            <a:r>
              <a:rPr lang="en-US" sz="2000" b="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ÓN DE UN</a:t>
            </a:r>
            <a:r>
              <a:rPr lang="en-US" sz="2000" b="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0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INFORME DE STOCK</a:t>
            </a:r>
            <a:endParaRPr sz="20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3" y="2382979"/>
            <a:ext cx="2950556" cy="4313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969306" y="2336627"/>
            <a:ext cx="7629008" cy="2772877"/>
          </a:xfrm>
          <a:prstGeom prst="roundRect">
            <a:avLst>
              <a:gd name="adj" fmla="val 10865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598851"/>
            <a:ext cx="6632634" cy="214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Los KPI (Key Performance </a:t>
            </a:r>
            <a:r>
              <a:rPr lang="es-ES_trad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Indicator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, Indicadores Claves de Gestión) ayudan a mejorar la gestión de la organización. </a:t>
            </a:r>
          </a:p>
          <a:p>
            <a:pPr>
              <a:lnSpc>
                <a:spcPct val="140000"/>
              </a:lnSpc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Al terminar de Tomar Inventario, se sabrá con exactitud cuánto se tiene de cada producto, y por tanto se podrán calcular algunos indicadores que permitirán tomar mejores decisiones.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INDICADORES DE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GESTIÓN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099603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6144797" y="4272860"/>
            <a:ext cx="3455947" cy="2598009"/>
            <a:chOff x="3375026" y="1016954"/>
            <a:chExt cx="5441950" cy="4090988"/>
          </a:xfrm>
        </p:grpSpPr>
        <p:sp>
          <p:nvSpPr>
            <p:cNvPr id="10" name="Rectangle 51">
              <a:extLst>
                <a:ext uri="{FF2B5EF4-FFF2-40B4-BE49-F238E27FC236}">
                  <a16:creationId xmlns="" xmlns:a16="http://schemas.microsoft.com/office/drawing/2014/main" id="{6F681C17-FCC5-4D1F-88B5-546782298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8876" y="1016954"/>
              <a:ext cx="288925" cy="10191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1" name="Rectangle 52">
              <a:extLst>
                <a:ext uri="{FF2B5EF4-FFF2-40B4-BE49-F238E27FC236}">
                  <a16:creationId xmlns="" xmlns:a16="http://schemas.microsoft.com/office/drawing/2014/main" id="{A1E5FEE4-30E2-4CF6-A036-3B55B0C8A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9951" y="1016954"/>
              <a:ext cx="288925" cy="10191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2" name="Rectangle 53">
              <a:extLst>
                <a:ext uri="{FF2B5EF4-FFF2-40B4-BE49-F238E27FC236}">
                  <a16:creationId xmlns="" xmlns:a16="http://schemas.microsoft.com/office/drawing/2014/main" id="{6F121A40-D56C-4E2F-A2D7-4DA3A4BD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201" y="1016954"/>
              <a:ext cx="285750" cy="10191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3" name="Rectangle 54">
              <a:extLst>
                <a:ext uri="{FF2B5EF4-FFF2-40B4-BE49-F238E27FC236}">
                  <a16:creationId xmlns="" xmlns:a16="http://schemas.microsoft.com/office/drawing/2014/main" id="{1314F5D3-86CC-41EC-811E-E28FEFCCC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9951" y="2036129"/>
              <a:ext cx="288925" cy="1023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4" name="Rectangle 55">
              <a:extLst>
                <a:ext uri="{FF2B5EF4-FFF2-40B4-BE49-F238E27FC236}">
                  <a16:creationId xmlns="" xmlns:a16="http://schemas.microsoft.com/office/drawing/2014/main" id="{CF42FFB7-AAD9-4937-A1A9-6A9364EAD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8876" y="2036129"/>
              <a:ext cx="288925" cy="10239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5" name="Rectangle 56">
              <a:extLst>
                <a:ext uri="{FF2B5EF4-FFF2-40B4-BE49-F238E27FC236}">
                  <a16:creationId xmlns="" xmlns:a16="http://schemas.microsoft.com/office/drawing/2014/main" id="{406E9DA5-2234-4DE8-B86D-8501395CF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201" y="2036129"/>
              <a:ext cx="285750" cy="10239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6" name="Rectangle 57">
              <a:extLst>
                <a:ext uri="{FF2B5EF4-FFF2-40B4-BE49-F238E27FC236}">
                  <a16:creationId xmlns="" xmlns:a16="http://schemas.microsoft.com/office/drawing/2014/main" id="{53E970DF-13E5-4EF8-A218-2B2931657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8876" y="3060067"/>
              <a:ext cx="288925" cy="10239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8" name="Rectangle 58">
              <a:extLst>
                <a:ext uri="{FF2B5EF4-FFF2-40B4-BE49-F238E27FC236}">
                  <a16:creationId xmlns="" xmlns:a16="http://schemas.microsoft.com/office/drawing/2014/main" id="{E153FBE9-5199-4C56-BF47-8A97334B4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201" y="3060067"/>
              <a:ext cx="285750" cy="1023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="" xmlns:a16="http://schemas.microsoft.com/office/drawing/2014/main" id="{8EEB0BDF-1ADD-48C9-B9EF-F0B20716B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9951" y="3060067"/>
              <a:ext cx="288925" cy="1023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20" name="Rectangle 60">
              <a:extLst>
                <a:ext uri="{FF2B5EF4-FFF2-40B4-BE49-F238E27FC236}">
                  <a16:creationId xmlns="" xmlns:a16="http://schemas.microsoft.com/office/drawing/2014/main" id="{C75EA9A1-57D3-44A4-BD43-A6DED65C1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9951" y="4084004"/>
              <a:ext cx="288925" cy="10239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21" name="Rectangle 61">
              <a:extLst>
                <a:ext uri="{FF2B5EF4-FFF2-40B4-BE49-F238E27FC236}">
                  <a16:creationId xmlns="" xmlns:a16="http://schemas.microsoft.com/office/drawing/2014/main" id="{E6FC327F-38C3-4F29-8E3F-5AC5E12FB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8876" y="4084004"/>
              <a:ext cx="288925" cy="102393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22" name="Rectangle 62">
              <a:extLst>
                <a:ext uri="{FF2B5EF4-FFF2-40B4-BE49-F238E27FC236}">
                  <a16:creationId xmlns="" xmlns:a16="http://schemas.microsoft.com/office/drawing/2014/main" id="{C75E92BE-92E7-43D9-B0B6-2342A1E5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201" y="4084004"/>
              <a:ext cx="285750" cy="10239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23" name="Freeform 87">
              <a:extLst>
                <a:ext uri="{FF2B5EF4-FFF2-40B4-BE49-F238E27FC236}">
                  <a16:creationId xmlns="" xmlns:a16="http://schemas.microsoft.com/office/drawing/2014/main" id="{ED4E8B7A-9F40-43E7-BB9B-7E609EC0C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801" y="5107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24" name="Freeform 90">
              <a:extLst>
                <a:ext uri="{FF2B5EF4-FFF2-40B4-BE49-F238E27FC236}">
                  <a16:creationId xmlns="" xmlns:a16="http://schemas.microsoft.com/office/drawing/2014/main" id="{642FE434-4268-4E6F-9640-0B094B324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76" y="5104767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25" name="Freeform 91">
              <a:extLst>
                <a:ext uri="{FF2B5EF4-FFF2-40B4-BE49-F238E27FC236}">
                  <a16:creationId xmlns="" xmlns:a16="http://schemas.microsoft.com/office/drawing/2014/main" id="{1ACE90A8-84B7-417F-B35B-16E8A0E07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76" y="5104767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26" name="Freeform 63">
              <a:extLst>
                <a:ext uri="{FF2B5EF4-FFF2-40B4-BE49-F238E27FC236}">
                  <a16:creationId xmlns="" xmlns:a16="http://schemas.microsoft.com/office/drawing/2014/main" id="{B130A082-1E8F-41F4-A426-0AB227177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801" y="1016954"/>
              <a:ext cx="2289175" cy="1019175"/>
            </a:xfrm>
            <a:custGeom>
              <a:avLst/>
              <a:gdLst>
                <a:gd name="T0" fmla="*/ 412 w 586"/>
                <a:gd name="T1" fmla="*/ 0 h 261"/>
                <a:gd name="T2" fmla="*/ 434 w 586"/>
                <a:gd name="T3" fmla="*/ 7 h 261"/>
                <a:gd name="T4" fmla="*/ 577 w 586"/>
                <a:gd name="T5" fmla="*/ 116 h 261"/>
                <a:gd name="T6" fmla="*/ 577 w 586"/>
                <a:gd name="T7" fmla="*/ 145 h 261"/>
                <a:gd name="T8" fmla="*/ 434 w 586"/>
                <a:gd name="T9" fmla="*/ 254 h 261"/>
                <a:gd name="T10" fmla="*/ 412 w 586"/>
                <a:gd name="T11" fmla="*/ 261 h 261"/>
                <a:gd name="T12" fmla="*/ 0 w 586"/>
                <a:gd name="T13" fmla="*/ 261 h 261"/>
                <a:gd name="T14" fmla="*/ 0 w 586"/>
                <a:gd name="T15" fmla="*/ 0 h 261"/>
                <a:gd name="T16" fmla="*/ 412 w 586"/>
                <a:gd name="T17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6" h="261">
                  <a:moveTo>
                    <a:pt x="412" y="0"/>
                  </a:moveTo>
                  <a:cubicBezTo>
                    <a:pt x="420" y="0"/>
                    <a:pt x="428" y="2"/>
                    <a:pt x="434" y="7"/>
                  </a:cubicBezTo>
                  <a:cubicBezTo>
                    <a:pt x="577" y="116"/>
                    <a:pt x="577" y="116"/>
                    <a:pt x="577" y="116"/>
                  </a:cubicBezTo>
                  <a:cubicBezTo>
                    <a:pt x="586" y="123"/>
                    <a:pt x="586" y="138"/>
                    <a:pt x="577" y="145"/>
                  </a:cubicBezTo>
                  <a:cubicBezTo>
                    <a:pt x="434" y="254"/>
                    <a:pt x="434" y="254"/>
                    <a:pt x="434" y="254"/>
                  </a:cubicBezTo>
                  <a:cubicBezTo>
                    <a:pt x="428" y="259"/>
                    <a:pt x="420" y="261"/>
                    <a:pt x="412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27" name="Freeform 69">
              <a:extLst>
                <a:ext uri="{FF2B5EF4-FFF2-40B4-BE49-F238E27FC236}">
                  <a16:creationId xmlns="" xmlns:a16="http://schemas.microsoft.com/office/drawing/2014/main" id="{E1FEAFDC-684B-4353-A450-01AA74310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801" y="3060067"/>
              <a:ext cx="2289175" cy="1023938"/>
            </a:xfrm>
            <a:custGeom>
              <a:avLst/>
              <a:gdLst>
                <a:gd name="T0" fmla="*/ 412 w 586"/>
                <a:gd name="T1" fmla="*/ 0 h 262"/>
                <a:gd name="T2" fmla="*/ 434 w 586"/>
                <a:gd name="T3" fmla="*/ 7 h 262"/>
                <a:gd name="T4" fmla="*/ 577 w 586"/>
                <a:gd name="T5" fmla="*/ 116 h 262"/>
                <a:gd name="T6" fmla="*/ 577 w 586"/>
                <a:gd name="T7" fmla="*/ 145 h 262"/>
                <a:gd name="T8" fmla="*/ 434 w 586"/>
                <a:gd name="T9" fmla="*/ 254 h 262"/>
                <a:gd name="T10" fmla="*/ 412 w 586"/>
                <a:gd name="T11" fmla="*/ 262 h 262"/>
                <a:gd name="T12" fmla="*/ 0 w 586"/>
                <a:gd name="T13" fmla="*/ 262 h 262"/>
                <a:gd name="T14" fmla="*/ 0 w 586"/>
                <a:gd name="T15" fmla="*/ 0 h 262"/>
                <a:gd name="T16" fmla="*/ 412 w 586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6" h="262">
                  <a:moveTo>
                    <a:pt x="412" y="0"/>
                  </a:moveTo>
                  <a:cubicBezTo>
                    <a:pt x="420" y="0"/>
                    <a:pt x="428" y="2"/>
                    <a:pt x="434" y="7"/>
                  </a:cubicBezTo>
                  <a:cubicBezTo>
                    <a:pt x="577" y="116"/>
                    <a:pt x="577" y="116"/>
                    <a:pt x="577" y="116"/>
                  </a:cubicBezTo>
                  <a:cubicBezTo>
                    <a:pt x="586" y="124"/>
                    <a:pt x="586" y="138"/>
                    <a:pt x="577" y="145"/>
                  </a:cubicBezTo>
                  <a:cubicBezTo>
                    <a:pt x="434" y="254"/>
                    <a:pt x="434" y="254"/>
                    <a:pt x="434" y="254"/>
                  </a:cubicBezTo>
                  <a:cubicBezTo>
                    <a:pt x="428" y="259"/>
                    <a:pt x="420" y="262"/>
                    <a:pt x="412" y="262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28" name="Freeform 66">
              <a:extLst>
                <a:ext uri="{FF2B5EF4-FFF2-40B4-BE49-F238E27FC236}">
                  <a16:creationId xmlns="" xmlns:a16="http://schemas.microsoft.com/office/drawing/2014/main" id="{2ADB6809-36A3-4C01-9B65-1B2F97688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6" y="2036129"/>
              <a:ext cx="2289175" cy="1023938"/>
            </a:xfrm>
            <a:custGeom>
              <a:avLst/>
              <a:gdLst>
                <a:gd name="T0" fmla="*/ 174 w 586"/>
                <a:gd name="T1" fmla="*/ 0 h 262"/>
                <a:gd name="T2" fmla="*/ 152 w 586"/>
                <a:gd name="T3" fmla="*/ 8 h 262"/>
                <a:gd name="T4" fmla="*/ 9 w 586"/>
                <a:gd name="T5" fmla="*/ 117 h 262"/>
                <a:gd name="T6" fmla="*/ 9 w 586"/>
                <a:gd name="T7" fmla="*/ 146 h 262"/>
                <a:gd name="T8" fmla="*/ 152 w 586"/>
                <a:gd name="T9" fmla="*/ 255 h 262"/>
                <a:gd name="T10" fmla="*/ 174 w 586"/>
                <a:gd name="T11" fmla="*/ 262 h 262"/>
                <a:gd name="T12" fmla="*/ 586 w 586"/>
                <a:gd name="T13" fmla="*/ 262 h 262"/>
                <a:gd name="T14" fmla="*/ 586 w 586"/>
                <a:gd name="T15" fmla="*/ 0 h 262"/>
                <a:gd name="T16" fmla="*/ 174 w 586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6" h="262">
                  <a:moveTo>
                    <a:pt x="174" y="0"/>
                  </a:moveTo>
                  <a:cubicBezTo>
                    <a:pt x="166" y="0"/>
                    <a:pt x="158" y="3"/>
                    <a:pt x="152" y="8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0" y="124"/>
                    <a:pt x="0" y="138"/>
                    <a:pt x="9" y="146"/>
                  </a:cubicBezTo>
                  <a:cubicBezTo>
                    <a:pt x="152" y="255"/>
                    <a:pt x="152" y="255"/>
                    <a:pt x="152" y="255"/>
                  </a:cubicBezTo>
                  <a:cubicBezTo>
                    <a:pt x="158" y="260"/>
                    <a:pt x="166" y="262"/>
                    <a:pt x="174" y="262"/>
                  </a:cubicBezTo>
                  <a:cubicBezTo>
                    <a:pt x="586" y="262"/>
                    <a:pt x="586" y="262"/>
                    <a:pt x="586" y="262"/>
                  </a:cubicBezTo>
                  <a:cubicBezTo>
                    <a:pt x="586" y="0"/>
                    <a:pt x="586" y="0"/>
                    <a:pt x="586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29" name="Freeform 72">
              <a:extLst>
                <a:ext uri="{FF2B5EF4-FFF2-40B4-BE49-F238E27FC236}">
                  <a16:creationId xmlns="" xmlns:a16="http://schemas.microsoft.com/office/drawing/2014/main" id="{119D1666-02EC-4708-9C07-7FCE130C9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6" y="4084004"/>
              <a:ext cx="2289175" cy="1023938"/>
            </a:xfrm>
            <a:custGeom>
              <a:avLst/>
              <a:gdLst>
                <a:gd name="T0" fmla="*/ 174 w 586"/>
                <a:gd name="T1" fmla="*/ 0 h 262"/>
                <a:gd name="T2" fmla="*/ 152 w 586"/>
                <a:gd name="T3" fmla="*/ 7 h 262"/>
                <a:gd name="T4" fmla="*/ 9 w 586"/>
                <a:gd name="T5" fmla="*/ 116 h 262"/>
                <a:gd name="T6" fmla="*/ 9 w 586"/>
                <a:gd name="T7" fmla="*/ 145 h 262"/>
                <a:gd name="T8" fmla="*/ 152 w 586"/>
                <a:gd name="T9" fmla="*/ 254 h 262"/>
                <a:gd name="T10" fmla="*/ 174 w 586"/>
                <a:gd name="T11" fmla="*/ 262 h 262"/>
                <a:gd name="T12" fmla="*/ 586 w 586"/>
                <a:gd name="T13" fmla="*/ 262 h 262"/>
                <a:gd name="T14" fmla="*/ 586 w 586"/>
                <a:gd name="T15" fmla="*/ 0 h 262"/>
                <a:gd name="T16" fmla="*/ 174 w 586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6" h="262">
                  <a:moveTo>
                    <a:pt x="174" y="0"/>
                  </a:moveTo>
                  <a:cubicBezTo>
                    <a:pt x="166" y="0"/>
                    <a:pt x="158" y="2"/>
                    <a:pt x="152" y="7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0" y="123"/>
                    <a:pt x="0" y="138"/>
                    <a:pt x="9" y="145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8" y="259"/>
                    <a:pt x="166" y="262"/>
                    <a:pt x="174" y="262"/>
                  </a:cubicBezTo>
                  <a:cubicBezTo>
                    <a:pt x="586" y="262"/>
                    <a:pt x="586" y="262"/>
                    <a:pt x="586" y="262"/>
                  </a:cubicBezTo>
                  <a:cubicBezTo>
                    <a:pt x="586" y="0"/>
                    <a:pt x="586" y="0"/>
                    <a:pt x="586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865948" y="2605547"/>
            <a:ext cx="7732366" cy="4073849"/>
          </a:xfrm>
          <a:prstGeom prst="roundRect">
            <a:avLst>
              <a:gd name="adj" fmla="val 986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867773"/>
            <a:ext cx="6964150" cy="35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Es una medida de la velocidad con la que se mueven los inventarios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40000"/>
              </a:lnSpc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 calcula dividiendo el Costo de la Mercadería Vendida (usualmente de 1 año) por el Valor del Inventario Promedio. El resultado da las veces que se renueva la mercadería en un año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40000"/>
              </a:lnSpc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Es uno de los principales indicadores que revisan continuamente las organizaciones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40000"/>
              </a:lnSpc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Las empresas buscan disminuir el valor de este indicador.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368525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KPI </a:t>
            </a:r>
            <a:r>
              <a:rPr lang="es-E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1: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ROTACI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ÓN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INVENTARIO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79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865948" y="2605548"/>
            <a:ext cx="7732366" cy="3400360"/>
          </a:xfrm>
          <a:prstGeom prst="roundRect">
            <a:avLst>
              <a:gd name="adj" fmla="val 986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867773"/>
            <a:ext cx="6964150" cy="2833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Mide para cuántos días de venta alcanza el stock que se encuentra disponible en el almacén.</a:t>
            </a:r>
          </a:p>
          <a:p>
            <a:pPr>
              <a:lnSpc>
                <a:spcPct val="140000"/>
              </a:lnSpc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Se calcula dividiendo el saldo de un producto por las ventas diarias. Puede hacerse dividiendo unidades físicas o valorizadas (a costo).</a:t>
            </a:r>
          </a:p>
          <a:p>
            <a:pPr>
              <a:lnSpc>
                <a:spcPct val="140000"/>
              </a:lnSpc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Cuando los valores son muy bajos, hay riesgo de quiebre de stock, y cuando los valores son muy altos hay un exceso de stock.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368525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KPI 2: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DÍAS DE INVENTARIO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24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909</Words>
  <Application>Microsoft Macintosh PowerPoint</Application>
  <PresentationFormat>Personalizado</PresentationFormat>
  <Paragraphs>133</Paragraphs>
  <Slides>14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Marcela</cp:lastModifiedBy>
  <cp:revision>74</cp:revision>
  <dcterms:modified xsi:type="dcterms:W3CDTF">2021-02-19T02:33:50Z</dcterms:modified>
</cp:coreProperties>
</file>