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77" r:id="rId3"/>
    <p:sldId id="295" r:id="rId4"/>
    <p:sldId id="307" r:id="rId5"/>
    <p:sldId id="297" r:id="rId6"/>
    <p:sldId id="282" r:id="rId7"/>
    <p:sldId id="293" r:id="rId8"/>
    <p:sldId id="298" r:id="rId9"/>
    <p:sldId id="308" r:id="rId10"/>
    <p:sldId id="306" r:id="rId11"/>
    <p:sldId id="289" r:id="rId12"/>
    <p:sldId id="274" r:id="rId13"/>
    <p:sldId id="290" r:id="rId14"/>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D6B00"/>
    <a:srgbClr val="FCAA4C"/>
    <a:srgbClr val="FFB375"/>
    <a:srgbClr val="D1943C"/>
    <a:srgbClr val="D9BF62"/>
    <a:srgbClr val="A93501"/>
    <a:srgbClr val="F7E3D1"/>
    <a:srgbClr val="F9EBDE"/>
    <a:srgbClr val="E4A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17" autoAdjust="0"/>
    <p:restoredTop sz="98138" autoAdjust="0"/>
  </p:normalViewPr>
  <p:slideViewPr>
    <p:cSldViewPr snapToGrid="0">
      <p:cViewPr varScale="1">
        <p:scale>
          <a:sx n="102" d="100"/>
          <a:sy n="102" d="100"/>
        </p:scale>
        <p:origin x="2010" y="96"/>
      </p:cViewPr>
      <p:guideLst>
        <p:guide orient="horz" pos="2381"/>
        <p:guide pos="3061"/>
        <p:guide orient="horz"/>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 Target="slides/slide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895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464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4|</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2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Operaciones</a:t>
            </a:r>
            <a:r>
              <a:rPr lang="en-US" sz="1400" b="0" i="0" u="none" strike="noStrike" cap="none" dirty="0" smtClean="0">
                <a:solidFill>
                  <a:srgbClr val="FFFFFF"/>
                </a:solidFill>
                <a:latin typeface="Calibri"/>
                <a:ea typeface="Calibri"/>
                <a:cs typeface="Calibri"/>
                <a:sym typeface="Calibri"/>
              </a:rPr>
              <a:t> de </a:t>
            </a:r>
            <a:r>
              <a:rPr lang="en-US" sz="1400" b="0" i="0" u="none" strike="noStrike" cap="none" dirty="0" err="1" smtClean="0">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‹Nº›</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4|</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Operaciones</a:t>
            </a:r>
            <a:r>
              <a:rPr lang="en-US" sz="1400" b="0" i="0" u="none" strike="noStrike" cap="none" dirty="0" smtClean="0">
                <a:solidFill>
                  <a:srgbClr val="FFFFFF"/>
                </a:solidFill>
                <a:latin typeface="Calibri"/>
                <a:ea typeface="Calibri"/>
                <a:cs typeface="Calibri"/>
                <a:sym typeface="Calibri"/>
              </a:rPr>
              <a:t> de </a:t>
            </a:r>
            <a:r>
              <a:rPr lang="en-US" sz="1400" b="0" i="0" u="none" strike="noStrike" cap="none" dirty="0" err="1" smtClean="0">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
        <p:nvSpPr>
          <p:cNvPr id="14"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‹Nº›</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‹Nº›</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4|</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7"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Lógica</a:t>
            </a:r>
            <a:r>
              <a:rPr lang="en-US" sz="1400" b="0" i="0" u="none" strike="noStrike" cap="none" dirty="0" smtClean="0">
                <a:solidFill>
                  <a:srgbClr val="FFFFFF"/>
                </a:solidFill>
                <a:latin typeface="Calibri"/>
                <a:ea typeface="Calibri"/>
                <a:cs typeface="Calibri"/>
                <a:sym typeface="Calibri"/>
              </a:rPr>
              <a:t> y </a:t>
            </a:r>
            <a:r>
              <a:rPr lang="en-US" sz="1400" b="0" i="0" u="none" strike="noStrike" cap="none" smtClean="0">
                <a:solidFill>
                  <a:srgbClr val="FFFFFF"/>
                </a:solidFill>
                <a:latin typeface="Calibri"/>
                <a:ea typeface="Calibri"/>
                <a:cs typeface="Calibri"/>
                <a:sym typeface="Calibri"/>
              </a:rPr>
              <a:t>Distribución</a:t>
            </a:r>
            <a:endParaRPr sz="14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25499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4|</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Lógica</a:t>
            </a:r>
            <a:r>
              <a:rPr lang="en-US" sz="1400" b="0" i="0" u="none" strike="noStrike" cap="none" dirty="0" smtClean="0">
                <a:solidFill>
                  <a:srgbClr val="FFFFFF"/>
                </a:solidFill>
                <a:latin typeface="Calibri"/>
                <a:ea typeface="Calibri"/>
                <a:cs typeface="Calibri"/>
                <a:sym typeface="Calibri"/>
              </a:rPr>
              <a:t> y </a:t>
            </a:r>
            <a:r>
              <a:rPr lang="en-US" sz="1400" b="0" i="0" u="none" strike="noStrike" cap="none" dirty="0" err="1" smtClean="0">
                <a:solidFill>
                  <a:srgbClr val="FFFFFF"/>
                </a:solidFill>
                <a:latin typeface="Calibri"/>
                <a:ea typeface="Calibri"/>
                <a:cs typeface="Calibri"/>
                <a:sym typeface="Calibri"/>
              </a:rPr>
              <a:t>Distribución</a:t>
            </a:r>
            <a:endParaRPr sz="1400" b="0" i="0" u="none" strike="noStrike" cap="none" dirty="0">
              <a:solidFill>
                <a:srgbClr val="FFFFFF"/>
              </a:solidFill>
              <a:latin typeface="Calibri"/>
              <a:ea typeface="Calibri"/>
              <a:cs typeface="Calibri"/>
              <a:sym typeface="Calibri"/>
            </a:endParaRPr>
          </a:p>
        </p:txBody>
      </p:sp>
      <p:sp>
        <p:nvSpPr>
          <p:cNvPr id="10"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889254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60" r:id="rId5"/>
    <p:sldLayoutId id="2147483661" r:id="rId6"/>
    <p:sldLayoutId id="2147483662" r:id="rId7"/>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svg"/><Relationship Id="rId3" Type="http://schemas.openxmlformats.org/officeDocument/2006/relationships/image" Target="../media/image24.png"/><Relationship Id="rId7" Type="http://schemas.openxmlformats.org/officeDocument/2006/relationships/image" Target="../media/image6.sv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1</a:t>
            </a:r>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LOGÍSTICA </a:t>
            </a:r>
            <a:r>
              <a:rPr lang="en-US" sz="1200" b="0" i="0" u="none" strike="noStrike" cap="none" dirty="0">
                <a:solidFill>
                  <a:srgbClr val="ED6B00"/>
                </a:solidFill>
                <a:latin typeface="Calibri"/>
                <a:ea typeface="Calibri"/>
                <a:cs typeface="Calibri"/>
                <a:sym typeface="Calibri"/>
              </a:rPr>
              <a:t>| NIVEL </a:t>
            </a:r>
            <a:r>
              <a:rPr lang="en-US" sz="1200" b="0" i="0" u="none" strike="noStrike" cap="none" dirty="0" smtClean="0">
                <a:solidFill>
                  <a:srgbClr val="ED6B00"/>
                </a:solidFill>
                <a:latin typeface="Calibri"/>
                <a:ea typeface="Calibri"/>
                <a:cs typeface="Calibri"/>
                <a:sym typeface="Calibri"/>
              </a:rPr>
              <a:t>4° </a:t>
            </a:r>
            <a:r>
              <a:rPr lang="en-US" sz="1200" b="0" i="0" u="none" strike="noStrike" cap="none" dirty="0">
                <a:solidFill>
                  <a:srgbClr val="ED6B00"/>
                </a:solidFill>
                <a:latin typeface="Calibri"/>
                <a:ea typeface="Calibri"/>
                <a:cs typeface="Calibri"/>
                <a:sym typeface="Calibri"/>
              </a:rPr>
              <a:t>MEDIO</a:t>
            </a:r>
            <a:endParaRPr sz="1200" b="0" i="0" u="none" strike="noStrike" cap="none" dirty="0">
              <a:solidFill>
                <a:srgbClr val="ED6B00"/>
              </a:solidFill>
              <a:latin typeface="Calibri"/>
              <a:ea typeface="Calibri"/>
              <a:cs typeface="Calibri"/>
              <a:sym typeface="Calibri"/>
            </a:endParaRPr>
          </a:p>
        </p:txBody>
      </p:sp>
      <p:pic>
        <p:nvPicPr>
          <p:cNvPr id="2" name="Imagen 1" descr="portad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989" y="2988218"/>
            <a:ext cx="4900284" cy="3431129"/>
          </a:xfrm>
          <a:prstGeom prst="rect">
            <a:avLst/>
          </a:prstGeom>
        </p:spPr>
      </p:pic>
      <p:sp>
        <p:nvSpPr>
          <p:cNvPr id="14" name="Google Shape;61;p13"/>
          <p:cNvSpPr txBox="1">
            <a:spLocks/>
          </p:cNvSpPr>
          <p:nvPr/>
        </p:nvSpPr>
        <p:spPr>
          <a:xfrm>
            <a:off x="365424" y="2162898"/>
            <a:ext cx="4749501" cy="135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_tradnl" sz="3600" b="1" dirty="0">
                <a:solidFill>
                  <a:srgbClr val="ED6B00"/>
                </a:solidFill>
                <a:latin typeface="Calibri" panose="020F0502020204030204" pitchFamily="34" charset="0"/>
                <a:ea typeface="Roboto"/>
                <a:cs typeface="Calibri" panose="020F0502020204030204" pitchFamily="34" charset="0"/>
                <a:sym typeface="Roboto"/>
              </a:rPr>
              <a:t>OPERACIONES DE ALMACENAMIENTO</a:t>
            </a: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331311" y="3625505"/>
              <a:ext cx="3434912" cy="438026"/>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000" dirty="0" smtClean="0">
                  <a:solidFill>
                    <a:srgbClr val="A93501"/>
                  </a:solidFill>
                  <a:latin typeface="Calibri" charset="0"/>
                  <a:ea typeface="Calibri" charset="0"/>
                  <a:cs typeface="Calibri" charset="0"/>
                  <a:sym typeface="Calibri"/>
                </a:rPr>
                <a:t>INGRESANDO DOCUMENTOS A UN </a:t>
              </a:r>
              <a:r>
                <a:rPr lang="es-ES" sz="2000" b="1" i="0" u="none" strike="noStrike" cap="none" dirty="0" smtClean="0">
                  <a:solidFill>
                    <a:srgbClr val="ED6B00"/>
                  </a:solidFill>
                  <a:latin typeface="Calibri" charset="0"/>
                  <a:ea typeface="Calibri" charset="0"/>
                  <a:cs typeface="Calibri" charset="0"/>
                  <a:sym typeface="Calibri"/>
                </a:rPr>
                <a:t>SISTEMA DE INFORMACIÓN</a:t>
              </a:r>
              <a:endParaRPr dirty="0">
                <a:solidFill>
                  <a:srgbClr val="ED6B00"/>
                </a:solidFill>
                <a:latin typeface="Calibri" charset="0"/>
                <a:ea typeface="Calibri" charset="0"/>
                <a:cs typeface="Calibri" charset="0"/>
              </a:endParaRPr>
            </a:p>
            <a:p>
              <a:pPr marL="0" marR="0" lvl="0" indent="0" algn="l" rtl="0">
                <a:lnSpc>
                  <a:spcPct val="115000"/>
                </a:lnSpc>
                <a:spcBef>
                  <a:spcPts val="0"/>
                </a:spcBef>
                <a:spcAft>
                  <a:spcPts val="0"/>
                </a:spcAft>
                <a:buNone/>
              </a:pPr>
              <a:endParaRPr sz="1600" b="0" i="0" u="none" strike="noStrike" cap="none" dirty="0">
                <a:solidFill>
                  <a:srgbClr val="000000"/>
                </a:solidFill>
                <a:latin typeface="Calibri" charset="0"/>
                <a:ea typeface="Calibri" charset="0"/>
                <a:cs typeface="Calibri" charset="0"/>
                <a:sym typeface="Calibri"/>
              </a:endParaRPr>
            </a:p>
            <a:p>
              <a:pPr>
                <a:lnSpc>
                  <a:spcPct val="115000"/>
                </a:lnSpc>
              </a:pPr>
              <a:r>
                <a:rPr lang="es-CL" sz="1600" dirty="0">
                  <a:latin typeface="Calibri" charset="0"/>
                  <a:ea typeface="Calibri" charset="0"/>
                  <a:cs typeface="Calibri" charset="0"/>
                </a:rPr>
                <a:t>Para revisar los temas revisados durante la presentación, te invitamos a desarrollar la actividad 4 ¿Cuánto Aprendimos</a:t>
              </a:r>
              <a:r>
                <a:rPr lang="es-CL" sz="1600" dirty="0" smtClean="0">
                  <a:latin typeface="Calibri" charset="0"/>
                  <a:ea typeface="Calibri" charset="0"/>
                  <a:cs typeface="Calibri" charset="0"/>
                </a:rPr>
                <a:t>? </a:t>
              </a:r>
              <a:r>
                <a:rPr lang="en-US" sz="1600" b="1" i="0" u="none" strike="noStrike" cap="none" dirty="0" smtClean="0">
                  <a:solidFill>
                    <a:srgbClr val="ED6B00"/>
                  </a:solidFill>
                  <a:latin typeface="Calibri" charset="0"/>
                  <a:ea typeface="Calibri" charset="0"/>
                  <a:cs typeface="Calibri" charset="0"/>
                  <a:sym typeface="Calibri"/>
                </a:rPr>
                <a:t>¡</a:t>
              </a:r>
              <a:r>
                <a:rPr lang="en-US" sz="1600" b="1" i="0" u="none" strike="noStrike" cap="none" dirty="0" err="1">
                  <a:solidFill>
                    <a:srgbClr val="ED6B00"/>
                  </a:solidFill>
                  <a:latin typeface="Calibri" charset="0"/>
                  <a:ea typeface="Calibri" charset="0"/>
                  <a:cs typeface="Calibri" charset="0"/>
                  <a:sym typeface="Calibri"/>
                </a:rPr>
                <a:t>Atentos</a:t>
              </a:r>
              <a:r>
                <a:rPr lang="en-US" sz="1600" b="1" i="0" u="none" strike="noStrike" cap="none" dirty="0">
                  <a:solidFill>
                    <a:srgbClr val="ED6B00"/>
                  </a:solidFill>
                  <a:latin typeface="Calibri" charset="0"/>
                  <a:ea typeface="Calibri" charset="0"/>
                  <a:cs typeface="Calibri" charset="0"/>
                  <a:sym typeface="Calibri"/>
                </a:rPr>
                <a:t>!</a:t>
              </a:r>
              <a:endParaRPr sz="1600" b="1" i="0" u="none" strike="noStrike" cap="none" dirty="0">
                <a:solidFill>
                  <a:srgbClr val="ED6B00"/>
                </a:solidFill>
                <a:latin typeface="Calibri" charset="0"/>
                <a:ea typeface="Calibri" charset="0"/>
                <a:cs typeface="Calibri" charset="0"/>
                <a:sym typeface="Calibri"/>
              </a:endParaRPr>
            </a:p>
          </p:txBody>
        </p:sp>
      </p:gr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063613"/>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smtClean="0">
                <a:solidFill>
                  <a:srgbClr val="FFB375"/>
                </a:solidFill>
                <a:latin typeface="Calibri"/>
                <a:ea typeface="Calibri"/>
                <a:cs typeface="Calibri"/>
                <a:sym typeface="Calibri"/>
              </a:rPr>
              <a:t>4</a:t>
            </a:r>
            <a:endParaRPr sz="5000" b="0" i="0" u="none" strike="noStrike" cap="none" dirty="0">
              <a:solidFill>
                <a:srgbClr val="FFB375"/>
              </a:solidFill>
              <a:latin typeface="Calibri"/>
              <a:ea typeface="Calibri"/>
              <a:cs typeface="Calibri"/>
              <a:sym typeface="Calibri"/>
            </a:endParaRPr>
          </a:p>
        </p:txBody>
      </p:sp>
    </p:spTree>
    <p:extLst>
      <p:ext uri="{BB962C8B-B14F-4D97-AF65-F5344CB8AC3E}">
        <p14:creationId xmlns:p14="http://schemas.microsoft.com/office/powerpoint/2010/main" val="2030151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509020"/>
            <a:ext cx="8839201" cy="3099419"/>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445" name="Google Shape;445;p20"/>
          <p:cNvSpPr txBox="1"/>
          <p:nvPr/>
        </p:nvSpPr>
        <p:spPr>
          <a:xfrm>
            <a:off x="958646" y="3226249"/>
            <a:ext cx="6797129" cy="1631640"/>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smtClean="0">
                <a:solidFill>
                  <a:srgbClr val="A93501"/>
                </a:solidFill>
                <a:latin typeface="Calibri"/>
                <a:ea typeface="Calibri"/>
                <a:cs typeface="Calibri"/>
                <a:sym typeface="Calibri"/>
              </a:rPr>
              <a:t>INGRESANDO DOCUMENTOS A UN </a:t>
            </a:r>
            <a:r>
              <a:rPr lang="en-US" sz="2000" b="1" dirty="0" smtClean="0">
                <a:solidFill>
                  <a:srgbClr val="ED6B00"/>
                </a:solidFill>
                <a:latin typeface="Calibri"/>
                <a:ea typeface="Calibri"/>
                <a:cs typeface="Calibri"/>
                <a:sym typeface="Calibri"/>
              </a:rPr>
              <a:t>SISTEMA DE INFORMACIÓN</a:t>
            </a:r>
            <a:endParaRPr lang="en-US" sz="2000" dirty="0">
              <a:solidFill>
                <a:srgbClr val="ED6B00"/>
              </a:solidFill>
            </a:endParaRPr>
          </a:p>
          <a:p>
            <a:pPr lvl="0">
              <a:lnSpc>
                <a:spcPct val="115000"/>
              </a:lnSpc>
            </a:pPr>
            <a:endParaRPr sz="1600" b="0" i="0" u="none" strike="noStrike" cap="none" dirty="0">
              <a:solidFill>
                <a:srgbClr val="000000"/>
              </a:solidFill>
              <a:latin typeface="Calibri"/>
              <a:ea typeface="Calibri"/>
              <a:cs typeface="Calibri"/>
              <a:sym typeface="Calibri"/>
            </a:endParaRPr>
          </a:p>
          <a:p>
            <a:r>
              <a:rPr lang="es-CL" sz="1600" dirty="0">
                <a:latin typeface="Calibri" charset="0"/>
                <a:ea typeface="Calibri" charset="0"/>
                <a:cs typeface="Calibri" charset="0"/>
              </a:rPr>
              <a:t>Ahora realizaremos una actividad práctica. Utiliza el  archivo “Actividad Practica 4” y sigue las instrucciones </a:t>
            </a:r>
            <a:r>
              <a:rPr lang="es-CL" sz="1600" dirty="0" smtClean="0">
                <a:latin typeface="Calibri" charset="0"/>
                <a:ea typeface="Calibri" charset="0"/>
                <a:cs typeface="Calibri" charset="0"/>
              </a:rPr>
              <a:t>señaladas. </a:t>
            </a:r>
            <a:endParaRPr lang="es-CL" sz="1600" dirty="0">
              <a:latin typeface="Calibri" charset="0"/>
              <a:ea typeface="Calibri" charset="0"/>
              <a:cs typeface="Calibri" charset="0"/>
            </a:endParaRPr>
          </a:p>
          <a:p>
            <a:pPr marL="0" indent="0">
              <a:buFont typeface="Arial" panose="020B0604020202020204" pitchFamily="34" charset="0"/>
              <a:buNone/>
            </a:pPr>
            <a:r>
              <a:rPr lang="es-CL" sz="1600" dirty="0" smtClean="0">
                <a:latin typeface="Calibri" charset="0"/>
                <a:ea typeface="Calibri" charset="0"/>
                <a:cs typeface="Calibri" charset="0"/>
              </a:rPr>
              <a:t> </a:t>
            </a:r>
            <a:endParaRPr lang="es-CL" sz="1600" dirty="0">
              <a:latin typeface="Calibri" charset="0"/>
              <a:ea typeface="Calibri" charset="0"/>
              <a:cs typeface="Calibri" charset="0"/>
            </a:endParaRPr>
          </a:p>
          <a:p>
            <a:pPr marL="0" indent="0">
              <a:buFont typeface="Arial" panose="020B0604020202020204" pitchFamily="34" charset="0"/>
              <a:buNone/>
            </a:pPr>
            <a:r>
              <a:rPr lang="es-CL" sz="2100" b="1" dirty="0" smtClean="0">
                <a:solidFill>
                  <a:srgbClr val="ED6B00"/>
                </a:solidFill>
                <a:latin typeface="Calibri"/>
                <a:ea typeface="Calibri"/>
                <a:cs typeface="Calibri"/>
                <a:sym typeface="Calibri"/>
              </a:rPr>
              <a:t>¡</a:t>
            </a:r>
            <a:r>
              <a:rPr lang="es-CL" sz="2100" b="1" dirty="0">
                <a:solidFill>
                  <a:srgbClr val="ED6B00"/>
                </a:solidFill>
                <a:latin typeface="Calibri"/>
                <a:ea typeface="Calibri"/>
                <a:cs typeface="Calibri"/>
                <a:sym typeface="Calibri"/>
              </a:rPr>
              <a:t>Éxito!</a:t>
            </a:r>
            <a:endParaRPr lang="es-CL" sz="2100" dirty="0">
              <a:latin typeface="Calibri" charset="0"/>
              <a:ea typeface="Calibri" charset="0"/>
              <a:cs typeface="Calibri" charset="0"/>
            </a:endParaRPr>
          </a:p>
        </p:txBody>
      </p:sp>
      <p:sp>
        <p:nvSpPr>
          <p:cNvPr id="10" name="Google Shape;168;p5"/>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smtClean="0">
                <a:solidFill>
                  <a:srgbClr val="FFB375"/>
                </a:solidFill>
                <a:latin typeface="Calibri"/>
                <a:ea typeface="Calibri"/>
                <a:cs typeface="Calibri"/>
                <a:sym typeface="Calibri"/>
              </a:rPr>
              <a:t>4</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125" y="3978569"/>
            <a:ext cx="6899892" cy="3974395"/>
          </a:xfrm>
          <a:prstGeom prst="rect">
            <a:avLst/>
          </a:prstGeom>
        </p:spPr>
      </p:pic>
    </p:spTree>
    <p:extLst>
      <p:ext uri="{BB962C8B-B14F-4D97-AF65-F5344CB8AC3E}">
        <p14:creationId xmlns:p14="http://schemas.microsoft.com/office/powerpoint/2010/main" val="419138120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30"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1"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grpSp>
        <p:nvGrpSpPr>
          <p:cNvPr id="32" name="Grupo 17"/>
          <p:cNvGrpSpPr/>
          <p:nvPr/>
        </p:nvGrpSpPr>
        <p:grpSpPr>
          <a:xfrm>
            <a:off x="-4655" y="4568183"/>
            <a:ext cx="5870763" cy="783005"/>
            <a:chOff x="-4655" y="4354713"/>
            <a:chExt cx="5870763" cy="783005"/>
          </a:xfrm>
        </p:grpSpPr>
        <p:sp>
          <p:nvSpPr>
            <p:cNvPr id="33" name="Google Shape;406;p19"/>
            <p:cNvSpPr txBox="1"/>
            <p:nvPr/>
          </p:nvSpPr>
          <p:spPr>
            <a:xfrm>
              <a:off x="1284454" y="4468470"/>
              <a:ext cx="4581654"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Trabajar en equipo, </a:t>
              </a:r>
              <a:r>
                <a:rPr lang="es-CL" sz="1600" dirty="0">
                  <a:latin typeface="Calibri" panose="020F0502020204030204" pitchFamily="34" charset="0"/>
                  <a:cs typeface="Calibri" panose="020F0502020204030204" pitchFamily="34" charset="0"/>
                </a:rPr>
                <a:t>cuidando la integridad física y emocional de todos y todas.</a:t>
              </a:r>
              <a:endParaRPr sz="16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 name="Google Shape;422;p19"/>
            <p:cNvSpPr/>
            <p:nvPr/>
          </p:nvSpPr>
          <p:spPr>
            <a:xfrm rot="5400000">
              <a:off x="171526" y="4178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5" name="Grupo 16"/>
          <p:cNvGrpSpPr/>
          <p:nvPr/>
        </p:nvGrpSpPr>
        <p:grpSpPr>
          <a:xfrm>
            <a:off x="-4655" y="3697448"/>
            <a:ext cx="6661094" cy="783005"/>
            <a:chOff x="-4655" y="3461842"/>
            <a:chExt cx="6661094" cy="783005"/>
          </a:xfrm>
        </p:grpSpPr>
        <p:sp>
          <p:nvSpPr>
            <p:cNvPr id="36" name="Google Shape;414;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Intentar siempre </a:t>
              </a:r>
              <a:r>
                <a:rPr lang="es-CL" sz="1600" b="1" dirty="0">
                  <a:solidFill>
                    <a:srgbClr val="ED6B00"/>
                  </a:solidFill>
                  <a:latin typeface="Calibri" panose="020F0502020204030204" pitchFamily="34" charset="0"/>
                  <a:cs typeface="Calibri" panose="020F0502020204030204" pitchFamily="34" charset="0"/>
                </a:rPr>
                <a:t>dar lo mejor de ti, </a:t>
              </a:r>
              <a:r>
                <a:rPr lang="es-CL" sz="1600" dirty="0">
                  <a:latin typeface="Calibri" panose="020F0502020204030204" pitchFamily="34" charset="0"/>
                  <a:cs typeface="Calibri" panose="020F0502020204030204" pitchFamily="34" charset="0"/>
                </a:rPr>
                <a:t>buscando ser eficiente al cumplir los objetivos.</a:t>
              </a:r>
              <a:endParaRPr sz="1600" dirty="0">
                <a:solidFill>
                  <a:srgbClr val="ED6B00"/>
                </a:solidFill>
                <a:latin typeface="Calibri" panose="020F0502020204030204" pitchFamily="34" charset="0"/>
                <a:cs typeface="Calibri" panose="020F0502020204030204" pitchFamily="34" charset="0"/>
              </a:endParaRPr>
            </a:p>
          </p:txBody>
        </p:sp>
        <p:sp>
          <p:nvSpPr>
            <p:cNvPr id="37" name="Google Shape;419;p19"/>
            <p:cNvSpPr/>
            <p:nvPr/>
          </p:nvSpPr>
          <p:spPr>
            <a:xfrm rot="5400000">
              <a:off x="171526" y="3285661"/>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9" name="Grupo 14"/>
          <p:cNvGrpSpPr/>
          <p:nvPr/>
        </p:nvGrpSpPr>
        <p:grpSpPr>
          <a:xfrm>
            <a:off x="-4655" y="1955978"/>
            <a:ext cx="9223735" cy="783005"/>
            <a:chOff x="-4655" y="1788831"/>
            <a:chExt cx="9223735" cy="783005"/>
          </a:xfrm>
        </p:grpSpPr>
        <p:sp>
          <p:nvSpPr>
            <p:cNvPr id="40" name="Google Shape;404;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Usar </a:t>
              </a:r>
              <a:r>
                <a:rPr lang="es-CL" sz="1600" b="1" dirty="0">
                  <a:solidFill>
                    <a:srgbClr val="ED6B00"/>
                  </a:solidFill>
                  <a:latin typeface="Calibri" panose="020F0502020204030204" pitchFamily="34" charset="0"/>
                  <a:cs typeface="Calibri" panose="020F0502020204030204" pitchFamily="34" charset="0"/>
                </a:rPr>
                <a:t>EPP </a:t>
              </a:r>
              <a:r>
                <a:rPr lang="es-CL" sz="1600" dirty="0">
                  <a:latin typeface="Calibri" panose="020F0502020204030204" pitchFamily="34" charset="0"/>
                  <a:cs typeface="Calibri" panose="020F0502020204030204" pitchFamily="34" charset="0"/>
                </a:rPr>
                <a:t>adecuados cuando corresponda.</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 name="Google Shape;412;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2" name="Grupo 15"/>
          <p:cNvGrpSpPr/>
          <p:nvPr/>
        </p:nvGrpSpPr>
        <p:grpSpPr>
          <a:xfrm>
            <a:off x="-4655" y="2826713"/>
            <a:ext cx="6103238" cy="783005"/>
            <a:chOff x="-4655" y="2568971"/>
            <a:chExt cx="6103238" cy="783005"/>
          </a:xfrm>
        </p:grpSpPr>
        <p:sp>
          <p:nvSpPr>
            <p:cNvPr id="43" name="Google Shape;405;p19"/>
            <p:cNvSpPr txBox="1"/>
            <p:nvPr/>
          </p:nvSpPr>
          <p:spPr>
            <a:xfrm>
              <a:off x="1284454" y="2659480"/>
              <a:ext cx="4814129"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Utilizar cuidadosamente </a:t>
              </a:r>
              <a:r>
                <a:rPr lang="es-CL" sz="1600" dirty="0">
                  <a:latin typeface="Calibri" panose="020F0502020204030204" pitchFamily="34" charset="0"/>
                  <a:cs typeface="Calibri" panose="020F0502020204030204" pitchFamily="34" charset="0"/>
                </a:rPr>
                <a:t>equipos, herramientas y artículos de escritorio.</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 name="Google Shape;416;p19"/>
            <p:cNvSpPr/>
            <p:nvPr/>
          </p:nvSpPr>
          <p:spPr>
            <a:xfrm rot="5400000">
              <a:off x="171526" y="239279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5" name="Grupo 18"/>
          <p:cNvGrpSpPr/>
          <p:nvPr/>
        </p:nvGrpSpPr>
        <p:grpSpPr>
          <a:xfrm>
            <a:off x="-4655" y="5438917"/>
            <a:ext cx="6467449" cy="783005"/>
            <a:chOff x="-4655" y="5100793"/>
            <a:chExt cx="6467449" cy="783005"/>
          </a:xfrm>
        </p:grpSpPr>
        <p:sp>
          <p:nvSpPr>
            <p:cNvPr id="46" name="Google Shape;406;p19"/>
            <p:cNvSpPr txBox="1"/>
            <p:nvPr/>
          </p:nvSpPr>
          <p:spPr>
            <a:xfrm>
              <a:off x="1284454" y="5224717"/>
              <a:ext cx="5178340"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Al finalizar cada actividad, </a:t>
              </a:r>
              <a:r>
                <a:rPr lang="es-CL" sz="1600" b="1" dirty="0">
                  <a:solidFill>
                    <a:srgbClr val="ED6B00"/>
                  </a:solidFill>
                  <a:latin typeface="Calibri" panose="020F0502020204030204" pitchFamily="34" charset="0"/>
                  <a:cs typeface="Calibri" panose="020F0502020204030204" pitchFamily="34" charset="0"/>
                </a:rPr>
                <a:t>ordenar y limpiar </a:t>
              </a:r>
              <a:r>
                <a:rPr lang="es-CL" sz="1600" dirty="0">
                  <a:latin typeface="Calibri" panose="020F0502020204030204" pitchFamily="34" charset="0"/>
                  <a:cs typeface="Calibri" panose="020F0502020204030204" pitchFamily="34" charset="0"/>
                </a:rPr>
                <a:t>el área de trabajo, reciclando al máximo los residuos.</a:t>
              </a:r>
            </a:p>
          </p:txBody>
        </p:sp>
        <p:sp>
          <p:nvSpPr>
            <p:cNvPr id="47" name="Google Shape;428;p19"/>
            <p:cNvSpPr/>
            <p:nvPr/>
          </p:nvSpPr>
          <p:spPr>
            <a:xfrm rot="5400000">
              <a:off x="171526" y="492461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8" name="Imagen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pic>
        <p:nvPicPr>
          <p:cNvPr id="49" name="Gráfico 7">
            <a:extLst>
              <a:ext uri="{FF2B5EF4-FFF2-40B4-BE49-F238E27FC236}">
                <a16:creationId xmlns:a16="http://schemas.microsoft.com/office/drawing/2014/main" xmlns="" id="{E037E07D-16CC-164A-8D99-3F40A1F0F03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6039" y="2952090"/>
            <a:ext cx="522086" cy="522086"/>
          </a:xfrm>
          <a:prstGeom prst="rect">
            <a:avLst/>
          </a:prstGeom>
        </p:spPr>
      </p:pic>
      <p:pic>
        <p:nvPicPr>
          <p:cNvPr id="50" name="Gráfico 22">
            <a:extLst>
              <a:ext uri="{FF2B5EF4-FFF2-40B4-BE49-F238E27FC236}">
                <a16:creationId xmlns:a16="http://schemas.microsoft.com/office/drawing/2014/main" xmlns="" id="{64CD2677-2D0C-B94D-ADC4-3F031D1A651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55941" y="2130681"/>
            <a:ext cx="502282" cy="502282"/>
          </a:xfrm>
          <a:prstGeom prst="rect">
            <a:avLst/>
          </a:prstGeom>
        </p:spPr>
      </p:pic>
      <p:pic>
        <p:nvPicPr>
          <p:cNvPr id="51" name="Gráfico 24">
            <a:extLst>
              <a:ext uri="{FF2B5EF4-FFF2-40B4-BE49-F238E27FC236}">
                <a16:creationId xmlns:a16="http://schemas.microsoft.com/office/drawing/2014/main" xmlns="" id="{3959CE6B-130C-7241-9D75-077AA732547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3358" y="5579402"/>
            <a:ext cx="507448" cy="507448"/>
          </a:xfrm>
          <a:prstGeom prst="rect">
            <a:avLst/>
          </a:prstGeom>
        </p:spPr>
      </p:pic>
      <p:pic>
        <p:nvPicPr>
          <p:cNvPr id="52" name="Gráfico 26">
            <a:extLst>
              <a:ext uri="{FF2B5EF4-FFF2-40B4-BE49-F238E27FC236}">
                <a16:creationId xmlns:a16="http://schemas.microsoft.com/office/drawing/2014/main" xmlns="" id="{F0FF436F-38C0-4143-8844-E4CC93DADE5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63597" y="4705564"/>
            <a:ext cx="486970" cy="486970"/>
          </a:xfrm>
          <a:prstGeom prst="rect">
            <a:avLst/>
          </a:prstGeom>
        </p:spPr>
      </p:pic>
      <p:pic>
        <p:nvPicPr>
          <p:cNvPr id="53" name="Gráfico 28">
            <a:extLst>
              <a:ext uri="{FF2B5EF4-FFF2-40B4-BE49-F238E27FC236}">
                <a16:creationId xmlns:a16="http://schemas.microsoft.com/office/drawing/2014/main" xmlns="" id="{969FBDF0-CAFE-454E-88B0-E7A2F013C99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65340" y="3862484"/>
            <a:ext cx="483485" cy="483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0-#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0-#ppt_w/2"/>
                                          </p:val>
                                        </p:tav>
                                        <p:tav tm="100000">
                                          <p:val>
                                            <p:strVal val="#ppt_x"/>
                                          </p:val>
                                        </p:tav>
                                      </p:tavLst>
                                    </p:anim>
                                    <p:anim calcmode="lin" valueType="num">
                                      <p:cBhvr additive="base">
                                        <p:cTn id="20" dur="10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000" fill="hold"/>
                                        <p:tgtEl>
                                          <p:spTgt spid="45"/>
                                        </p:tgtEl>
                                        <p:attrNameLst>
                                          <p:attrName>ppt_x</p:attrName>
                                        </p:attrNameLst>
                                      </p:cBhvr>
                                      <p:tavLst>
                                        <p:tav tm="0">
                                          <p:val>
                                            <p:strVal val="0-#ppt_w/2"/>
                                          </p:val>
                                        </p:tav>
                                        <p:tav tm="100000">
                                          <p:val>
                                            <p:strVal val="#ppt_x"/>
                                          </p:val>
                                        </p:tav>
                                      </p:tavLst>
                                    </p:anim>
                                    <p:anim calcmode="lin" valueType="num">
                                      <p:cBhvr additive="base">
                                        <p:cTn id="24" dur="1000" fill="hold"/>
                                        <p:tgtEl>
                                          <p:spTgt spid="4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500" tmFilter="0, 0; .2, .5; .8, .5; 1, 0"/>
                                        <p:tgtEl>
                                          <p:spTgt spid="48"/>
                                        </p:tgtEl>
                                      </p:cBhvr>
                                    </p:animEffect>
                                    <p:animScale>
                                      <p:cBhvr>
                                        <p:cTn id="28"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1"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2"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15"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7"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a:solidFill>
                  <a:srgbClr val="A93501"/>
                </a:solidFill>
                <a:latin typeface="Calibri"/>
                <a:ea typeface="Calibri"/>
                <a:cs typeface="Calibri"/>
                <a:sym typeface="Calibri"/>
              </a:rPr>
              <a:t>INGRESANDO DOCUMENTOS A UN </a:t>
            </a:r>
            <a:r>
              <a:rPr lang="en-US" sz="2000" b="1" dirty="0">
                <a:solidFill>
                  <a:srgbClr val="ED6B00"/>
                </a:solidFill>
                <a:latin typeface="Calibri"/>
                <a:ea typeface="Calibri"/>
                <a:cs typeface="Calibri"/>
                <a:sym typeface="Calibri"/>
              </a:rPr>
              <a:t>SISTEMA DE INFORMACIÓN</a:t>
            </a:r>
            <a:endParaRPr lang="en-US" sz="2000" dirty="0">
              <a:solidFill>
                <a:srgbClr val="ED6B00"/>
              </a:solidFill>
            </a:endParaRP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a:t>
            </a:r>
            <a:r>
              <a:rPr lang="es-CL" sz="1600" dirty="0" smtClean="0">
                <a:latin typeface="Calibri"/>
                <a:ea typeface="Calibri"/>
                <a:cs typeface="Calibri"/>
                <a:sym typeface="Calibri"/>
              </a:rPr>
              <a:t>la Autoevaluación y </a:t>
            </a:r>
            <a:r>
              <a:rPr lang="es-CL" sz="1600" dirty="0">
                <a:latin typeface="Calibri"/>
                <a:ea typeface="Calibri"/>
                <a:cs typeface="Calibri"/>
                <a:sym typeface="Calibri"/>
              </a:rPr>
              <a:t>entregar el </a:t>
            </a:r>
            <a:r>
              <a:rPr lang="es-CL" sz="1600" dirty="0" smtClean="0">
                <a:latin typeface="Calibri"/>
                <a:ea typeface="Calibri"/>
                <a:cs typeface="Calibri"/>
                <a:sym typeface="Calibri"/>
              </a:rPr>
              <a:t>Ticket </a:t>
            </a:r>
            <a:r>
              <a:rPr lang="es-CL" sz="1600" dirty="0">
                <a:latin typeface="Calibri"/>
                <a:ea typeface="Calibri"/>
                <a:cs typeface="Calibri"/>
                <a:sym typeface="Calibri"/>
              </a:rPr>
              <a:t>de </a:t>
            </a:r>
            <a:r>
              <a:rPr lang="es-CL" sz="1600" dirty="0" smtClean="0">
                <a:latin typeface="Calibri"/>
                <a:ea typeface="Calibri"/>
                <a:cs typeface="Calibri"/>
                <a:sym typeface="Calibri"/>
              </a:rPr>
              <a:t>Salida!</a:t>
            </a:r>
          </a:p>
          <a:p>
            <a:pPr lvl="0">
              <a:lnSpc>
                <a:spcPct val="115000"/>
              </a:lnSpc>
            </a:pPr>
            <a:endParaRPr lang="es-CL" sz="1600" dirty="0"/>
          </a:p>
          <a:p>
            <a:pPr lvl="0">
              <a:lnSpc>
                <a:spcPct val="115000"/>
              </a:lnSpc>
            </a:pPr>
            <a:r>
              <a:rPr lang="es-CL" sz="2100" b="1" dirty="0" smtClean="0">
                <a:solidFill>
                  <a:srgbClr val="ED6B00"/>
                </a:solidFill>
                <a:latin typeface="Calibri"/>
                <a:ea typeface="Calibri"/>
                <a:cs typeface="Calibri"/>
                <a:sym typeface="Calibri"/>
              </a:rPr>
              <a:t>¡Hasta la próxima! </a:t>
            </a:r>
            <a:endParaRPr lang="es-CL" sz="2100" b="1" dirty="0" smtClean="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011561"/>
            <a:ext cx="673176" cy="603721"/>
          </a:xfrm>
          <a:prstGeom prst="rect">
            <a:avLst/>
          </a:prstGeom>
        </p:spPr>
      </p:pic>
    </p:spTree>
    <p:extLst>
      <p:ext uri="{BB962C8B-B14F-4D97-AF65-F5344CB8AC3E}">
        <p14:creationId xmlns:p14="http://schemas.microsoft.com/office/powerpoint/2010/main" val="200021867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435">
                                          <p:stCondLst>
                                            <p:cond delay="0"/>
                                          </p:stCondLst>
                                        </p:cTn>
                                        <p:tgtEl>
                                          <p:spTgt spid="16"/>
                                        </p:tgtEl>
                                      </p:cBhvr>
                                    </p:animEffect>
                                    <p:anim calcmode="lin" valueType="num">
                                      <p:cBhvr>
                                        <p:cTn id="8"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13" dur="20">
                                          <p:stCondLst>
                                            <p:cond delay="487"/>
                                          </p:stCondLst>
                                        </p:cTn>
                                        <p:tgtEl>
                                          <p:spTgt spid="16"/>
                                        </p:tgtEl>
                                      </p:cBhvr>
                                      <p:to x="100000" y="60000"/>
                                    </p:animScale>
                                    <p:animScale>
                                      <p:cBhvr>
                                        <p:cTn id="14" dur="124" decel="50000">
                                          <p:stCondLst>
                                            <p:cond delay="507"/>
                                          </p:stCondLst>
                                        </p:cTn>
                                        <p:tgtEl>
                                          <p:spTgt spid="16"/>
                                        </p:tgtEl>
                                      </p:cBhvr>
                                      <p:to x="100000" y="100000"/>
                                    </p:animScale>
                                    <p:animScale>
                                      <p:cBhvr>
                                        <p:cTn id="15" dur="20">
                                          <p:stCondLst>
                                            <p:cond delay="984"/>
                                          </p:stCondLst>
                                        </p:cTn>
                                        <p:tgtEl>
                                          <p:spTgt spid="16"/>
                                        </p:tgtEl>
                                      </p:cBhvr>
                                      <p:to x="100000" y="80000"/>
                                    </p:animScale>
                                    <p:animScale>
                                      <p:cBhvr>
                                        <p:cTn id="16" dur="124" decel="50000">
                                          <p:stCondLst>
                                            <p:cond delay="1004"/>
                                          </p:stCondLst>
                                        </p:cTn>
                                        <p:tgtEl>
                                          <p:spTgt spid="16"/>
                                        </p:tgtEl>
                                      </p:cBhvr>
                                      <p:to x="100000" y="100000"/>
                                    </p:animScale>
                                    <p:animScale>
                                      <p:cBhvr>
                                        <p:cTn id="17" dur="20">
                                          <p:stCondLst>
                                            <p:cond delay="1231"/>
                                          </p:stCondLst>
                                        </p:cTn>
                                        <p:tgtEl>
                                          <p:spTgt spid="16"/>
                                        </p:tgtEl>
                                      </p:cBhvr>
                                      <p:to x="100000" y="90000"/>
                                    </p:animScale>
                                    <p:animScale>
                                      <p:cBhvr>
                                        <p:cTn id="18" dur="124" decel="50000">
                                          <p:stCondLst>
                                            <p:cond delay="1251"/>
                                          </p:stCondLst>
                                        </p:cTn>
                                        <p:tgtEl>
                                          <p:spTgt spid="16"/>
                                        </p:tgtEl>
                                      </p:cBhvr>
                                      <p:to x="100000" y="100000"/>
                                    </p:animScale>
                                    <p:animScale>
                                      <p:cBhvr>
                                        <p:cTn id="19" dur="20">
                                          <p:stCondLst>
                                            <p:cond delay="1356"/>
                                          </p:stCondLst>
                                        </p:cTn>
                                        <p:tgtEl>
                                          <p:spTgt spid="16"/>
                                        </p:tgtEl>
                                      </p:cBhvr>
                                      <p:to x="100000" y="95000"/>
                                    </p:animScale>
                                    <p:animScale>
                                      <p:cBhvr>
                                        <p:cTn id="20" dur="124" decel="50000">
                                          <p:stCondLst>
                                            <p:cond delay="1376"/>
                                          </p:stCondLst>
                                        </p:cTn>
                                        <p:tgtEl>
                                          <p:spTgt spid="16"/>
                                        </p:tgtEl>
                                      </p:cBhvr>
                                      <p:to x="100000" y="100000"/>
                                    </p:animScale>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s-ES" sz="1500" b="1" i="0" u="none" strike="noStrike" cap="none" dirty="0" smtClean="0">
                <a:solidFill>
                  <a:srgbClr val="000000"/>
                </a:solidFill>
                <a:latin typeface="Calibri"/>
                <a:ea typeface="Calibri"/>
                <a:cs typeface="Calibri"/>
                <a:sym typeface="Calibri"/>
              </a:rPr>
              <a:t>4</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386" y="2967029"/>
            <a:ext cx="6525491" cy="4592646"/>
          </a:xfrm>
          <a:prstGeom prst="rect">
            <a:avLst/>
          </a:prstGeom>
        </p:spPr>
      </p:pic>
      <p:sp>
        <p:nvSpPr>
          <p:cNvPr id="6" name="Google Shape;87;p2"/>
          <p:cNvSpPr txBox="1"/>
          <p:nvPr/>
        </p:nvSpPr>
        <p:spPr>
          <a:xfrm>
            <a:off x="365423" y="2116838"/>
            <a:ext cx="7933241" cy="1357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ES" sz="3600" b="1" i="0" u="none" strike="noStrike" cap="none" dirty="0" smtClean="0">
                <a:solidFill>
                  <a:srgbClr val="ED6B00"/>
                </a:solidFill>
                <a:latin typeface="Calibri"/>
                <a:ea typeface="Calibri"/>
                <a:cs typeface="Calibri"/>
                <a:sym typeface="Calibri"/>
              </a:rPr>
              <a:t>INGRESANDO DOCUMENTOS A UN SISTEMA DE INFORMACIÓN</a:t>
            </a:r>
            <a:endParaRPr sz="3600" b="1" i="0" u="none" strike="noStrike" cap="none" dirty="0">
              <a:solidFill>
                <a:srgbClr val="ED6B00"/>
              </a:solidFill>
              <a:latin typeface="Calibri"/>
              <a:ea typeface="Calibri"/>
              <a:cs typeface="Calibri"/>
              <a:sym typeface="Calibri"/>
            </a:endParaRPr>
          </a:p>
        </p:txBody>
      </p:sp>
      <p:sp>
        <p:nvSpPr>
          <p:cNvPr id="7"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MÓDULO 1 </a:t>
            </a:r>
            <a:r>
              <a:rPr lang="en-US" sz="1200" b="0" i="0" u="none" strike="noStrike" cap="none" dirty="0" smtClean="0">
                <a:solidFill>
                  <a:srgbClr val="ED6B00"/>
                </a:solidFill>
                <a:latin typeface="Calibri"/>
                <a:ea typeface="Calibri"/>
                <a:cs typeface="Calibri"/>
                <a:sym typeface="Calibri"/>
              </a:rPr>
              <a:t>| OPERACIONES DE ALMACENAMIENTO</a:t>
            </a:r>
            <a:endParaRPr sz="1200" b="0" i="0" u="none" strike="noStrike" cap="none" dirty="0">
              <a:solidFill>
                <a:srgbClr val="ED6B00"/>
              </a:solidFill>
              <a:latin typeface="Calibri"/>
              <a:ea typeface="Calibri"/>
              <a:cs typeface="Calibri"/>
              <a:sym typeface="Calibri"/>
            </a:endParaRPr>
          </a:p>
        </p:txBody>
      </p:sp>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1</a:t>
            </a:r>
            <a:endParaRPr lang="es-CL" dirty="0">
              <a:latin typeface="Calibri" panose="020F0502020204030204" pitchFamily="34" charset="0"/>
              <a:cs typeface="Calibri" panose="020F0502020204030204" pitchFamily="34" charset="0"/>
            </a:endParaRPr>
          </a:p>
          <a:p>
            <a:pPr lvl="0"/>
            <a:r>
              <a:rPr lang="es-CL" dirty="0">
                <a:latin typeface="Calibri" charset="0"/>
                <a:ea typeface="Calibri" charset="0"/>
                <a:cs typeface="Calibri" charset="0"/>
                <a:sym typeface="Calibri"/>
              </a:rPr>
              <a:t>Controlar la entrada y salida de productos, revisando el stock disponible y confirmando la recepción y despacho de manera computacional y/o manual, utilizando instrumentos de registro apropiados y la normativa vigente.</a:t>
            </a:r>
            <a:endParaRPr lang="es-CL" dirty="0">
              <a:latin typeface="Calibri" charset="0"/>
              <a:ea typeface="Calibri" charset="0"/>
              <a:cs typeface="Calibri" charset="0"/>
            </a:endParaRPr>
          </a:p>
          <a:p>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pPr lvl="0"/>
            <a:r>
              <a:rPr lang="es-CL" dirty="0" smtClean="0">
                <a:solidFill>
                  <a:schemeClr val="tx1"/>
                </a:solidFill>
                <a:latin typeface="Calibri" panose="020F0502020204030204" pitchFamily="34" charset="0"/>
                <a:cs typeface="Calibri" panose="020F0502020204030204" pitchFamily="34" charset="0"/>
              </a:rPr>
              <a:t>C - H</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lvl="0">
              <a:buSzPts val="1600"/>
            </a:pPr>
            <a:r>
              <a:rPr lang="es-CL" b="1" dirty="0" smtClean="0">
                <a:solidFill>
                  <a:schemeClr val="tx1"/>
                </a:solidFill>
                <a:latin typeface="Calibri" panose="020F0502020204030204" pitchFamily="34" charset="0"/>
                <a:cs typeface="Calibri" panose="020F0502020204030204" pitchFamily="34" charset="0"/>
              </a:rPr>
              <a:t>1 </a:t>
            </a:r>
            <a:r>
              <a:rPr lang="es-CL" dirty="0">
                <a:latin typeface="Calibri"/>
                <a:ea typeface="Calibri"/>
                <a:cs typeface="Calibri"/>
                <a:sym typeface="Calibri"/>
              </a:rPr>
              <a:t>Revisa las entradas de productos, confirmando la recepción de estos a través del uso </a:t>
            </a:r>
            <a:r>
              <a:rPr lang="es-CL" dirty="0" smtClean="0">
                <a:latin typeface="Calibri"/>
                <a:ea typeface="Calibri"/>
                <a:cs typeface="Calibri"/>
                <a:sym typeface="Calibri"/>
              </a:rPr>
              <a:t>de registros </a:t>
            </a:r>
            <a:r>
              <a:rPr lang="es-CL" dirty="0">
                <a:latin typeface="Calibri"/>
                <a:ea typeface="Calibri"/>
                <a:cs typeface="Calibri"/>
                <a:sym typeface="Calibri"/>
              </a:rPr>
              <a:t>pertinentes y cumpliendo con la normativa vigente</a:t>
            </a:r>
            <a:r>
              <a:rPr lang="es-CL" dirty="0" smtClean="0">
                <a:latin typeface="Calibri" panose="020F0502020204030204" pitchFamily="34" charset="0"/>
                <a:cs typeface="Calibri" panose="020F0502020204030204" pitchFamily="34" charset="0"/>
              </a:rPr>
              <a:t>.</a:t>
            </a:r>
            <a:endParaRPr lang="es-CL" dirty="0">
              <a:latin typeface="Calibri" panose="020F0502020204030204" pitchFamily="34" charset="0"/>
              <a:cs typeface="Calibri" panose="020F0502020204030204" pitchFamily="34" charset="0"/>
            </a:endParaRP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2491991"/>
          </a:xfrm>
          <a:prstGeom prst="rect">
            <a:avLst/>
          </a:prstGeom>
          <a:noFill/>
          <a:ln>
            <a:noFill/>
          </a:ln>
        </p:spPr>
        <p:txBody>
          <a:bodyPr spcFirstLastPara="1" wrap="square" lIns="91425" tIns="91425" rIns="91425" bIns="91425" anchor="t" anchorCtr="0">
            <a:noAutofit/>
          </a:bodyPr>
          <a:lstStyle/>
          <a:p>
            <a:pPr fontAlgn="ctr"/>
            <a:r>
              <a:rPr lang="es-CL" b="1" dirty="0" smtClean="0">
                <a:latin typeface="Calibri"/>
                <a:ea typeface="Calibri"/>
                <a:cs typeface="Calibri"/>
                <a:sym typeface="Calibri"/>
              </a:rPr>
              <a:t>1.3 </a:t>
            </a:r>
            <a:r>
              <a:rPr lang="es-ES" dirty="0" smtClean="0">
                <a:latin typeface="Calibri" panose="020F0502020204030204" pitchFamily="34" charset="0"/>
              </a:rPr>
              <a:t>Ingresa </a:t>
            </a:r>
            <a:r>
              <a:rPr lang="es-ES" dirty="0">
                <a:latin typeface="Calibri" panose="020F0502020204030204" pitchFamily="34" charset="0"/>
              </a:rPr>
              <a:t>los productos al sistema de clasificación, codificación y/o archivo, de acuerdo a instrucciones de superiores y normativa vigente.</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r>
              <a:rPr lang="es-ES" dirty="0">
                <a:latin typeface="Calibri" panose="020F0502020204030204" pitchFamily="34" charset="0"/>
              </a:rPr>
              <a:t>Registra información de bodega de acuerdo a los datos capturados, utilizando tecnologías disponibles, de acuerdo a la normativa vigente y procedimientos internos de la organización. </a:t>
            </a: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4" name="Imagen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88297" y="3757726"/>
            <a:ext cx="3025211" cy="4082383"/>
          </a:xfrm>
          <a:prstGeom prst="rect">
            <a:avLst/>
          </a:prstGeom>
        </p:spPr>
      </p:pic>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spTree>
    <p:extLst>
      <p:ext uri="{BB962C8B-B14F-4D97-AF65-F5344CB8AC3E}">
        <p14:creationId xmlns:p14="http://schemas.microsoft.com/office/powerpoint/2010/main" val="157662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Google Shape;138;p12"/>
          <p:cNvSpPr txBox="1"/>
          <p:nvPr/>
        </p:nvSpPr>
        <p:spPr>
          <a:xfrm>
            <a:off x="443015" y="6884691"/>
            <a:ext cx="266469" cy="354009"/>
          </a:xfrm>
          <a:prstGeom prst="rect">
            <a:avLst/>
          </a:prstGeom>
          <a:ln w="12700">
            <a:miter lim="400000"/>
          </a:ln>
          <a:extLst>
            <a:ext uri="{C572A759-6A51-4108-AA02-DFA0A04FC94B}">
              <ma14:wrappingTextBoxFlag xmlns:ma14="http://schemas.microsoft.com/office/mac/drawingml/2011/main" xmlns="" val="1"/>
            </a:ext>
          </a:extLst>
        </p:spPr>
        <p:txBody>
          <a:bodyPr lIns="91437" tIns="91437" rIns="91437" bIns="91437">
            <a:spAutoFit/>
          </a:bodyPr>
          <a:lstStyle>
            <a:lvl1pPr algn="r">
              <a:defRPr sz="1100">
                <a:latin typeface="Calibri"/>
                <a:ea typeface="Calibri"/>
                <a:cs typeface="Calibri"/>
                <a:sym typeface="Calibri"/>
              </a:defRPr>
            </a:lvl1pPr>
          </a:lstStyle>
          <a:p>
            <a:r>
              <a:t>4</a:t>
            </a:r>
          </a:p>
        </p:txBody>
      </p:sp>
      <p:grpSp>
        <p:nvGrpSpPr>
          <p:cNvPr id="172" name="Google Shape;139;p12"/>
          <p:cNvGrpSpPr/>
          <p:nvPr/>
        </p:nvGrpSpPr>
        <p:grpSpPr>
          <a:xfrm>
            <a:off x="387050" y="3650234"/>
            <a:ext cx="4847945" cy="809744"/>
            <a:chOff x="-2" y="-167526"/>
            <a:chExt cx="4845906" cy="809404"/>
          </a:xfrm>
        </p:grpSpPr>
        <p:grpSp>
          <p:nvGrpSpPr>
            <p:cNvPr id="167" name="Google Shape;140;p12"/>
            <p:cNvGrpSpPr/>
            <p:nvPr/>
          </p:nvGrpSpPr>
          <p:grpSpPr>
            <a:xfrm>
              <a:off x="188100" y="-167526"/>
              <a:ext cx="4657804" cy="809404"/>
              <a:chOff x="0" y="-167526"/>
              <a:chExt cx="4657803" cy="809403"/>
            </a:xfrm>
          </p:grpSpPr>
          <p:sp>
            <p:nvSpPr>
              <p:cNvPr id="165" name="Google Shape;141;p12"/>
              <p:cNvSpPr/>
              <p:nvPr/>
            </p:nvSpPr>
            <p:spPr>
              <a:xfrm>
                <a:off x="0" y="-167526"/>
                <a:ext cx="4657803" cy="779285"/>
              </a:xfrm>
              <a:prstGeom prst="roundRect">
                <a:avLst>
                  <a:gd name="adj" fmla="val 16667"/>
                </a:avLst>
              </a:prstGeom>
              <a:noFill/>
              <a:ln w="9525" cap="flat">
                <a:solidFill>
                  <a:srgbClr val="585858"/>
                </a:solidFill>
                <a:prstDash val="solid"/>
                <a:round/>
              </a:ln>
              <a:effectLst/>
            </p:spPr>
            <p:txBody>
              <a:bodyPr wrap="square" lIns="45738" tIns="45738" rIns="45738" bIns="45738" numCol="1" anchor="ctr">
                <a:noAutofit/>
              </a:bodyPr>
              <a:lstStyle/>
              <a:p>
                <a:endParaRPr sz="1401"/>
              </a:p>
            </p:txBody>
          </p:sp>
          <p:sp>
            <p:nvSpPr>
              <p:cNvPr id="166" name="Google Shape;142;p12"/>
              <p:cNvSpPr txBox="1"/>
              <p:nvPr/>
            </p:nvSpPr>
            <p:spPr>
              <a:xfrm>
                <a:off x="47898" y="241723"/>
                <a:ext cx="4562006" cy="4001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p>
                <a:r>
                  <a:rPr sz="1401"/>
                  <a:t>    </a:t>
                </a:r>
              </a:p>
            </p:txBody>
          </p:sp>
        </p:grpSp>
        <p:grpSp>
          <p:nvGrpSpPr>
            <p:cNvPr id="170" name="Google Shape;143;p12"/>
            <p:cNvGrpSpPr/>
            <p:nvPr/>
          </p:nvGrpSpPr>
          <p:grpSpPr>
            <a:xfrm>
              <a:off x="-2" y="-83074"/>
              <a:ext cx="391115" cy="615598"/>
              <a:chOff x="-1" y="-252053"/>
              <a:chExt cx="391113" cy="615596"/>
            </a:xfrm>
          </p:grpSpPr>
          <p:sp>
            <p:nvSpPr>
              <p:cNvPr id="168" name="Google Shape;144;p12"/>
              <p:cNvSpPr/>
              <p:nvPr/>
            </p:nvSpPr>
            <p:spPr>
              <a:xfrm>
                <a:off x="-1" y="-136746"/>
                <a:ext cx="391113" cy="385803"/>
              </a:xfrm>
              <a:prstGeom prst="roundRect">
                <a:avLst>
                  <a:gd name="adj" fmla="val 16667"/>
                </a:avLst>
              </a:prstGeom>
              <a:solidFill>
                <a:srgbClr val="ED6B00"/>
              </a:solidFill>
              <a:ln w="12700" cap="flat">
                <a:noFill/>
                <a:miter lim="400000"/>
              </a:ln>
              <a:effectLst/>
            </p:spPr>
            <p:txBody>
              <a:bodyPr wrap="square" lIns="45738" tIns="45738" rIns="45738" bIns="45738" numCol="1" anchor="ctr">
                <a:noAutofit/>
              </a:bodyPr>
              <a:lstStyle/>
              <a:p>
                <a:endParaRPr sz="1401"/>
              </a:p>
            </p:txBody>
          </p:sp>
          <p:sp>
            <p:nvSpPr>
              <p:cNvPr id="169" name="Google Shape;145;p12"/>
              <p:cNvSpPr txBox="1"/>
              <p:nvPr/>
            </p:nvSpPr>
            <p:spPr>
              <a:xfrm>
                <a:off x="9902" y="-252053"/>
                <a:ext cx="312203" cy="6155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lvl1pPr>
                  <a:defRPr sz="2800" b="1">
                    <a:solidFill>
                      <a:srgbClr val="FFFFFF"/>
                    </a:solidFill>
                    <a:latin typeface="Calibri"/>
                    <a:ea typeface="Calibri"/>
                    <a:cs typeface="Calibri"/>
                    <a:sym typeface="Calibri"/>
                  </a:defRPr>
                </a:lvl1pPr>
              </a:lstStyle>
              <a:p>
                <a:r>
                  <a:rPr sz="2801"/>
                  <a:t>2</a:t>
                </a:r>
              </a:p>
            </p:txBody>
          </p:sp>
        </p:grpSp>
        <p:sp>
          <p:nvSpPr>
            <p:cNvPr id="171" name="Google Shape;146;p12"/>
            <p:cNvSpPr txBox="1"/>
            <p:nvPr/>
          </p:nvSpPr>
          <p:spPr>
            <a:xfrm>
              <a:off x="562798" y="-6730"/>
              <a:ext cx="4117502" cy="43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lvl1pPr>
                <a:lnSpc>
                  <a:spcPct val="115000"/>
                </a:lnSpc>
                <a:defRPr sz="1600">
                  <a:latin typeface="Calibri"/>
                  <a:ea typeface="Calibri"/>
                  <a:cs typeface="Calibri"/>
                  <a:sym typeface="Calibri"/>
                </a:defRPr>
              </a:lvl1pPr>
            </a:lstStyle>
            <a:p>
              <a:pPr lvl="1"/>
              <a:r>
                <a:rPr lang="es-CL" sz="1600" dirty="0">
                  <a:latin typeface="Calibri" charset="0"/>
                  <a:ea typeface="Calibri" charset="0"/>
                  <a:cs typeface="Calibri" charset="0"/>
                </a:rPr>
                <a:t>Utilizamos tarjetas de inventario o </a:t>
              </a:r>
              <a:r>
                <a:rPr lang="es-CL" sz="1600" dirty="0" smtClean="0">
                  <a:latin typeface="Calibri" charset="0"/>
                  <a:ea typeface="Calibri" charset="0"/>
                  <a:cs typeface="Calibri" charset="0"/>
                </a:rPr>
                <a:t>existencias.</a:t>
              </a:r>
              <a:endParaRPr lang="es-CL" sz="1600" dirty="0">
                <a:latin typeface="Calibri" charset="0"/>
                <a:ea typeface="Calibri" charset="0"/>
                <a:cs typeface="Calibri" charset="0"/>
              </a:endParaRPr>
            </a:p>
          </p:txBody>
        </p:sp>
      </p:grpSp>
      <p:grpSp>
        <p:nvGrpSpPr>
          <p:cNvPr id="175" name="Google Shape;148;p12"/>
          <p:cNvGrpSpPr/>
          <p:nvPr/>
        </p:nvGrpSpPr>
        <p:grpSpPr>
          <a:xfrm>
            <a:off x="564650" y="2844336"/>
            <a:ext cx="4659764" cy="639762"/>
            <a:chOff x="0" y="0"/>
            <a:chExt cx="4657803" cy="883654"/>
          </a:xfrm>
        </p:grpSpPr>
        <p:sp>
          <p:nvSpPr>
            <p:cNvPr id="173" name="Google Shape;149;p12"/>
            <p:cNvSpPr/>
            <p:nvPr/>
          </p:nvSpPr>
          <p:spPr>
            <a:xfrm>
              <a:off x="0" y="0"/>
              <a:ext cx="4657803" cy="883654"/>
            </a:xfrm>
            <a:prstGeom prst="roundRect">
              <a:avLst>
                <a:gd name="adj" fmla="val 16667"/>
              </a:avLst>
            </a:prstGeom>
            <a:noFill/>
            <a:ln w="9525" cap="flat">
              <a:solidFill>
                <a:srgbClr val="585858"/>
              </a:solidFill>
              <a:prstDash val="solid"/>
              <a:round/>
            </a:ln>
            <a:effectLst/>
          </p:spPr>
          <p:txBody>
            <a:bodyPr wrap="square" lIns="45738" tIns="45738" rIns="45738" bIns="45738" numCol="1" anchor="ctr">
              <a:noAutofit/>
            </a:bodyPr>
            <a:lstStyle/>
            <a:p>
              <a:endParaRPr sz="1401"/>
            </a:p>
          </p:txBody>
        </p:sp>
        <p:sp>
          <p:nvSpPr>
            <p:cNvPr id="174" name="Google Shape;150;p12"/>
            <p:cNvSpPr txBox="1"/>
            <p:nvPr/>
          </p:nvSpPr>
          <p:spPr>
            <a:xfrm>
              <a:off x="47898" y="241723"/>
              <a:ext cx="4562006" cy="4001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p>
              <a:r>
                <a:rPr sz="1401"/>
                <a:t>    </a:t>
              </a:r>
            </a:p>
          </p:txBody>
        </p:sp>
      </p:grpSp>
      <p:grpSp>
        <p:nvGrpSpPr>
          <p:cNvPr id="178" name="Google Shape;151;p12"/>
          <p:cNvGrpSpPr/>
          <p:nvPr/>
        </p:nvGrpSpPr>
        <p:grpSpPr>
          <a:xfrm>
            <a:off x="376470" y="2860668"/>
            <a:ext cx="376362" cy="615858"/>
            <a:chOff x="0" y="-39739"/>
            <a:chExt cx="376203" cy="615596"/>
          </a:xfrm>
        </p:grpSpPr>
        <p:sp>
          <p:nvSpPr>
            <p:cNvPr id="176" name="Google Shape;152;p12"/>
            <p:cNvSpPr/>
            <p:nvPr/>
          </p:nvSpPr>
          <p:spPr>
            <a:xfrm>
              <a:off x="0" y="84708"/>
              <a:ext cx="376203" cy="385803"/>
            </a:xfrm>
            <a:prstGeom prst="roundRect">
              <a:avLst>
                <a:gd name="adj" fmla="val 16667"/>
              </a:avLst>
            </a:prstGeom>
            <a:solidFill>
              <a:srgbClr val="ED6B00"/>
            </a:solidFill>
            <a:ln w="12700" cap="flat">
              <a:noFill/>
              <a:miter lim="400000"/>
            </a:ln>
            <a:effectLst/>
          </p:spPr>
          <p:txBody>
            <a:bodyPr wrap="square" lIns="45738" tIns="45738" rIns="45738" bIns="45738" numCol="1" anchor="ctr">
              <a:noAutofit/>
            </a:bodyPr>
            <a:lstStyle/>
            <a:p>
              <a:endParaRPr sz="1401"/>
            </a:p>
          </p:txBody>
        </p:sp>
        <p:sp>
          <p:nvSpPr>
            <p:cNvPr id="177" name="Google Shape;153;p12"/>
            <p:cNvSpPr txBox="1"/>
            <p:nvPr/>
          </p:nvSpPr>
          <p:spPr>
            <a:xfrm>
              <a:off x="9524" y="-39739"/>
              <a:ext cx="300303" cy="6155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lvl1pPr>
                <a:defRPr sz="2800" b="1">
                  <a:solidFill>
                    <a:srgbClr val="FFFFFF"/>
                  </a:solidFill>
                  <a:latin typeface="Calibri"/>
                  <a:ea typeface="Calibri"/>
                  <a:cs typeface="Calibri"/>
                  <a:sym typeface="Calibri"/>
                </a:defRPr>
              </a:lvl1pPr>
            </a:lstStyle>
            <a:p>
              <a:r>
                <a:rPr sz="2801"/>
                <a:t>1</a:t>
              </a:r>
            </a:p>
          </p:txBody>
        </p:sp>
      </p:grpSp>
      <p:sp>
        <p:nvSpPr>
          <p:cNvPr id="179" name="Google Shape;154;p12"/>
          <p:cNvSpPr txBox="1"/>
          <p:nvPr/>
        </p:nvSpPr>
        <p:spPr>
          <a:xfrm>
            <a:off x="944754" y="2938625"/>
            <a:ext cx="3962195" cy="4511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lvl1pPr>
              <a:lnSpc>
                <a:spcPct val="115000"/>
              </a:lnSpc>
              <a:defRPr sz="1600">
                <a:latin typeface="Calibri"/>
                <a:ea typeface="Calibri"/>
                <a:cs typeface="Calibri"/>
                <a:sym typeface="Calibri"/>
              </a:defRPr>
            </a:lvl1pPr>
          </a:lstStyle>
          <a:p>
            <a:pPr lvl="1">
              <a:lnSpc>
                <a:spcPct val="115000"/>
              </a:lnSpc>
              <a:defRPr/>
            </a:pPr>
            <a:r>
              <a:rPr lang="es-CL" sz="1600" dirty="0">
                <a:latin typeface="Calibri" charset="0"/>
                <a:ea typeface="Calibri" charset="0"/>
                <a:cs typeface="Calibri" charset="0"/>
              </a:rPr>
              <a:t>Reconocimos el uso de saldos de </a:t>
            </a:r>
            <a:r>
              <a:rPr lang="es-CL" sz="1600" dirty="0" smtClean="0">
                <a:latin typeface="Calibri" charset="0"/>
                <a:ea typeface="Calibri" charset="0"/>
                <a:cs typeface="Calibri" charset="0"/>
              </a:rPr>
              <a:t>Inventario</a:t>
            </a:r>
            <a:r>
              <a:rPr lang="es-CL" dirty="0" smtClean="0"/>
              <a:t>.</a:t>
            </a:r>
            <a:endParaRPr lang="es-CL" dirty="0"/>
          </a:p>
        </p:txBody>
      </p:sp>
      <p:sp>
        <p:nvSpPr>
          <p:cNvPr id="181" name="Google Shape;155;p12"/>
          <p:cNvSpPr/>
          <p:nvPr/>
        </p:nvSpPr>
        <p:spPr>
          <a:xfrm>
            <a:off x="5029068" y="3631684"/>
            <a:ext cx="696832" cy="696830"/>
          </a:xfrm>
          <a:prstGeom prst="ellipse">
            <a:avLst/>
          </a:prstGeom>
          <a:solidFill>
            <a:srgbClr val="FFFFFF"/>
          </a:solidFill>
          <a:ln w="12700">
            <a:miter lim="400000"/>
          </a:ln>
        </p:spPr>
        <p:txBody>
          <a:bodyPr lIns="45738" rIns="45738" anchor="ctr"/>
          <a:lstStyle/>
          <a:p>
            <a:pPr algn="ctr">
              <a:defRPr>
                <a:solidFill>
                  <a:srgbClr val="FFFFFF"/>
                </a:solidFill>
              </a:defRPr>
            </a:pPr>
            <a:endParaRPr sz="1401"/>
          </a:p>
        </p:txBody>
      </p:sp>
      <p:sp>
        <p:nvSpPr>
          <p:cNvPr id="182" name="Google Shape;156;p12"/>
          <p:cNvSpPr txBox="1"/>
          <p:nvPr/>
        </p:nvSpPr>
        <p:spPr>
          <a:xfrm>
            <a:off x="376471" y="1265896"/>
            <a:ext cx="8954265" cy="536343"/>
          </a:xfrm>
          <a:prstGeom prst="rect">
            <a:avLst/>
          </a:prstGeom>
          <a:ln w="12700">
            <a:miter lim="400000"/>
          </a:ln>
          <a:extLst>
            <a:ext uri="{C572A759-6A51-4108-AA02-DFA0A04FC94B}">
              <ma14:wrappingTextBoxFlag xmlns:ma14="http://schemas.microsoft.com/office/mac/drawingml/2011/main" xmlns="" val="1"/>
            </a:ext>
          </a:extLst>
        </p:spPr>
        <p:txBody>
          <a:bodyPr lIns="91437" tIns="91437" rIns="91437" bIns="91437" anchor="ctr">
            <a:spAutoFit/>
          </a:bodyPr>
          <a:lstStyle>
            <a:lvl1pPr>
              <a:lnSpc>
                <a:spcPct val="80000"/>
              </a:lnSpc>
              <a:defRPr sz="2800" b="1">
                <a:solidFill>
                  <a:srgbClr val="ED6B00"/>
                </a:solidFill>
                <a:latin typeface="Calibri"/>
                <a:ea typeface="Calibri"/>
                <a:cs typeface="Calibri"/>
                <a:sym typeface="Calibri"/>
              </a:defRPr>
            </a:lvl1pPr>
          </a:lstStyle>
          <a:p>
            <a:r>
              <a:rPr sz="2801"/>
              <a:t>¿QUÉ APRENDIMOS LA ACTIVIDAD ANTERIOR?</a:t>
            </a:r>
          </a:p>
        </p:txBody>
      </p:sp>
      <p:sp>
        <p:nvSpPr>
          <p:cNvPr id="183" name="Google Shape;157;p12"/>
          <p:cNvSpPr txBox="1"/>
          <p:nvPr/>
        </p:nvSpPr>
        <p:spPr>
          <a:xfrm>
            <a:off x="575230" y="2249910"/>
            <a:ext cx="4780412" cy="433959"/>
          </a:xfrm>
          <a:prstGeom prst="rect">
            <a:avLst/>
          </a:prstGeom>
          <a:ln w="12700">
            <a:miter lim="400000"/>
          </a:ln>
          <a:extLst>
            <a:ext uri="{C572A759-6A51-4108-AA02-DFA0A04FC94B}">
              <ma14:wrappingTextBoxFlag xmlns:ma14="http://schemas.microsoft.com/office/mac/drawingml/2011/main" xmlns="" val="1"/>
            </a:ext>
          </a:extLst>
        </p:spPr>
        <p:txBody>
          <a:bodyPr lIns="91437" tIns="91437" rIns="91437" bIns="91437" anchor="ctr">
            <a:spAutoFit/>
          </a:bodyPr>
          <a:lstStyle>
            <a:lvl1pPr>
              <a:lnSpc>
                <a:spcPct val="90000"/>
              </a:lnSpc>
              <a:defRPr sz="1800" b="1">
                <a:solidFill>
                  <a:srgbClr val="ED6B00"/>
                </a:solidFill>
                <a:latin typeface="Calibri"/>
                <a:ea typeface="Calibri"/>
                <a:cs typeface="Calibri"/>
                <a:sym typeface="Calibri"/>
              </a:defRPr>
            </a:lvl1pPr>
          </a:lstStyle>
          <a:p>
            <a:r>
              <a:rPr lang="es-CL" dirty="0"/>
              <a:t>LLENADO DE TARJETAS DE </a:t>
            </a:r>
            <a:r>
              <a:rPr lang="es-CL" dirty="0" smtClean="0"/>
              <a:t>INVENTARIO</a:t>
            </a:r>
            <a:endParaRPr sz="1801" dirty="0"/>
          </a:p>
        </p:txBody>
      </p:sp>
      <p:sp>
        <p:nvSpPr>
          <p:cNvPr id="185" name="Google Shape;161;p12"/>
          <p:cNvSpPr/>
          <p:nvPr/>
        </p:nvSpPr>
        <p:spPr>
          <a:xfrm>
            <a:off x="583355" y="4617925"/>
            <a:ext cx="4659763" cy="714326"/>
          </a:xfrm>
          <a:prstGeom prst="roundRect">
            <a:avLst>
              <a:gd name="adj" fmla="val 16667"/>
            </a:avLst>
          </a:prstGeom>
          <a:noFill/>
          <a:ln w="9525" cap="flat">
            <a:solidFill>
              <a:srgbClr val="585858"/>
            </a:solidFill>
            <a:prstDash val="solid"/>
            <a:round/>
          </a:ln>
          <a:effectLst/>
        </p:spPr>
        <p:txBody>
          <a:bodyPr wrap="square" lIns="45738" tIns="45738" rIns="45738" bIns="45738" numCol="1" anchor="ctr">
            <a:noAutofit/>
          </a:bodyPr>
          <a:lstStyle/>
          <a:p>
            <a:endParaRPr sz="1401"/>
          </a:p>
        </p:txBody>
      </p:sp>
      <p:sp>
        <p:nvSpPr>
          <p:cNvPr id="186" name="Google Shape;162;p12"/>
          <p:cNvSpPr txBox="1"/>
          <p:nvPr/>
        </p:nvSpPr>
        <p:spPr>
          <a:xfrm>
            <a:off x="631273" y="5033150"/>
            <a:ext cx="4563926" cy="4003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p>
            <a:r>
              <a:rPr sz="1401"/>
              <a:t>    </a:t>
            </a:r>
          </a:p>
        </p:txBody>
      </p:sp>
      <p:sp>
        <p:nvSpPr>
          <p:cNvPr id="36" name="Google Shape;161;p12"/>
          <p:cNvSpPr/>
          <p:nvPr/>
        </p:nvSpPr>
        <p:spPr>
          <a:xfrm>
            <a:off x="583355" y="5483933"/>
            <a:ext cx="4659763" cy="659245"/>
          </a:xfrm>
          <a:prstGeom prst="roundRect">
            <a:avLst>
              <a:gd name="adj" fmla="val 16667"/>
            </a:avLst>
          </a:prstGeom>
          <a:noFill/>
          <a:ln w="9525" cap="flat">
            <a:solidFill>
              <a:srgbClr val="585858"/>
            </a:solidFill>
            <a:prstDash val="solid"/>
            <a:round/>
          </a:ln>
          <a:effectLst/>
        </p:spPr>
        <p:txBody>
          <a:bodyPr wrap="square" lIns="45738" tIns="45738" rIns="45738" bIns="45738" numCol="1" anchor="ctr">
            <a:noAutofit/>
          </a:bodyPr>
          <a:lstStyle/>
          <a:p>
            <a:endParaRPr sz="1401"/>
          </a:p>
        </p:txBody>
      </p:sp>
      <p:sp>
        <p:nvSpPr>
          <p:cNvPr id="188" name="Google Shape;164;p12"/>
          <p:cNvSpPr/>
          <p:nvPr/>
        </p:nvSpPr>
        <p:spPr>
          <a:xfrm>
            <a:off x="395175" y="4790100"/>
            <a:ext cx="376362" cy="385966"/>
          </a:xfrm>
          <a:prstGeom prst="roundRect">
            <a:avLst>
              <a:gd name="adj" fmla="val 16667"/>
            </a:avLst>
          </a:prstGeom>
          <a:solidFill>
            <a:srgbClr val="ED6B00"/>
          </a:solidFill>
          <a:ln w="12700" cap="flat">
            <a:noFill/>
            <a:miter lim="400000"/>
          </a:ln>
          <a:effectLst/>
        </p:spPr>
        <p:txBody>
          <a:bodyPr wrap="square" lIns="45738" tIns="45738" rIns="45738" bIns="45738" numCol="1" anchor="ctr">
            <a:noAutofit/>
          </a:bodyPr>
          <a:lstStyle/>
          <a:p>
            <a:endParaRPr sz="1401"/>
          </a:p>
        </p:txBody>
      </p:sp>
      <p:sp>
        <p:nvSpPr>
          <p:cNvPr id="189" name="Google Shape;165;p12"/>
          <p:cNvSpPr txBox="1"/>
          <p:nvPr/>
        </p:nvSpPr>
        <p:spPr>
          <a:xfrm>
            <a:off x="404703" y="4665600"/>
            <a:ext cx="300430" cy="6158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lvl1pPr>
              <a:defRPr sz="2800" b="1">
                <a:solidFill>
                  <a:srgbClr val="FFFFFF"/>
                </a:solidFill>
                <a:latin typeface="Calibri"/>
                <a:ea typeface="Calibri"/>
                <a:cs typeface="Calibri"/>
                <a:sym typeface="Calibri"/>
              </a:defRPr>
            </a:lvl1pPr>
          </a:lstStyle>
          <a:p>
            <a:r>
              <a:rPr sz="2801"/>
              <a:t>3</a:t>
            </a:r>
          </a:p>
        </p:txBody>
      </p:sp>
      <p:sp>
        <p:nvSpPr>
          <p:cNvPr id="37" name="Google Shape;164;p12"/>
          <p:cNvSpPr/>
          <p:nvPr/>
        </p:nvSpPr>
        <p:spPr>
          <a:xfrm>
            <a:off x="395175" y="5620572"/>
            <a:ext cx="376362" cy="385966"/>
          </a:xfrm>
          <a:prstGeom prst="roundRect">
            <a:avLst>
              <a:gd name="adj" fmla="val 16667"/>
            </a:avLst>
          </a:prstGeom>
          <a:solidFill>
            <a:srgbClr val="ED6B00"/>
          </a:solidFill>
          <a:ln w="12700" cap="flat">
            <a:noFill/>
            <a:miter lim="400000"/>
          </a:ln>
          <a:effectLst/>
        </p:spPr>
        <p:txBody>
          <a:bodyPr wrap="square" lIns="45738" tIns="45738" rIns="45738" bIns="45738" numCol="1" anchor="ctr">
            <a:noAutofit/>
          </a:bodyPr>
          <a:lstStyle/>
          <a:p>
            <a:endParaRPr sz="1401"/>
          </a:p>
        </p:txBody>
      </p:sp>
      <p:sp>
        <p:nvSpPr>
          <p:cNvPr id="38" name="Google Shape;165;p12"/>
          <p:cNvSpPr txBox="1"/>
          <p:nvPr/>
        </p:nvSpPr>
        <p:spPr>
          <a:xfrm>
            <a:off x="404703" y="5505627"/>
            <a:ext cx="300430" cy="6158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lvl1pPr>
              <a:defRPr sz="2800" b="1">
                <a:solidFill>
                  <a:srgbClr val="FFFFFF"/>
                </a:solidFill>
                <a:latin typeface="Calibri"/>
                <a:ea typeface="Calibri"/>
                <a:cs typeface="Calibri"/>
                <a:sym typeface="Calibri"/>
              </a:defRPr>
            </a:lvl1pPr>
          </a:lstStyle>
          <a:p>
            <a:r>
              <a:rPr lang="es-ES" sz="2801" dirty="0" smtClean="0"/>
              <a:t>4</a:t>
            </a:r>
            <a:endParaRPr sz="2801" dirty="0"/>
          </a:p>
        </p:txBody>
      </p:sp>
      <p:sp>
        <p:nvSpPr>
          <p:cNvPr id="191" name="Google Shape;166;p12"/>
          <p:cNvSpPr txBox="1"/>
          <p:nvPr/>
        </p:nvSpPr>
        <p:spPr>
          <a:xfrm>
            <a:off x="958212" y="4761705"/>
            <a:ext cx="3962195" cy="4308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lvl1pPr>
              <a:lnSpc>
                <a:spcPct val="115000"/>
              </a:lnSpc>
              <a:defRPr sz="1600">
                <a:latin typeface="Calibri"/>
                <a:ea typeface="Calibri"/>
                <a:cs typeface="Calibri"/>
                <a:sym typeface="Calibri"/>
              </a:defRPr>
            </a:lvl1pPr>
          </a:lstStyle>
          <a:p>
            <a:pPr lvl="1"/>
            <a:r>
              <a:rPr lang="es-CL" sz="1600" dirty="0">
                <a:latin typeface="Calibri" charset="0"/>
                <a:ea typeface="Calibri" charset="0"/>
                <a:cs typeface="Calibri" charset="0"/>
              </a:rPr>
              <a:t>Reconocimos los Saldos </a:t>
            </a:r>
            <a:r>
              <a:rPr lang="es-CL" sz="1600" dirty="0" smtClean="0">
                <a:latin typeface="Calibri" charset="0"/>
                <a:ea typeface="Calibri" charset="0"/>
                <a:cs typeface="Calibri" charset="0"/>
              </a:rPr>
              <a:t>Actualizados.</a:t>
            </a:r>
            <a:endParaRPr lang="es-CL" sz="1600" dirty="0">
              <a:latin typeface="Calibri" charset="0"/>
              <a:ea typeface="Calibri" charset="0"/>
              <a:cs typeface="Calibri" charset="0"/>
            </a:endParaRPr>
          </a:p>
        </p:txBody>
      </p:sp>
      <p:sp>
        <p:nvSpPr>
          <p:cNvPr id="39" name="Google Shape;166;p12"/>
          <p:cNvSpPr txBox="1"/>
          <p:nvPr/>
        </p:nvSpPr>
        <p:spPr>
          <a:xfrm>
            <a:off x="958212" y="5598113"/>
            <a:ext cx="3962195" cy="4308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7" tIns="91437" rIns="91437" bIns="91437" numCol="1" anchor="ctr">
            <a:spAutoFit/>
          </a:bodyPr>
          <a:lstStyle>
            <a:lvl1pPr>
              <a:lnSpc>
                <a:spcPct val="115000"/>
              </a:lnSpc>
              <a:defRPr sz="1600">
                <a:latin typeface="Calibri"/>
                <a:ea typeface="Calibri"/>
                <a:cs typeface="Calibri"/>
                <a:sym typeface="Calibri"/>
              </a:defRPr>
            </a:lvl1pPr>
          </a:lstStyle>
          <a:p>
            <a:pPr lvl="1"/>
            <a:r>
              <a:rPr lang="es-CL" sz="1600" dirty="0">
                <a:latin typeface="Calibri" charset="0"/>
                <a:ea typeface="Calibri" charset="0"/>
                <a:cs typeface="Calibri" charset="0"/>
              </a:rPr>
              <a:t>Aplicamos el Costo Promedio </a:t>
            </a:r>
            <a:r>
              <a:rPr lang="es-CL" sz="1600" dirty="0" smtClean="0">
                <a:latin typeface="Calibri" charset="0"/>
                <a:ea typeface="Calibri" charset="0"/>
                <a:cs typeface="Calibri" charset="0"/>
              </a:rPr>
              <a:t>Ponderado.</a:t>
            </a:r>
            <a:endParaRPr lang="es-CL" sz="1600" dirty="0">
              <a:latin typeface="Calibri" charset="0"/>
              <a:ea typeface="Calibri" charset="0"/>
              <a:cs typeface="Calibri" charset="0"/>
            </a:endParaRPr>
          </a:p>
        </p:txBody>
      </p:sp>
      <p:pic>
        <p:nvPicPr>
          <p:cNvPr id="193" name="Google Shape;167;p12" descr="Google Shape;167;p12"/>
          <p:cNvPicPr>
            <a:picLocks noChangeAspect="1"/>
          </p:cNvPicPr>
          <p:nvPr/>
        </p:nvPicPr>
        <p:blipFill>
          <a:blip r:embed="rId2">
            <a:extLst/>
          </a:blip>
          <a:stretch>
            <a:fillRect/>
          </a:stretch>
        </p:blipFill>
        <p:spPr>
          <a:xfrm>
            <a:off x="4872904" y="2514208"/>
            <a:ext cx="4830358" cy="4576401"/>
          </a:xfrm>
          <a:prstGeom prst="rect">
            <a:avLst/>
          </a:prstGeom>
          <a:ln w="12700">
            <a:miter lim="400000"/>
          </a:ln>
        </p:spPr>
      </p:pic>
      <p:sp>
        <p:nvSpPr>
          <p:cNvPr id="33" name="Google Shape;70;p14">
            <a:extLst>
              <a:ext uri="{FF2B5EF4-FFF2-40B4-BE49-F238E27FC236}">
                <a16:creationId xmlns:a16="http://schemas.microsoft.com/office/drawing/2014/main" xmlns="" id="{3C5EA18A-4979-4B4F-89E8-76D78BAC99AB}"/>
              </a:ext>
            </a:extLst>
          </p:cNvPr>
          <p:cNvSpPr txBox="1">
            <a:spLocks/>
          </p:cNvSpPr>
          <p:nvPr/>
        </p:nvSpPr>
        <p:spPr>
          <a:xfrm>
            <a:off x="366944" y="1220612"/>
            <a:ext cx="4702375" cy="153665"/>
          </a:xfrm>
          <a:prstGeom prst="rect">
            <a:avLst/>
          </a:prstGeom>
          <a:noFill/>
          <a:ln>
            <a:noFill/>
          </a:ln>
        </p:spPr>
        <p:txBody>
          <a:bodyPr spcFirstLastPara="1" wrap="square" lIns="91463" tIns="91463" rIns="91463" bIns="914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401" b="1" dirty="0">
                <a:latin typeface="Calibri" panose="020F0502020204030204" pitchFamily="34" charset="0"/>
                <a:ea typeface="Roboto"/>
                <a:cs typeface="Calibri" panose="020F0502020204030204" pitchFamily="34" charset="0"/>
                <a:sym typeface="Roboto"/>
              </a:rPr>
              <a:t>RECORDEMOS</a:t>
            </a:r>
            <a:endParaRPr lang="x-none" sz="1401" b="1" dirty="0">
              <a:latin typeface="Calibri" panose="020F0502020204030204" pitchFamily="34" charset="0"/>
              <a:ea typeface="Roboto"/>
              <a:cs typeface="Calibri" panose="020F0502020204030204" pitchFamily="34" charset="0"/>
              <a:sym typeface="Roboto"/>
            </a:endParaRPr>
          </a:p>
          <a:p>
            <a:endParaRPr lang="x-none" sz="1401" b="1" dirty="0">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36349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4063852" y="26649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52" name="Google Shape;152;p5"/>
          <p:cNvSpPr/>
          <p:nvPr/>
        </p:nvSpPr>
        <p:spPr>
          <a:xfrm>
            <a:off x="4063852" y="3185653"/>
            <a:ext cx="5081308" cy="1386347"/>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5" name="Google Shape;155;p5"/>
          <p:cNvSpPr txBox="1"/>
          <p:nvPr/>
        </p:nvSpPr>
        <p:spPr>
          <a:xfrm>
            <a:off x="4578914" y="3414217"/>
            <a:ext cx="4363870" cy="338514"/>
          </a:xfrm>
          <a:prstGeom prst="rect">
            <a:avLst/>
          </a:prstGeom>
          <a:noFill/>
          <a:ln>
            <a:noFill/>
          </a:ln>
        </p:spPr>
        <p:txBody>
          <a:bodyPr spcFirstLastPara="1" wrap="square" lIns="91425" tIns="45700" rIns="91425" bIns="45700" anchor="t" anchorCtr="0">
            <a:spAutoFit/>
          </a:bodyPr>
          <a:lstStyle/>
          <a:p>
            <a:r>
              <a:rPr lang="es-CL" sz="1600" dirty="0">
                <a:latin typeface="Calibri" charset="0"/>
                <a:ea typeface="Calibri" charset="0"/>
                <a:cs typeface="Calibri" charset="0"/>
              </a:rPr>
              <a:t>Completar tarjetas de existencias </a:t>
            </a:r>
            <a:r>
              <a:rPr lang="es-CL" sz="1600">
                <a:latin typeface="Calibri" charset="0"/>
                <a:ea typeface="Calibri" charset="0"/>
                <a:cs typeface="Calibri" charset="0"/>
              </a:rPr>
              <a:t>no </a:t>
            </a:r>
            <a:r>
              <a:rPr lang="es-CL" sz="1600" smtClean="0">
                <a:latin typeface="Calibri" charset="0"/>
                <a:ea typeface="Calibri" charset="0"/>
                <a:cs typeface="Calibri" charset="0"/>
              </a:rPr>
              <a:t>manuales</a:t>
            </a:r>
            <a:r>
              <a:rPr lang="es-CL" sz="160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grpSp>
        <p:nvGrpSpPr>
          <p:cNvPr id="3" name="Grupo 2"/>
          <p:cNvGrpSpPr/>
          <p:nvPr/>
        </p:nvGrpSpPr>
        <p:grpSpPr>
          <a:xfrm>
            <a:off x="3895220" y="3402395"/>
            <a:ext cx="375438" cy="362157"/>
            <a:chOff x="8933845" y="4263226"/>
            <a:chExt cx="376200" cy="385800"/>
          </a:xfrm>
        </p:grpSpPr>
        <p:sp>
          <p:nvSpPr>
            <p:cNvPr id="162" name="Google Shape;162;p5"/>
            <p:cNvSpPr/>
            <p:nvPr/>
          </p:nvSpPr>
          <p:spPr>
            <a:xfrm>
              <a:off x="8933845" y="4263226"/>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8943370" y="4263226"/>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164" name="Google Shape;164;p5"/>
          <p:cNvSpPr/>
          <p:nvPr/>
        </p:nvSpPr>
        <p:spPr>
          <a:xfrm>
            <a:off x="3895220" y="3904306"/>
            <a:ext cx="375438" cy="36215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3904726" y="3904306"/>
            <a:ext cx="299692" cy="36215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sp>
        <p:nvSpPr>
          <p:cNvPr id="167" name="Google Shape;167;p5"/>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smtClean="0">
                <a:solidFill>
                  <a:srgbClr val="A93501"/>
                </a:solidFill>
                <a:latin typeface="Calibri"/>
                <a:ea typeface="Calibri"/>
                <a:cs typeface="Calibri"/>
                <a:sym typeface="Calibri"/>
              </a:rPr>
              <a:t>INGRESANDO DOCUMENTOS A UN </a:t>
            </a:r>
            <a:r>
              <a:rPr lang="en-US" sz="2000" b="1" i="0" u="none" strike="noStrike" cap="none" dirty="0" smtClean="0">
                <a:solidFill>
                  <a:srgbClr val="ED6B00"/>
                </a:solidFill>
                <a:latin typeface="Calibri"/>
                <a:ea typeface="Calibri"/>
                <a:cs typeface="Calibri"/>
                <a:sym typeface="Calibri"/>
              </a:rPr>
              <a:t>SISTEMA DE INFORMACIÓN</a:t>
            </a:r>
            <a:endParaRPr sz="2000" b="1" i="0" u="none" strike="noStrike" cap="none" dirty="0">
              <a:solidFill>
                <a:srgbClr val="ED6B00"/>
              </a:solidFill>
              <a:latin typeface="Calibri"/>
              <a:ea typeface="Calibri"/>
              <a:cs typeface="Calibri"/>
              <a:sym typeface="Calibri"/>
            </a:endParaRPr>
          </a:p>
        </p:txBody>
      </p:sp>
      <p:sp>
        <p:nvSpPr>
          <p:cNvPr id="168" name="Google Shape;168;p5"/>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smtClean="0">
                <a:solidFill>
                  <a:srgbClr val="FFB375"/>
                </a:solidFill>
                <a:latin typeface="Calibri"/>
                <a:ea typeface="Calibri"/>
                <a:cs typeface="Calibri"/>
                <a:sym typeface="Calibri"/>
              </a:rPr>
              <a:t>4</a:t>
            </a:r>
            <a:endParaRPr sz="5000" b="0" i="0" u="none" strike="noStrike" cap="none" dirty="0">
              <a:solidFill>
                <a:srgbClr val="FFB375"/>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sp>
        <p:nvSpPr>
          <p:cNvPr id="20"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ED6B00"/>
                </a:solidFill>
                <a:latin typeface="Calibri"/>
                <a:ea typeface="Calibri"/>
                <a:cs typeface="Calibri"/>
                <a:sym typeface="Calibri"/>
              </a:rPr>
              <a:t>MENÚ DE LA ACTIVIDAD</a:t>
            </a:r>
            <a:endParaRPr lang="en-US" sz="3100" b="1" dirty="0">
              <a:solidFill>
                <a:srgbClr val="ED6B00"/>
              </a:solidFill>
              <a:latin typeface="Calibri"/>
              <a:ea typeface="Calibri"/>
              <a:cs typeface="Calibri"/>
              <a:sym typeface="Calibri"/>
            </a:endParaRPr>
          </a:p>
        </p:txBody>
      </p:sp>
      <p:sp>
        <p:nvSpPr>
          <p:cNvPr id="17" name="Google Shape;155;p5"/>
          <p:cNvSpPr txBox="1"/>
          <p:nvPr/>
        </p:nvSpPr>
        <p:spPr>
          <a:xfrm>
            <a:off x="4578914" y="3904306"/>
            <a:ext cx="4417344" cy="338514"/>
          </a:xfrm>
          <a:prstGeom prst="rect">
            <a:avLst/>
          </a:prstGeom>
          <a:noFill/>
          <a:ln>
            <a:noFill/>
          </a:ln>
        </p:spPr>
        <p:txBody>
          <a:bodyPr spcFirstLastPara="1" wrap="square" lIns="91425" tIns="45700" rIns="91425" bIns="45700" anchor="t" anchorCtr="0">
            <a:spAutoFit/>
          </a:bodyPr>
          <a:lstStyle/>
          <a:p>
            <a:r>
              <a:rPr lang="es-CL" sz="1600" dirty="0">
                <a:latin typeface="Calibri" charset="0"/>
                <a:ea typeface="Calibri" charset="0"/>
                <a:cs typeface="Calibri" charset="0"/>
              </a:rPr>
              <a:t>Realizar Cálculos de Costo promedio </a:t>
            </a:r>
            <a:r>
              <a:rPr lang="es-CL" sz="1600" dirty="0" smtClean="0">
                <a:latin typeface="Calibri" charset="0"/>
                <a:ea typeface="Calibri" charset="0"/>
                <a:cs typeface="Calibri" charset="0"/>
              </a:rPr>
              <a:t>ponderado.</a:t>
            </a:r>
            <a:endParaRPr lang="es-CL" sz="1600" dirty="0">
              <a:latin typeface="Calibri" charset="0"/>
              <a:ea typeface="Calibri" charset="0"/>
              <a:cs typeface="Calibri" charset="0"/>
            </a:endParaRPr>
          </a:p>
        </p:txBody>
      </p:sp>
    </p:spTree>
    <p:extLst>
      <p:ext uri="{BB962C8B-B14F-4D97-AF65-F5344CB8AC3E}">
        <p14:creationId xmlns:p14="http://schemas.microsoft.com/office/powerpoint/2010/main" val="84006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452175" y="2161174"/>
            <a:ext cx="8568535" cy="2369261"/>
          </a:xfrm>
          <a:prstGeom prst="roundRect">
            <a:avLst>
              <a:gd name="adj" fmla="val 6535"/>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799413" y="2423399"/>
            <a:ext cx="7995266" cy="1815841"/>
          </a:xfrm>
          <a:prstGeom prst="rect">
            <a:avLst/>
          </a:prstGeom>
          <a:noFill/>
          <a:ln>
            <a:noFill/>
          </a:ln>
        </p:spPr>
        <p:txBody>
          <a:bodyPr spcFirstLastPara="1" wrap="square" lIns="91425" tIns="45700" rIns="91425" bIns="45700" anchor="t" anchorCtr="0">
            <a:spAutoFit/>
          </a:bodyPr>
          <a:lstStyle/>
          <a:p>
            <a:pPr algn="just"/>
            <a:r>
              <a:rPr lang="es-CL" sz="1600" dirty="0">
                <a:latin typeface="Calibri" charset="0"/>
                <a:ea typeface="Calibri" charset="0"/>
                <a:cs typeface="Calibri" charset="0"/>
              </a:rPr>
              <a:t>Al finalizar la Segunda Guerra Mundial, las empresas estadounidenses le pidieron a las fuerzas armadas que les mostraran cómo habían podido coordinar exitosamente todos los recursos que implicaba el esfuerzo bélico (gente, equipos, armamento, municiones, etc</a:t>
            </a:r>
            <a:r>
              <a:rPr lang="es-CL" sz="1600" dirty="0" smtClean="0">
                <a:latin typeface="Calibri" charset="0"/>
                <a:ea typeface="Calibri" charset="0"/>
                <a:cs typeface="Calibri" charset="0"/>
              </a:rPr>
              <a:t>.).</a:t>
            </a:r>
          </a:p>
          <a:p>
            <a:pPr algn="just"/>
            <a:endParaRPr lang="es-CL" sz="1600" dirty="0">
              <a:latin typeface="Calibri" charset="0"/>
              <a:ea typeface="Calibri" charset="0"/>
              <a:cs typeface="Calibri" charset="0"/>
            </a:endParaRPr>
          </a:p>
          <a:p>
            <a:pPr algn="just"/>
            <a:r>
              <a:rPr lang="es-CL" sz="1600" dirty="0">
                <a:latin typeface="Calibri" charset="0"/>
                <a:ea typeface="Calibri" charset="0"/>
                <a:cs typeface="Calibri" charset="0"/>
              </a:rPr>
              <a:t>Las fuerzas armadas habían desarrollado programas informáticos que dieron origen al MRP (iniciales en inglés de lo que traducimos como Planificación de Requerimiento de Materiales). De este modo se logra integrar distintas áreas para planificar una organización compleja.</a:t>
            </a: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A MEDIADOS DEL SIGLO PASADO</a:t>
            </a:r>
            <a:r>
              <a:rPr lang="mr-IN" sz="2800" b="1" dirty="0" smtClean="0">
                <a:solidFill>
                  <a:srgbClr val="ED6B00"/>
                </a:solidFill>
                <a:latin typeface="Calibri"/>
                <a:ea typeface="Calibri"/>
                <a:cs typeface="Calibri"/>
                <a:sym typeface="Calibri"/>
              </a:rPr>
              <a:t>…</a:t>
            </a:r>
            <a:endParaRPr lang="pt-BR" sz="3100" b="0" i="0" u="none" strike="noStrike" cap="none" dirty="0">
              <a:solidFill>
                <a:srgbClr val="A93501"/>
              </a:solidFill>
              <a:latin typeface="Calibri"/>
              <a:ea typeface="Calibri"/>
              <a:cs typeface="Calibri"/>
              <a:sym typeface="Calibri"/>
            </a:endParaRPr>
          </a:p>
        </p:txBody>
      </p:sp>
      <p:sp>
        <p:nvSpPr>
          <p:cNvPr id="7" name="Google Shape;174;p6"/>
          <p:cNvSpPr txBox="1"/>
          <p:nvPr/>
        </p:nvSpPr>
        <p:spPr>
          <a:xfrm>
            <a:off x="1680439" y="8165295"/>
            <a:ext cx="6583093" cy="800179"/>
          </a:xfrm>
          <a:prstGeom prst="rect">
            <a:avLst/>
          </a:prstGeom>
          <a:noFill/>
          <a:ln>
            <a:noFill/>
          </a:ln>
        </p:spPr>
        <p:txBody>
          <a:bodyPr spcFirstLastPara="1" wrap="square" lIns="91425" tIns="45700" rIns="91425" bIns="45700" anchor="t" anchorCtr="0">
            <a:spAutoFit/>
          </a:bodyPr>
          <a:lstStyle/>
          <a:p>
            <a:r>
              <a:rPr lang="es-CL" sz="1600" dirty="0" smtClean="0">
                <a:latin typeface="Calibri" panose="020F0502020204030204" pitchFamily="34" charset="0"/>
                <a:cs typeface="Calibri" panose="020F0502020204030204" pitchFamily="34" charset="0"/>
              </a:rPr>
              <a:t>Cuadro preguntas</a:t>
            </a:r>
            <a:endParaRPr lang="es-CL"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
            </a:r>
            <a:br>
              <a:rPr lang="es-CL" sz="1600"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pic>
        <p:nvPicPr>
          <p:cNvPr id="9" name="Picture 2" descr="Muere la mujer de la foto del beso que simbolizó el fin de la ...">
            <a:extLst>
              <a:ext uri="{FF2B5EF4-FFF2-40B4-BE49-F238E27FC236}">
                <a16:creationId xmlns:a16="http://schemas.microsoft.com/office/drawing/2014/main" xmlns="" id="{E04C7054-9779-4EF7-A500-9CCC470A3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610" y="4792660"/>
            <a:ext cx="3848100" cy="2154936"/>
          </a:xfrm>
          <a:prstGeom prst="roundRect">
            <a:avLst/>
          </a:prstGeom>
          <a:ln>
            <a:noFill/>
          </a:ln>
          <a:effectLst>
            <a:softEdge rad="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8179361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53;p13"/>
          <p:cNvSpPr/>
          <p:nvPr/>
        </p:nvSpPr>
        <p:spPr>
          <a:xfrm>
            <a:off x="454661" y="2067352"/>
            <a:ext cx="8656087" cy="1872882"/>
          </a:xfrm>
          <a:prstGeom prst="roundRect">
            <a:avLst>
              <a:gd name="adj" fmla="val 10044"/>
            </a:avLst>
          </a:prstGeom>
          <a:solidFill>
            <a:srgbClr val="F7E3D1"/>
          </a:solidFill>
          <a:ln w="12700" cap="flat">
            <a:noFill/>
            <a:miter lim="400000"/>
          </a:ln>
          <a:effectLst/>
        </p:spPr>
        <p:txBody>
          <a:bodyPr wrap="square" lIns="45738" tIns="45738" rIns="45738" bIns="45738" numCol="1" anchor="ctr">
            <a:noAutofit/>
          </a:bodyPr>
          <a:lstStyle/>
          <a:p>
            <a:endParaRPr sz="1401"/>
          </a:p>
        </p:txBody>
      </p:sp>
      <p:sp>
        <p:nvSpPr>
          <p:cNvPr id="180" name="Google Shape;155;p13"/>
          <p:cNvSpPr txBox="1"/>
          <p:nvPr/>
        </p:nvSpPr>
        <p:spPr>
          <a:xfrm>
            <a:off x="733081" y="2218989"/>
            <a:ext cx="8011908" cy="1569608"/>
          </a:xfrm>
          <a:prstGeom prst="rect">
            <a:avLst/>
          </a:prstGeom>
          <a:ln w="12700">
            <a:miter lim="400000"/>
          </a:ln>
          <a:extLst>
            <a:ext uri="{C572A759-6A51-4108-AA02-DFA0A04FC94B}">
              <ma14:wrappingTextBoxFlag xmlns:ma14="http://schemas.microsoft.com/office/mac/drawingml/2011/main" xmlns="" val="1"/>
            </a:ext>
          </a:extLst>
        </p:spPr>
        <p:txBody>
          <a:bodyPr wrap="square" lIns="45694" tIns="45694" rIns="45694" bIns="45694">
            <a:spAutoFit/>
          </a:bodyPr>
          <a:lstStyle/>
          <a:p>
            <a:pPr algn="just"/>
            <a:r>
              <a:rPr lang="es-CL" sz="1600" dirty="0">
                <a:latin typeface="Calibri" charset="0"/>
                <a:ea typeface="Calibri" charset="0"/>
                <a:cs typeface="Calibri" charset="0"/>
              </a:rPr>
              <a:t>Tuvieron que pasar alguno años para que en la década de los 90 surgieran los programas que conocemos hoy, y que permiten a las organizaciones relacionar la información de distintas áreas: los ERP (Enterprise Resource Planning, o Planificación de Recursos Empresariales). Se trata de un conjunto de programas, usualmente denominados módulos, que intercambian datos, de modo que no es necesario re digitar o enviar datos de un lado a otro para que la información esté actualizada.</a:t>
            </a:r>
          </a:p>
        </p:txBody>
      </p:sp>
      <p:sp>
        <p:nvSpPr>
          <p:cNvPr id="185" name="Google Shape;269;p16"/>
          <p:cNvSpPr txBox="1"/>
          <p:nvPr/>
        </p:nvSpPr>
        <p:spPr>
          <a:xfrm>
            <a:off x="382997" y="1394978"/>
            <a:ext cx="8954269" cy="538041"/>
          </a:xfrm>
          <a:prstGeom prst="rect">
            <a:avLst/>
          </a:prstGeom>
          <a:ln w="12700">
            <a:miter lim="400000"/>
          </a:ln>
          <a:extLst>
            <a:ext uri="{C572A759-6A51-4108-AA02-DFA0A04FC94B}">
              <ma14:wrappingTextBoxFlag xmlns:ma14="http://schemas.microsoft.com/office/mac/drawingml/2011/main" xmlns="" val="1"/>
            </a:ext>
          </a:extLst>
        </p:spPr>
        <p:txBody>
          <a:bodyPr lIns="91413" tIns="91413" rIns="91413" bIns="91413" anchor="ctr">
            <a:spAutoFit/>
          </a:bodyPr>
          <a:lstStyle/>
          <a:p>
            <a:pPr>
              <a:lnSpc>
                <a:spcPct val="80000"/>
              </a:lnSpc>
              <a:defRPr sz="2800" b="1">
                <a:solidFill>
                  <a:srgbClr val="ED6B00"/>
                </a:solidFill>
                <a:latin typeface="Calibri"/>
                <a:ea typeface="Calibri"/>
                <a:cs typeface="Calibri"/>
                <a:sym typeface="Calibri"/>
              </a:defRPr>
            </a:pPr>
            <a:r>
              <a:rPr lang="es-ES" sz="2801" dirty="0" smtClean="0">
                <a:solidFill>
                  <a:srgbClr val="ED6B00"/>
                </a:solidFill>
              </a:rPr>
              <a:t>PASARON VARIAS DÉCADAS</a:t>
            </a:r>
            <a:r>
              <a:rPr lang="mr-IN" sz="2801" dirty="0" smtClean="0">
                <a:solidFill>
                  <a:srgbClr val="ED6B00"/>
                </a:solidFill>
              </a:rPr>
              <a:t>…</a:t>
            </a:r>
            <a:endParaRPr sz="2801" dirty="0">
              <a:solidFill>
                <a:srgbClr val="A93501"/>
              </a:solidFill>
            </a:endParaRPr>
          </a:p>
        </p:txBody>
      </p:sp>
      <p:sp>
        <p:nvSpPr>
          <p:cNvPr id="12" name="Google Shape;153;p13"/>
          <p:cNvSpPr/>
          <p:nvPr/>
        </p:nvSpPr>
        <p:spPr>
          <a:xfrm>
            <a:off x="454661" y="4074567"/>
            <a:ext cx="8656087" cy="2567302"/>
          </a:xfrm>
          <a:prstGeom prst="roundRect">
            <a:avLst>
              <a:gd name="adj" fmla="val 10044"/>
            </a:avLst>
          </a:prstGeom>
          <a:solidFill>
            <a:srgbClr val="EEEEEE"/>
          </a:solidFill>
          <a:ln w="12700" cap="flat">
            <a:noFill/>
            <a:miter lim="400000"/>
          </a:ln>
          <a:effectLst/>
        </p:spPr>
        <p:txBody>
          <a:bodyPr wrap="square" lIns="45738" tIns="45738" rIns="45738" bIns="45738" numCol="1" anchor="ctr">
            <a:noAutofit/>
          </a:bodyPr>
          <a:lstStyle/>
          <a:p>
            <a:endParaRPr sz="1401"/>
          </a:p>
        </p:txBody>
      </p:sp>
      <p:sp>
        <p:nvSpPr>
          <p:cNvPr id="13" name="Google Shape;155;p13"/>
          <p:cNvSpPr txBox="1"/>
          <p:nvPr/>
        </p:nvSpPr>
        <p:spPr>
          <a:xfrm>
            <a:off x="733081" y="4154563"/>
            <a:ext cx="8011908" cy="2308272"/>
          </a:xfrm>
          <a:prstGeom prst="rect">
            <a:avLst/>
          </a:prstGeom>
          <a:ln w="12700">
            <a:miter lim="400000"/>
          </a:ln>
          <a:extLst>
            <a:ext uri="{C572A759-6A51-4108-AA02-DFA0A04FC94B}">
              <ma14:wrappingTextBoxFlag xmlns:ma14="http://schemas.microsoft.com/office/mac/drawingml/2011/main" xmlns="" val="1"/>
            </a:ext>
          </a:extLst>
        </p:spPr>
        <p:txBody>
          <a:bodyPr wrap="square" lIns="45694" tIns="45694" rIns="45694" bIns="45694">
            <a:spAutoFit/>
          </a:bodyPr>
          <a:lstStyle/>
          <a:p>
            <a:r>
              <a:rPr lang="es-CL" sz="1600" dirty="0">
                <a:latin typeface="Calibri" charset="0"/>
                <a:ea typeface="Calibri" charset="0"/>
                <a:cs typeface="Calibri" charset="0"/>
              </a:rPr>
              <a:t>Entonces, por ejemplo, si vamos a una multitienda a comprar un par de zapatos, cuando la cajera imprime la boleta, “por dentro” el ERP de la multitienda realiza varias cosas al mismo tiempo:</a:t>
            </a:r>
          </a:p>
          <a:p>
            <a:pPr marL="285750" indent="-285750">
              <a:buFont typeface="Arial" charset="0"/>
              <a:buChar char="•"/>
            </a:pPr>
            <a:r>
              <a:rPr lang="es-CL" sz="1600" dirty="0">
                <a:latin typeface="Calibri" charset="0"/>
                <a:ea typeface="Calibri" charset="0"/>
                <a:cs typeface="Calibri" charset="0"/>
              </a:rPr>
              <a:t>Rebaja el inventario (hay un par de zapatos menos</a:t>
            </a:r>
            <a:r>
              <a:rPr lang="es-CL" sz="1600" dirty="0" smtClean="0">
                <a:latin typeface="Calibri" charset="0"/>
                <a:ea typeface="Calibri" charset="0"/>
                <a:cs typeface="Calibri" charset="0"/>
              </a:rPr>
              <a:t>).</a:t>
            </a: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Modifica los valores financieros de la caja para cuando se haga la cuadratura del </a:t>
            </a:r>
            <a:r>
              <a:rPr lang="es-CL" sz="1600" dirty="0" smtClean="0">
                <a:latin typeface="Calibri" charset="0"/>
                <a:ea typeface="Calibri" charset="0"/>
                <a:cs typeface="Calibri" charset="0"/>
              </a:rPr>
              <a:t>cierre.</a:t>
            </a: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Corrige las estadísticas de ventas: por vendedor, por producto, por </a:t>
            </a:r>
            <a:r>
              <a:rPr lang="es-CL" sz="1600" dirty="0" smtClean="0">
                <a:latin typeface="Calibri" charset="0"/>
                <a:ea typeface="Calibri" charset="0"/>
                <a:cs typeface="Calibri" charset="0"/>
              </a:rPr>
              <a:t>local.</a:t>
            </a: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Actualiza el dato para Recursos Humanos si hay comisiones </a:t>
            </a:r>
            <a:r>
              <a:rPr lang="es-CL" sz="1600" dirty="0" smtClean="0">
                <a:latin typeface="Calibri" charset="0"/>
                <a:ea typeface="Calibri" charset="0"/>
                <a:cs typeface="Calibri" charset="0"/>
              </a:rPr>
              <a:t>involucradas.</a:t>
            </a: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Realiza el asiento contable de ventas y </a:t>
            </a:r>
            <a:r>
              <a:rPr lang="es-CL" sz="1600" dirty="0" smtClean="0">
                <a:latin typeface="Calibri" charset="0"/>
                <a:ea typeface="Calibri" charset="0"/>
                <a:cs typeface="Calibri" charset="0"/>
              </a:rPr>
              <a:t>costos.</a:t>
            </a: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Avisa a la Central de Abastecimiento si hay que enviar más zapatos a la </a:t>
            </a:r>
            <a:r>
              <a:rPr lang="es-CL" sz="1600" dirty="0" smtClean="0">
                <a:latin typeface="Calibri" charset="0"/>
                <a:ea typeface="Calibri" charset="0"/>
                <a:cs typeface="Calibri" charset="0"/>
              </a:rPr>
              <a:t>tienda.</a:t>
            </a:r>
            <a:endParaRPr lang="es-CL" sz="1600" dirty="0">
              <a:latin typeface="Calibri" charset="0"/>
              <a:ea typeface="Calibri" charset="0"/>
              <a:cs typeface="Calibri" charset="0"/>
            </a:endParaRPr>
          </a:p>
        </p:txBody>
      </p:sp>
      <p:pic>
        <p:nvPicPr>
          <p:cNvPr id="14" name="Picture 2" descr="Módulos de un ERP y sus procesos">
            <a:extLst>
              <a:ext uri="{FF2B5EF4-FFF2-40B4-BE49-F238E27FC236}">
                <a16:creationId xmlns:a16="http://schemas.microsoft.com/office/drawing/2014/main" xmlns="" id="{4C64E3CB-18CD-400D-A9E8-B5C08ED21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204" y="5563773"/>
            <a:ext cx="1861185" cy="1614057"/>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74296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53;p13"/>
          <p:cNvSpPr/>
          <p:nvPr/>
        </p:nvSpPr>
        <p:spPr>
          <a:xfrm>
            <a:off x="459183" y="2202873"/>
            <a:ext cx="4705017" cy="4613563"/>
          </a:xfrm>
          <a:prstGeom prst="roundRect">
            <a:avLst>
              <a:gd name="adj" fmla="val 5557"/>
            </a:avLst>
          </a:prstGeom>
          <a:solidFill>
            <a:srgbClr val="F7E3D1"/>
          </a:solidFill>
          <a:ln w="12700" cap="flat">
            <a:noFill/>
            <a:miter lim="400000"/>
          </a:ln>
          <a:effectLst/>
        </p:spPr>
        <p:txBody>
          <a:bodyPr wrap="square" lIns="45738" tIns="45738" rIns="45738" bIns="45738" numCol="1" anchor="ctr">
            <a:noAutofit/>
          </a:bodyPr>
          <a:lstStyle/>
          <a:p>
            <a:endParaRPr sz="1401"/>
          </a:p>
        </p:txBody>
      </p:sp>
      <p:sp>
        <p:nvSpPr>
          <p:cNvPr id="178" name="Google Shape;154;p13"/>
          <p:cNvSpPr txBox="1"/>
          <p:nvPr/>
        </p:nvSpPr>
        <p:spPr>
          <a:xfrm>
            <a:off x="1072378" y="4520868"/>
            <a:ext cx="7427566" cy="4521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13" tIns="91413" rIns="91413" bIns="91413" numCol="1" anchor="ctr">
            <a:spAutoFit/>
          </a:bodyPr>
          <a:lstStyle/>
          <a:p>
            <a:r>
              <a:rPr sz="1401"/>
              <a:t>    </a:t>
            </a:r>
          </a:p>
        </p:txBody>
      </p:sp>
      <p:sp>
        <p:nvSpPr>
          <p:cNvPr id="180" name="Google Shape;155;p13"/>
          <p:cNvSpPr txBox="1"/>
          <p:nvPr/>
        </p:nvSpPr>
        <p:spPr>
          <a:xfrm>
            <a:off x="685440" y="2370633"/>
            <a:ext cx="4252503" cy="4278042"/>
          </a:xfrm>
          <a:prstGeom prst="rect">
            <a:avLst/>
          </a:prstGeom>
          <a:ln w="12700">
            <a:miter lim="400000"/>
          </a:ln>
          <a:extLst>
            <a:ext uri="{C572A759-6A51-4108-AA02-DFA0A04FC94B}">
              <ma14:wrappingTextBoxFlag xmlns:ma14="http://schemas.microsoft.com/office/mac/drawingml/2011/main" xmlns="" val="1"/>
            </a:ext>
          </a:extLst>
        </p:spPr>
        <p:txBody>
          <a:bodyPr wrap="square" lIns="45694" tIns="45694" rIns="45694" bIns="45694">
            <a:spAutoFit/>
          </a:bodyPr>
          <a:lstStyle/>
          <a:p>
            <a:r>
              <a:rPr lang="es-CL" sz="1600" dirty="0">
                <a:latin typeface="Calibri" charset="0"/>
                <a:ea typeface="Calibri" charset="0"/>
                <a:cs typeface="Calibri" charset="0"/>
              </a:rPr>
              <a:t>Los ERP vienen usualmente con un módulo de Bodega (o Almacén) que permite realizar las funciones básicas:</a:t>
            </a:r>
          </a:p>
          <a:p>
            <a:pPr marL="285750" indent="-285750">
              <a:buFont typeface="Arial" charset="0"/>
              <a:buChar char="•"/>
            </a:pPr>
            <a:r>
              <a:rPr lang="es-CL" sz="1600" dirty="0">
                <a:latin typeface="Calibri" charset="0"/>
                <a:ea typeface="Calibri" charset="0"/>
                <a:cs typeface="Calibri" charset="0"/>
              </a:rPr>
              <a:t>Ingresar</a:t>
            </a:r>
          </a:p>
          <a:p>
            <a:pPr marL="285750" indent="-285750">
              <a:buFont typeface="Arial" charset="0"/>
              <a:buChar char="•"/>
            </a:pPr>
            <a:r>
              <a:rPr lang="es-CL" sz="1600" dirty="0">
                <a:latin typeface="Calibri" charset="0"/>
                <a:ea typeface="Calibri" charset="0"/>
                <a:cs typeface="Calibri" charset="0"/>
              </a:rPr>
              <a:t>Tomar Inventario</a:t>
            </a:r>
          </a:p>
          <a:p>
            <a:pPr marL="285750" indent="-285750">
              <a:buFont typeface="Arial" charset="0"/>
              <a:buChar char="•"/>
            </a:pPr>
            <a:r>
              <a:rPr lang="es-CL" sz="1600" dirty="0">
                <a:latin typeface="Calibri" charset="0"/>
                <a:ea typeface="Calibri" charset="0"/>
                <a:cs typeface="Calibri" charset="0"/>
              </a:rPr>
              <a:t>Despachar (realizando la preparación previa del pedido)</a:t>
            </a:r>
          </a:p>
          <a:p>
            <a:r>
              <a:rPr lang="es-CL" sz="1600" dirty="0">
                <a:latin typeface="Calibri" charset="0"/>
                <a:ea typeface="Calibri" charset="0"/>
                <a:cs typeface="Calibri" charset="0"/>
              </a:rPr>
              <a:t>Dependiendo de la sofisticación del ERP (lo cual suele estar asociado a su costo), estos procesos pueden ser más o menos detallados (son sub-procesos asociados), disponen de más o menos sistemas de gestión, consideran más o menos variables.</a:t>
            </a:r>
          </a:p>
          <a:p>
            <a:r>
              <a:rPr lang="es-CL" sz="1600" dirty="0">
                <a:latin typeface="Calibri" charset="0"/>
                <a:ea typeface="Calibri" charset="0"/>
                <a:cs typeface="Calibri" charset="0"/>
              </a:rPr>
              <a:t>Evidentemente, al formar parte de un ERP, todo lo que se digite en este módulo estará inmediatamente actualizando información en otros módulos asociados.</a:t>
            </a:r>
          </a:p>
        </p:txBody>
      </p:sp>
      <p:sp>
        <p:nvSpPr>
          <p:cNvPr id="185" name="Google Shape;269;p16"/>
          <p:cNvSpPr txBox="1"/>
          <p:nvPr/>
        </p:nvSpPr>
        <p:spPr>
          <a:xfrm>
            <a:off x="382997" y="1394978"/>
            <a:ext cx="8954269" cy="538041"/>
          </a:xfrm>
          <a:prstGeom prst="rect">
            <a:avLst/>
          </a:prstGeom>
          <a:ln w="12700">
            <a:miter lim="400000"/>
          </a:ln>
          <a:extLst>
            <a:ext uri="{C572A759-6A51-4108-AA02-DFA0A04FC94B}">
              <ma14:wrappingTextBoxFlag xmlns:ma14="http://schemas.microsoft.com/office/mac/drawingml/2011/main" xmlns="" val="1"/>
            </a:ext>
          </a:extLst>
        </p:spPr>
        <p:txBody>
          <a:bodyPr lIns="91413" tIns="91413" rIns="91413" bIns="91413" anchor="ctr">
            <a:spAutoFit/>
          </a:bodyPr>
          <a:lstStyle/>
          <a:p>
            <a:pPr>
              <a:lnSpc>
                <a:spcPct val="80000"/>
              </a:lnSpc>
              <a:defRPr sz="2800" b="1">
                <a:solidFill>
                  <a:srgbClr val="ED6B00"/>
                </a:solidFill>
                <a:latin typeface="Calibri"/>
                <a:ea typeface="Calibri"/>
                <a:cs typeface="Calibri"/>
                <a:sym typeface="Calibri"/>
              </a:defRPr>
            </a:pPr>
            <a:r>
              <a:rPr lang="es-ES" sz="2801" dirty="0" smtClean="0">
                <a:solidFill>
                  <a:srgbClr val="ED6B00"/>
                </a:solidFill>
              </a:rPr>
              <a:t>EN CUANTO A LOGÍSTICA</a:t>
            </a:r>
            <a:r>
              <a:rPr lang="mr-IN" sz="2801" dirty="0" smtClean="0">
                <a:solidFill>
                  <a:srgbClr val="ED6B00"/>
                </a:solidFill>
              </a:rPr>
              <a:t>…</a:t>
            </a:r>
            <a:endParaRPr lang="es-ES" sz="2801" dirty="0" smtClean="0">
              <a:solidFill>
                <a:srgbClr val="ED6B00"/>
              </a:solidFill>
            </a:endParaRPr>
          </a:p>
        </p:txBody>
      </p:sp>
      <p:pic>
        <p:nvPicPr>
          <p:cNvPr id="10" name="Google Shape;156;p13" descr="Google Shape;156;p13"/>
          <p:cNvPicPr>
            <a:picLocks noChangeAspect="1"/>
          </p:cNvPicPr>
          <p:nvPr/>
        </p:nvPicPr>
        <p:blipFill>
          <a:blip r:embed="rId2">
            <a:extLst/>
          </a:blip>
          <a:stretch>
            <a:fillRect/>
          </a:stretch>
        </p:blipFill>
        <p:spPr>
          <a:xfrm>
            <a:off x="4792038" y="2054902"/>
            <a:ext cx="500588" cy="477304"/>
          </a:xfrm>
          <a:prstGeom prst="rect">
            <a:avLst/>
          </a:prstGeom>
          <a:ln w="12700">
            <a:miter lim="400000"/>
          </a:ln>
        </p:spPr>
      </p:pic>
      <p:pic>
        <p:nvPicPr>
          <p:cNvPr id="9" name="Picture 2" descr="Qué es y para qué sirve un E.R.P.? Os lo explicamos.">
            <a:extLst>
              <a:ext uri="{FF2B5EF4-FFF2-40B4-BE49-F238E27FC236}">
                <a16:creationId xmlns:a16="http://schemas.microsoft.com/office/drawing/2014/main" xmlns="" id="{F7019CF5-AEEF-4713-B543-86292034C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457" y="2348638"/>
            <a:ext cx="3758041" cy="375804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Elipse 10">
            <a:extLst>
              <a:ext uri="{FF2B5EF4-FFF2-40B4-BE49-F238E27FC236}">
                <a16:creationId xmlns:a16="http://schemas.microsoft.com/office/drawing/2014/main" xmlns="" id="{2E4363EE-AF91-40B4-94B8-53DA3AE1B4F0}"/>
              </a:ext>
            </a:extLst>
          </p:cNvPr>
          <p:cNvSpPr/>
          <p:nvPr/>
        </p:nvSpPr>
        <p:spPr>
          <a:xfrm>
            <a:off x="7998067" y="3690445"/>
            <a:ext cx="1456267" cy="1191491"/>
          </a:xfrm>
          <a:prstGeom prst="ellipse">
            <a:avLst/>
          </a:prstGeom>
          <a:solidFill>
            <a:srgbClr val="FFFF00">
              <a:alpha val="5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9527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53;p13"/>
          <p:cNvSpPr/>
          <p:nvPr/>
        </p:nvSpPr>
        <p:spPr>
          <a:xfrm>
            <a:off x="459183" y="2202874"/>
            <a:ext cx="4705017" cy="3524596"/>
          </a:xfrm>
          <a:prstGeom prst="roundRect">
            <a:avLst>
              <a:gd name="adj" fmla="val 5557"/>
            </a:avLst>
          </a:prstGeom>
          <a:solidFill>
            <a:srgbClr val="F7E3D1"/>
          </a:solidFill>
          <a:ln w="12700" cap="flat">
            <a:noFill/>
            <a:miter lim="400000"/>
          </a:ln>
          <a:effectLst/>
        </p:spPr>
        <p:txBody>
          <a:bodyPr wrap="square" lIns="45738" tIns="45738" rIns="45738" bIns="45738" numCol="1" anchor="ctr">
            <a:noAutofit/>
          </a:bodyPr>
          <a:lstStyle/>
          <a:p>
            <a:endParaRPr sz="1401"/>
          </a:p>
        </p:txBody>
      </p:sp>
      <p:sp>
        <p:nvSpPr>
          <p:cNvPr id="178" name="Google Shape;154;p13"/>
          <p:cNvSpPr txBox="1"/>
          <p:nvPr/>
        </p:nvSpPr>
        <p:spPr>
          <a:xfrm>
            <a:off x="1072378" y="4520868"/>
            <a:ext cx="7427566" cy="4521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13" tIns="91413" rIns="91413" bIns="91413" numCol="1" anchor="ctr">
            <a:spAutoFit/>
          </a:bodyPr>
          <a:lstStyle/>
          <a:p>
            <a:r>
              <a:rPr sz="1401"/>
              <a:t>    </a:t>
            </a:r>
          </a:p>
        </p:txBody>
      </p:sp>
      <p:sp>
        <p:nvSpPr>
          <p:cNvPr id="180" name="Google Shape;155;p13"/>
          <p:cNvSpPr txBox="1"/>
          <p:nvPr/>
        </p:nvSpPr>
        <p:spPr>
          <a:xfrm>
            <a:off x="685440" y="2370633"/>
            <a:ext cx="4252503" cy="3046935"/>
          </a:xfrm>
          <a:prstGeom prst="rect">
            <a:avLst/>
          </a:prstGeom>
          <a:ln w="12700">
            <a:miter lim="400000"/>
          </a:ln>
          <a:extLst>
            <a:ext uri="{C572A759-6A51-4108-AA02-DFA0A04FC94B}">
              <ma14:wrappingTextBoxFlag xmlns:ma14="http://schemas.microsoft.com/office/mac/drawingml/2011/main" xmlns="" val="1"/>
            </a:ext>
          </a:extLst>
        </p:spPr>
        <p:txBody>
          <a:bodyPr wrap="square" lIns="45694" tIns="45694" rIns="45694" bIns="45694">
            <a:spAutoFit/>
          </a:bodyPr>
          <a:lstStyle/>
          <a:p>
            <a:r>
              <a:rPr lang="es-CL" sz="1600" dirty="0">
                <a:latin typeface="Calibri" charset="0"/>
                <a:ea typeface="Calibri" charset="0"/>
                <a:cs typeface="Calibri" charset="0"/>
              </a:rPr>
              <a:t>Si bien los ERP han ido bajando de precio, una opción más económica es diseñar algunas soluciones usando planillas de cálculo</a:t>
            </a:r>
            <a:r>
              <a:rPr lang="es-CL" sz="1600" dirty="0" smtClean="0">
                <a:latin typeface="Calibri" charset="0"/>
                <a:ea typeface="Calibri" charset="0"/>
                <a:cs typeface="Calibri" charset="0"/>
              </a:rPr>
              <a:t>.</a:t>
            </a:r>
          </a:p>
          <a:p>
            <a:endParaRPr lang="es-CL" sz="1600" dirty="0">
              <a:latin typeface="Calibri" charset="0"/>
              <a:ea typeface="Calibri" charset="0"/>
              <a:cs typeface="Calibri" charset="0"/>
            </a:endParaRPr>
          </a:p>
          <a:p>
            <a:r>
              <a:rPr lang="es-CL" sz="1600" dirty="0" smtClean="0">
                <a:latin typeface="Calibri" charset="0"/>
                <a:ea typeface="Calibri" charset="0"/>
                <a:cs typeface="Calibri" charset="0"/>
              </a:rPr>
              <a:t>Es </a:t>
            </a:r>
            <a:r>
              <a:rPr lang="es-CL" sz="1600" dirty="0">
                <a:latin typeface="Calibri" charset="0"/>
                <a:ea typeface="Calibri" charset="0"/>
                <a:cs typeface="Calibri" charset="0"/>
              </a:rPr>
              <a:t>por ello que te invitamos a pensar cómo reemplazarías algunas de las funcionalidades básicas a través de este programa multipropósito</a:t>
            </a:r>
            <a:r>
              <a:rPr lang="es-CL" sz="1600" dirty="0" smtClean="0">
                <a:latin typeface="Calibri" charset="0"/>
                <a:ea typeface="Calibri" charset="0"/>
                <a:cs typeface="Calibri" charset="0"/>
              </a:rPr>
              <a:t>.</a:t>
            </a:r>
          </a:p>
          <a:p>
            <a:endParaRPr lang="es-CL" sz="1600" dirty="0">
              <a:latin typeface="Calibri" charset="0"/>
              <a:ea typeface="Calibri" charset="0"/>
              <a:cs typeface="Calibri" charset="0"/>
            </a:endParaRPr>
          </a:p>
          <a:p>
            <a:r>
              <a:rPr lang="es-CL" sz="1600" dirty="0">
                <a:latin typeface="Calibri" charset="0"/>
                <a:ea typeface="Calibri" charset="0"/>
                <a:cs typeface="Calibri" charset="0"/>
              </a:rPr>
              <a:t>Como hemos estado trabajando con Tarjetas de Inventario, la invitación de la próxima actividad será a que desarrolles una Tarjeta de Inventario “inteligente” en una planilla de cálculo.</a:t>
            </a:r>
          </a:p>
        </p:txBody>
      </p:sp>
      <p:sp>
        <p:nvSpPr>
          <p:cNvPr id="185" name="Google Shape;269;p16"/>
          <p:cNvSpPr txBox="1"/>
          <p:nvPr/>
        </p:nvSpPr>
        <p:spPr>
          <a:xfrm>
            <a:off x="382997" y="1394978"/>
            <a:ext cx="8954269" cy="538041"/>
          </a:xfrm>
          <a:prstGeom prst="rect">
            <a:avLst/>
          </a:prstGeom>
          <a:ln w="12700">
            <a:miter lim="400000"/>
          </a:ln>
          <a:extLst>
            <a:ext uri="{C572A759-6A51-4108-AA02-DFA0A04FC94B}">
              <ma14:wrappingTextBoxFlag xmlns:ma14="http://schemas.microsoft.com/office/mac/drawingml/2011/main" xmlns="" val="1"/>
            </a:ext>
          </a:extLst>
        </p:spPr>
        <p:txBody>
          <a:bodyPr lIns="91413" tIns="91413" rIns="91413" bIns="91413" anchor="ctr">
            <a:spAutoFit/>
          </a:bodyPr>
          <a:lstStyle/>
          <a:p>
            <a:pPr>
              <a:lnSpc>
                <a:spcPct val="80000"/>
              </a:lnSpc>
              <a:defRPr sz="2800" b="1">
                <a:solidFill>
                  <a:srgbClr val="ED6B00"/>
                </a:solidFill>
                <a:latin typeface="Calibri"/>
                <a:ea typeface="Calibri"/>
                <a:cs typeface="Calibri"/>
                <a:sym typeface="Calibri"/>
              </a:defRPr>
            </a:pPr>
            <a:r>
              <a:rPr lang="es-ES" sz="2801" dirty="0" smtClean="0">
                <a:solidFill>
                  <a:srgbClr val="ED6B00"/>
                </a:solidFill>
              </a:rPr>
              <a:t>PERO ANTES</a:t>
            </a:r>
            <a:r>
              <a:rPr lang="mr-IN" sz="2801" dirty="0" smtClean="0">
                <a:solidFill>
                  <a:srgbClr val="ED6B00"/>
                </a:solidFill>
              </a:rPr>
              <a:t>…</a:t>
            </a:r>
            <a:endParaRPr lang="es-ES" sz="2801" dirty="0" smtClean="0">
              <a:solidFill>
                <a:srgbClr val="ED6B00"/>
              </a:solidFill>
            </a:endParaRPr>
          </a:p>
        </p:txBody>
      </p:sp>
      <p:pic>
        <p:nvPicPr>
          <p:cNvPr id="10" name="Google Shape;156;p13" descr="Google Shape;156;p13"/>
          <p:cNvPicPr>
            <a:picLocks noChangeAspect="1"/>
          </p:cNvPicPr>
          <p:nvPr/>
        </p:nvPicPr>
        <p:blipFill>
          <a:blip r:embed="rId2">
            <a:extLst/>
          </a:blip>
          <a:stretch>
            <a:fillRect/>
          </a:stretch>
        </p:blipFill>
        <p:spPr>
          <a:xfrm>
            <a:off x="4792038" y="2054902"/>
            <a:ext cx="500588" cy="477304"/>
          </a:xfrm>
          <a:prstGeom prst="rect">
            <a:avLst/>
          </a:prstGeom>
          <a:ln w="12700">
            <a:miter lim="400000"/>
          </a:ln>
        </p:spPr>
      </p:pic>
      <p:pic>
        <p:nvPicPr>
          <p:cNvPr id="9" name="Picture 2" descr="Qué es y para qué sirve un E.R.P.? Os lo explicamos.">
            <a:extLst>
              <a:ext uri="{FF2B5EF4-FFF2-40B4-BE49-F238E27FC236}">
                <a16:creationId xmlns:a16="http://schemas.microsoft.com/office/drawing/2014/main" xmlns="" id="{F7019CF5-AEEF-4713-B543-86292034C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457" y="2348638"/>
            <a:ext cx="3758041" cy="375804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Elipse 10">
            <a:extLst>
              <a:ext uri="{FF2B5EF4-FFF2-40B4-BE49-F238E27FC236}">
                <a16:creationId xmlns:a16="http://schemas.microsoft.com/office/drawing/2014/main" xmlns="" id="{2E4363EE-AF91-40B4-94B8-53DA3AE1B4F0}"/>
              </a:ext>
            </a:extLst>
          </p:cNvPr>
          <p:cNvSpPr/>
          <p:nvPr/>
        </p:nvSpPr>
        <p:spPr>
          <a:xfrm>
            <a:off x="7998067" y="3690445"/>
            <a:ext cx="1456267" cy="1191491"/>
          </a:xfrm>
          <a:prstGeom prst="ellipse">
            <a:avLst/>
          </a:prstGeom>
          <a:solidFill>
            <a:srgbClr val="FFFF00">
              <a:alpha val="5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68196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1432</TotalTime>
  <Words>921</Words>
  <Application>Microsoft Office PowerPoint</Application>
  <PresentationFormat>Personalizado</PresentationFormat>
  <Paragraphs>109</Paragraphs>
  <Slides>13</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89</cp:revision>
  <cp:lastPrinted>2021-02-17T18:31:59Z</cp:lastPrinted>
  <dcterms:modified xsi:type="dcterms:W3CDTF">2021-02-21T01:52:02Z</dcterms:modified>
</cp:coreProperties>
</file>