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7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63679116"/>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pic>
        <p:nvPicPr>
          <p:cNvPr id="22" name="Google Shape;16;p2" descr="Google Shape;16;p2"/>
          <p:cNvPicPr>
            <a:picLocks noChangeAspect="1"/>
          </p:cNvPicPr>
          <p:nvPr/>
        </p:nvPicPr>
        <p:blipFill>
          <a:blip r:embed="rId2">
            <a:extLst/>
          </a:blip>
          <a:stretch>
            <a:fillRect/>
          </a:stretch>
        </p:blipFill>
        <p:spPr>
          <a:xfrm>
            <a:off x="433440" y="418596"/>
            <a:ext cx="2897435" cy="680400"/>
          </a:xfrm>
          <a:prstGeom prst="rect">
            <a:avLst/>
          </a:prstGeom>
          <a:ln w="12700">
            <a:miter lim="400000"/>
          </a:ln>
        </p:spPr>
      </p:pic>
      <p:grpSp>
        <p:nvGrpSpPr>
          <p:cNvPr id="25" name="Google Shape;17;p2"/>
          <p:cNvGrpSpPr/>
          <p:nvPr/>
        </p:nvGrpSpPr>
        <p:grpSpPr>
          <a:xfrm>
            <a:off x="242851" y="1756542"/>
            <a:ext cx="9346510" cy="5675936"/>
            <a:chOff x="0" y="0"/>
            <a:chExt cx="9346509" cy="5675935"/>
          </a:xfrm>
        </p:grpSpPr>
        <p:sp>
          <p:nvSpPr>
            <p:cNvPr id="23" name="Google Shape;18;p2"/>
            <p:cNvSpPr/>
            <p:nvPr/>
          </p:nvSpPr>
          <p:spPr>
            <a:xfrm>
              <a:off x="0" y="-1"/>
              <a:ext cx="9346510" cy="5675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w="12700" cap="flat">
              <a:noFill/>
              <a:miter lim="400000"/>
            </a:ln>
            <a:effectLst/>
          </p:spPr>
          <p:txBody>
            <a:bodyPr wrap="square" lIns="45719" tIns="45719" rIns="45719" bIns="45719" numCol="1" anchor="ctr">
              <a:noAutofit/>
            </a:bodyPr>
            <a:lstStyle/>
            <a:p>
              <a:endParaRPr/>
            </a:p>
          </p:txBody>
        </p:sp>
        <p:sp>
          <p:nvSpPr>
            <p:cNvPr id="24" name="Google Shape;19;p2"/>
            <p:cNvSpPr txBox="1"/>
            <p:nvPr/>
          </p:nvSpPr>
          <p:spPr>
            <a:xfrm>
              <a:off x="1" y="2647847"/>
              <a:ext cx="9091326"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pic>
        <p:nvPicPr>
          <p:cNvPr id="26" name="Google Shape;20;p2" descr="Google Shape;20;p2"/>
          <p:cNvPicPr>
            <a:picLocks noChangeAspect="1"/>
          </p:cNvPicPr>
          <p:nvPr/>
        </p:nvPicPr>
        <p:blipFill>
          <a:blip r:embed="rId3">
            <a:extLst/>
          </a:blip>
          <a:stretch>
            <a:fillRect/>
          </a:stretch>
        </p:blipFill>
        <p:spPr>
          <a:xfrm>
            <a:off x="8521706" y="6387272"/>
            <a:ext cx="830664" cy="756005"/>
          </a:xfrm>
          <a:prstGeom prst="rect">
            <a:avLst/>
          </a:prstGeom>
          <a:ln w="12700">
            <a:miter lim="400000"/>
          </a:ln>
        </p:spPr>
      </p:pic>
      <p:sp>
        <p:nvSpPr>
          <p:cNvPr id="27" name="Google Shape;21;p2"/>
          <p:cNvSpPr/>
          <p:nvPr/>
        </p:nvSpPr>
        <p:spPr>
          <a:xfrm>
            <a:off x="436350" y="6464001"/>
            <a:ext cx="7891862" cy="680479"/>
          </a:xfrm>
          <a:prstGeom prst="roundRect">
            <a:avLst>
              <a:gd name="adj" fmla="val 19335"/>
            </a:avLst>
          </a:prstGeom>
          <a:solidFill>
            <a:srgbClr val="FFB375"/>
          </a:solidFill>
          <a:ln w="12700">
            <a:miter lim="400000"/>
          </a:ln>
        </p:spPr>
        <p:txBody>
          <a:bodyPr lIns="45719" rIns="45719" anchor="ctr"/>
          <a:lstStyle/>
          <a:p>
            <a:pPr algn="ctr">
              <a:defRPr baseline="-25000">
                <a:solidFill>
                  <a:srgbClr val="FFFFFF"/>
                </a:solidFill>
              </a:defRPr>
            </a:pPr>
            <a:endParaRPr/>
          </a:p>
        </p:txBody>
      </p:sp>
      <p:pic>
        <p:nvPicPr>
          <p:cNvPr id="28" name="Google Shape;22;p2" descr="Google Shape;22;p2"/>
          <p:cNvPicPr>
            <a:picLocks noChangeAspect="1"/>
          </p:cNvPicPr>
          <p:nvPr/>
        </p:nvPicPr>
        <p:blipFill>
          <a:blip r:embed="rId4">
            <a:extLst/>
          </a:blip>
          <a:stretch>
            <a:fillRect/>
          </a:stretch>
        </p:blipFill>
        <p:spPr>
          <a:xfrm>
            <a:off x="433440" y="6462795"/>
            <a:ext cx="690487" cy="680480"/>
          </a:xfrm>
          <a:prstGeom prst="rect">
            <a:avLst/>
          </a:prstGeom>
          <a:ln w="12700">
            <a:miter lim="400000"/>
          </a:ln>
        </p:spPr>
      </p:pic>
      <p:pic>
        <p:nvPicPr>
          <p:cNvPr id="29" name="Google Shape;23;p2" descr="Google Shape;23;p2"/>
          <p:cNvPicPr>
            <a:picLocks noChangeAspect="1"/>
          </p:cNvPicPr>
          <p:nvPr/>
        </p:nvPicPr>
        <p:blipFill>
          <a:blip r:embed="rId5">
            <a:extLst/>
          </a:blip>
          <a:stretch>
            <a:fillRect/>
          </a:stretch>
        </p:blipFill>
        <p:spPr>
          <a:xfrm>
            <a:off x="8272364" y="1222172"/>
            <a:ext cx="1080005" cy="241875"/>
          </a:xfrm>
          <a:prstGeom prst="rect">
            <a:avLst/>
          </a:prstGeom>
          <a:ln w="12700">
            <a:miter lim="400000"/>
          </a:ln>
        </p:spPr>
      </p:pic>
      <p:pic>
        <p:nvPicPr>
          <p:cNvPr id="30" name="Google Shape;24;p2" descr="Google Shape;24;p2"/>
          <p:cNvPicPr>
            <a:picLocks noChangeAspect="1"/>
          </p:cNvPicPr>
          <p:nvPr/>
        </p:nvPicPr>
        <p:blipFill>
          <a:blip r:embed="rId6">
            <a:extLst/>
          </a:blip>
          <a:stretch>
            <a:fillRect/>
          </a:stretch>
        </p:blipFill>
        <p:spPr>
          <a:xfrm>
            <a:off x="8272364" y="418596"/>
            <a:ext cx="1080005" cy="664778"/>
          </a:xfrm>
          <a:prstGeom prst="rect">
            <a:avLst/>
          </a:prstGeom>
          <a:ln w="12700">
            <a:miter lim="400000"/>
          </a:ln>
        </p:spPr>
      </p:pic>
      <p:sp>
        <p:nvSpPr>
          <p:cNvPr id="31" name="Slide Number"/>
          <p:cNvSpPr txBox="1">
            <a:spLocks noGrp="1"/>
          </p:cNvSpPr>
          <p:nvPr>
            <p:ph type="sldNum" sz="quarter" idx="2"/>
          </p:nvPr>
        </p:nvSpPr>
        <p:spPr>
          <a:xfrm>
            <a:off x="4695825" y="6800556"/>
            <a:ext cx="2266950" cy="406401"/>
          </a:xfrm>
          <a:prstGeom prst="rect">
            <a:avLst/>
          </a:prstGeom>
        </p:spPr>
        <p:txBody>
          <a:bodyPr lIns="45675" tIns="45675" rIns="45675" bIns="45675" anchor="ctr"/>
          <a:lstStyle>
            <a:lvl1pPr>
              <a:defRPr sz="1200">
                <a:latin typeface="+mn-lt"/>
                <a:ea typeface="+mn-ea"/>
                <a:cs typeface="+mn-cs"/>
                <a:sym typeface="Aria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grpSp>
        <p:nvGrpSpPr>
          <p:cNvPr id="40" name="Google Shape;6;p1"/>
          <p:cNvGrpSpPr/>
          <p:nvPr/>
        </p:nvGrpSpPr>
        <p:grpSpPr>
          <a:xfrm>
            <a:off x="242851" y="1756542"/>
            <a:ext cx="9346510" cy="5675936"/>
            <a:chOff x="0" y="0"/>
            <a:chExt cx="9346509" cy="5675935"/>
          </a:xfrm>
        </p:grpSpPr>
        <p:sp>
          <p:nvSpPr>
            <p:cNvPr id="38" name="Google Shape;7;p1"/>
            <p:cNvSpPr/>
            <p:nvPr/>
          </p:nvSpPr>
          <p:spPr>
            <a:xfrm>
              <a:off x="0" y="-1"/>
              <a:ext cx="9346510" cy="5675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45719" tIns="45719" rIns="45719" bIns="45719" numCol="1" anchor="ctr">
              <a:noAutofit/>
            </a:bodyPr>
            <a:lstStyle/>
            <a:p>
              <a:endParaRPr/>
            </a:p>
          </p:txBody>
        </p:sp>
        <p:sp>
          <p:nvSpPr>
            <p:cNvPr id="39" name="Google Shape;8;p1"/>
            <p:cNvSpPr txBox="1"/>
            <p:nvPr/>
          </p:nvSpPr>
          <p:spPr>
            <a:xfrm>
              <a:off x="1" y="2647847"/>
              <a:ext cx="9091326"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pic>
        <p:nvPicPr>
          <p:cNvPr id="41" name="Google Shape;9;p1" descr="Google Shape;9;p1"/>
          <p:cNvPicPr>
            <a:picLocks noChangeAspect="1"/>
          </p:cNvPicPr>
          <p:nvPr/>
        </p:nvPicPr>
        <p:blipFill>
          <a:blip r:embed="rId2">
            <a:extLst/>
          </a:blip>
          <a:stretch>
            <a:fillRect/>
          </a:stretch>
        </p:blipFill>
        <p:spPr>
          <a:xfrm>
            <a:off x="433440" y="418596"/>
            <a:ext cx="2897435" cy="680400"/>
          </a:xfrm>
          <a:prstGeom prst="rect">
            <a:avLst/>
          </a:prstGeom>
          <a:ln w="12700">
            <a:miter lim="400000"/>
          </a:ln>
        </p:spPr>
      </p:pic>
      <p:pic>
        <p:nvPicPr>
          <p:cNvPr id="42" name="Google Shape;10;p1" descr="Google Shape;10;p1"/>
          <p:cNvPicPr>
            <a:picLocks noChangeAspect="1"/>
          </p:cNvPicPr>
          <p:nvPr/>
        </p:nvPicPr>
        <p:blipFill>
          <a:blip r:embed="rId3">
            <a:extLst/>
          </a:blip>
          <a:stretch>
            <a:fillRect/>
          </a:stretch>
        </p:blipFill>
        <p:spPr>
          <a:xfrm>
            <a:off x="8272364" y="1222172"/>
            <a:ext cx="1080005" cy="241875"/>
          </a:xfrm>
          <a:prstGeom prst="rect">
            <a:avLst/>
          </a:prstGeom>
          <a:ln w="12700">
            <a:miter lim="400000"/>
          </a:ln>
        </p:spPr>
      </p:pic>
      <p:pic>
        <p:nvPicPr>
          <p:cNvPr id="43" name="Google Shape;11;p1" descr="Google Shape;11;p1"/>
          <p:cNvPicPr>
            <a:picLocks noChangeAspect="1"/>
          </p:cNvPicPr>
          <p:nvPr/>
        </p:nvPicPr>
        <p:blipFill>
          <a:blip r:embed="rId4">
            <a:extLst/>
          </a:blip>
          <a:stretch>
            <a:fillRect/>
          </a:stretch>
        </p:blipFill>
        <p:spPr>
          <a:xfrm>
            <a:off x="8272364" y="418596"/>
            <a:ext cx="1080005" cy="664778"/>
          </a:xfrm>
          <a:prstGeom prst="rect">
            <a:avLst/>
          </a:prstGeom>
          <a:ln w="12700">
            <a:miter lim="400000"/>
          </a:ln>
        </p:spPr>
      </p:pic>
      <p:sp>
        <p:nvSpPr>
          <p:cNvPr id="44" name="Slide Number"/>
          <p:cNvSpPr txBox="1">
            <a:spLocks noGrp="1"/>
          </p:cNvSpPr>
          <p:nvPr>
            <p:ph type="sldNum" sz="quarter" idx="2"/>
          </p:nvPr>
        </p:nvSpPr>
        <p:spPr>
          <a:xfrm>
            <a:off x="4695825" y="6800556"/>
            <a:ext cx="2266950" cy="406401"/>
          </a:xfrm>
          <a:prstGeom prst="rect">
            <a:avLst/>
          </a:prstGeom>
        </p:spPr>
        <p:txBody>
          <a:bodyPr lIns="45675" tIns="45675" rIns="45675" bIns="45675" anchor="ctr"/>
          <a:lstStyle>
            <a:lvl1pPr>
              <a:defRPr sz="1200">
                <a:latin typeface="+mn-lt"/>
                <a:ea typeface="+mn-ea"/>
                <a:cs typeface="+mn-cs"/>
                <a:sym typeface="Arial"/>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51" name="Google Shape;29;p4"/>
          <p:cNvSpPr/>
          <p:nvPr/>
        </p:nvSpPr>
        <p:spPr>
          <a:xfrm>
            <a:off x="180896" y="180896"/>
            <a:ext cx="7911007" cy="651007"/>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54" name="Google Shape;30;p4"/>
          <p:cNvGrpSpPr/>
          <p:nvPr/>
        </p:nvGrpSpPr>
        <p:grpSpPr>
          <a:xfrm>
            <a:off x="8091896" y="451662"/>
            <a:ext cx="662111" cy="380242"/>
            <a:chOff x="0" y="0"/>
            <a:chExt cx="662110" cy="380240"/>
          </a:xfrm>
        </p:grpSpPr>
        <p:sp>
          <p:nvSpPr>
            <p:cNvPr id="52" name="Google Shape;31;p4"/>
            <p:cNvSpPr/>
            <p:nvPr/>
          </p:nvSpPr>
          <p:spPr>
            <a:xfrm>
              <a:off x="0" y="327736"/>
              <a:ext cx="662111" cy="52505"/>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53" name="Google Shape;32;p4"/>
            <p:cNvSpPr txBox="1"/>
            <p:nvPr/>
          </p:nvSpPr>
          <p:spPr>
            <a:xfrm>
              <a:off x="0" y="-1"/>
              <a:ext cx="662111"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grpSp>
        <p:nvGrpSpPr>
          <p:cNvPr id="57" name="Google Shape;33;p4"/>
          <p:cNvGrpSpPr/>
          <p:nvPr/>
        </p:nvGrpSpPr>
        <p:grpSpPr>
          <a:xfrm>
            <a:off x="8753992" y="451662"/>
            <a:ext cx="785409" cy="380242"/>
            <a:chOff x="0" y="0"/>
            <a:chExt cx="785408" cy="380240"/>
          </a:xfrm>
        </p:grpSpPr>
        <p:sp>
          <p:nvSpPr>
            <p:cNvPr id="55" name="Google Shape;34;p4"/>
            <p:cNvSpPr/>
            <p:nvPr/>
          </p:nvSpPr>
          <p:spPr>
            <a:xfrm>
              <a:off x="0" y="327736"/>
              <a:ext cx="785409" cy="52505"/>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56" name="Google Shape;35;p4"/>
            <p:cNvSpPr txBox="1"/>
            <p:nvPr/>
          </p:nvSpPr>
          <p:spPr>
            <a:xfrm>
              <a:off x="0" y="-1"/>
              <a:ext cx="785409"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sp>
        <p:nvSpPr>
          <p:cNvPr id="58" name="Google Shape;37;p4"/>
          <p:cNvSpPr txBox="1"/>
          <p:nvPr/>
        </p:nvSpPr>
        <p:spPr>
          <a:xfrm>
            <a:off x="442650" y="350322"/>
            <a:ext cx="7441801" cy="372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
        <p:nvSpPr>
          <p:cNvPr id="59" name="Google Shape;38;p4"/>
          <p:cNvSpPr txBox="1"/>
          <p:nvPr/>
        </p:nvSpPr>
        <p:spPr>
          <a:xfrm>
            <a:off x="8443617" y="271141"/>
            <a:ext cx="1166705" cy="391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gn="r">
              <a:defRPr sz="1200">
                <a:latin typeface="Calibri"/>
                <a:ea typeface="Calibri"/>
                <a:cs typeface="Calibri"/>
                <a:sym typeface="Calibri"/>
              </a:defRPr>
            </a:pPr>
            <a:r>
              <a:t>Actividad 9|</a:t>
            </a:r>
            <a:r>
              <a:rPr sz="1600">
                <a:solidFill>
                  <a:srgbClr val="ED6B00"/>
                </a:solidFill>
              </a:rPr>
              <a:t>3</a:t>
            </a:r>
          </a:p>
        </p:txBody>
      </p:sp>
      <p:sp>
        <p:nvSpPr>
          <p:cNvPr id="60"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BODY 2">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54;p6"/>
          <p:cNvSpPr/>
          <p:nvPr/>
        </p:nvSpPr>
        <p:spPr>
          <a:xfrm rot="10800000" flipH="1">
            <a:off x="181647" y="822025"/>
            <a:ext cx="9356706"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sp>
        <p:nvSpPr>
          <p:cNvPr id="76" name="Google Shape;55;p6"/>
          <p:cNvSpPr/>
          <p:nvPr/>
        </p:nvSpPr>
        <p:spPr>
          <a:xfrm>
            <a:off x="180896" y="180896"/>
            <a:ext cx="7911007" cy="651007"/>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79" name="Google Shape;56;p6"/>
          <p:cNvGrpSpPr/>
          <p:nvPr/>
        </p:nvGrpSpPr>
        <p:grpSpPr>
          <a:xfrm>
            <a:off x="8091896" y="451662"/>
            <a:ext cx="662111" cy="380242"/>
            <a:chOff x="0" y="0"/>
            <a:chExt cx="662110" cy="380240"/>
          </a:xfrm>
        </p:grpSpPr>
        <p:sp>
          <p:nvSpPr>
            <p:cNvPr id="77" name="Google Shape;57;p6"/>
            <p:cNvSpPr/>
            <p:nvPr/>
          </p:nvSpPr>
          <p:spPr>
            <a:xfrm>
              <a:off x="0" y="327736"/>
              <a:ext cx="662111" cy="52505"/>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78" name="Google Shape;58;p6"/>
            <p:cNvSpPr txBox="1"/>
            <p:nvPr/>
          </p:nvSpPr>
          <p:spPr>
            <a:xfrm>
              <a:off x="0" y="-1"/>
              <a:ext cx="662111"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grpSp>
        <p:nvGrpSpPr>
          <p:cNvPr id="82" name="Google Shape;59;p6"/>
          <p:cNvGrpSpPr/>
          <p:nvPr/>
        </p:nvGrpSpPr>
        <p:grpSpPr>
          <a:xfrm>
            <a:off x="8753992" y="451662"/>
            <a:ext cx="785409" cy="380242"/>
            <a:chOff x="0" y="0"/>
            <a:chExt cx="785408" cy="380240"/>
          </a:xfrm>
        </p:grpSpPr>
        <p:sp>
          <p:nvSpPr>
            <p:cNvPr id="80" name="Google Shape;60;p6"/>
            <p:cNvSpPr/>
            <p:nvPr/>
          </p:nvSpPr>
          <p:spPr>
            <a:xfrm>
              <a:off x="0" y="327736"/>
              <a:ext cx="785409" cy="52505"/>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1" name="Google Shape;61;p6"/>
            <p:cNvSpPr txBox="1"/>
            <p:nvPr/>
          </p:nvSpPr>
          <p:spPr>
            <a:xfrm>
              <a:off x="0" y="-1"/>
              <a:ext cx="785409"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sp>
        <p:nvSpPr>
          <p:cNvPr id="83" name="Google Shape;64;p6"/>
          <p:cNvSpPr txBox="1"/>
          <p:nvPr/>
        </p:nvSpPr>
        <p:spPr>
          <a:xfrm>
            <a:off x="8443617" y="271141"/>
            <a:ext cx="1166705" cy="391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gn="r">
              <a:defRPr sz="1200">
                <a:latin typeface="Calibri"/>
                <a:ea typeface="Calibri"/>
                <a:cs typeface="Calibri"/>
                <a:sym typeface="Calibri"/>
              </a:defRPr>
            </a:pPr>
            <a:r>
              <a:t>Actividad 9|</a:t>
            </a:r>
            <a:r>
              <a:rPr sz="1600">
                <a:solidFill>
                  <a:srgbClr val="ED6B00"/>
                </a:solidFill>
              </a:rPr>
              <a:t>3</a:t>
            </a:r>
          </a:p>
        </p:txBody>
      </p:sp>
      <p:sp>
        <p:nvSpPr>
          <p:cNvPr id="84"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86" name="Google Shape;38;p4"/>
          <p:cNvSpPr txBox="1"/>
          <p:nvPr/>
        </p:nvSpPr>
        <p:spPr>
          <a:xfrm>
            <a:off x="442650" y="350325"/>
            <a:ext cx="7441801" cy="372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67;p7"/>
          <p:cNvSpPr/>
          <p:nvPr/>
        </p:nvSpPr>
        <p:spPr>
          <a:xfrm rot="10800000" flipH="1">
            <a:off x="181647" y="822025"/>
            <a:ext cx="9356706"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w="12700">
            <a:miter lim="400000"/>
          </a:ln>
        </p:spPr>
        <p:txBody>
          <a:bodyPr lIns="45719" rIns="45719" anchor="ctr"/>
          <a:lstStyle/>
          <a:p>
            <a:endParaRPr/>
          </a:p>
        </p:txBody>
      </p:sp>
      <p:sp>
        <p:nvSpPr>
          <p:cNvPr id="94" name="Google Shape;68;p7"/>
          <p:cNvSpPr/>
          <p:nvPr/>
        </p:nvSpPr>
        <p:spPr>
          <a:xfrm>
            <a:off x="180896" y="180896"/>
            <a:ext cx="7911007" cy="651007"/>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97" name="Google Shape;69;p7"/>
          <p:cNvGrpSpPr/>
          <p:nvPr/>
        </p:nvGrpSpPr>
        <p:grpSpPr>
          <a:xfrm>
            <a:off x="8091896" y="451662"/>
            <a:ext cx="662111" cy="380242"/>
            <a:chOff x="0" y="0"/>
            <a:chExt cx="662110" cy="380240"/>
          </a:xfrm>
        </p:grpSpPr>
        <p:sp>
          <p:nvSpPr>
            <p:cNvPr id="95" name="Google Shape;70;p7"/>
            <p:cNvSpPr/>
            <p:nvPr/>
          </p:nvSpPr>
          <p:spPr>
            <a:xfrm>
              <a:off x="0" y="327736"/>
              <a:ext cx="662111" cy="52505"/>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96" name="Google Shape;71;p7"/>
            <p:cNvSpPr txBox="1"/>
            <p:nvPr/>
          </p:nvSpPr>
          <p:spPr>
            <a:xfrm>
              <a:off x="0" y="-1"/>
              <a:ext cx="662111"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grpSp>
        <p:nvGrpSpPr>
          <p:cNvPr id="100" name="Google Shape;72;p7"/>
          <p:cNvGrpSpPr/>
          <p:nvPr/>
        </p:nvGrpSpPr>
        <p:grpSpPr>
          <a:xfrm>
            <a:off x="8753992" y="451662"/>
            <a:ext cx="785409" cy="380242"/>
            <a:chOff x="0" y="0"/>
            <a:chExt cx="785408" cy="380240"/>
          </a:xfrm>
        </p:grpSpPr>
        <p:sp>
          <p:nvSpPr>
            <p:cNvPr id="98" name="Google Shape;73;p7"/>
            <p:cNvSpPr/>
            <p:nvPr/>
          </p:nvSpPr>
          <p:spPr>
            <a:xfrm>
              <a:off x="0" y="327736"/>
              <a:ext cx="785409" cy="52505"/>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99" name="Google Shape;74;p7"/>
            <p:cNvSpPr txBox="1"/>
            <p:nvPr/>
          </p:nvSpPr>
          <p:spPr>
            <a:xfrm>
              <a:off x="0" y="-1"/>
              <a:ext cx="785409"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sp>
        <p:nvSpPr>
          <p:cNvPr id="101" name="Google Shape;77;p7"/>
          <p:cNvSpPr txBox="1"/>
          <p:nvPr/>
        </p:nvSpPr>
        <p:spPr>
          <a:xfrm>
            <a:off x="8443617" y="271141"/>
            <a:ext cx="1166705" cy="391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gn="r">
              <a:defRPr sz="1200">
                <a:latin typeface="Calibri"/>
                <a:ea typeface="Calibri"/>
                <a:cs typeface="Calibri"/>
                <a:sym typeface="Calibri"/>
              </a:defRPr>
            </a:pPr>
            <a:r>
              <a:t>Actividad 9|</a:t>
            </a:r>
            <a:r>
              <a:rPr sz="1600">
                <a:solidFill>
                  <a:srgbClr val="ED6B00"/>
                </a:solidFill>
              </a:rPr>
              <a:t>3</a:t>
            </a:r>
          </a:p>
        </p:txBody>
      </p:sp>
      <p:sp>
        <p:nvSpPr>
          <p:cNvPr id="102"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04" name="Google Shape;38;p4"/>
          <p:cNvSpPr txBox="1"/>
          <p:nvPr/>
        </p:nvSpPr>
        <p:spPr>
          <a:xfrm>
            <a:off x="442650" y="350325"/>
            <a:ext cx="7441801" cy="372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80;p8"/>
          <p:cNvSpPr/>
          <p:nvPr/>
        </p:nvSpPr>
        <p:spPr>
          <a:xfrm rot="10800000" flipH="1">
            <a:off x="181647" y="822025"/>
            <a:ext cx="9356706"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grpSp>
        <p:nvGrpSpPr>
          <p:cNvPr id="114" name="Google Shape;81;p8"/>
          <p:cNvGrpSpPr/>
          <p:nvPr/>
        </p:nvGrpSpPr>
        <p:grpSpPr>
          <a:xfrm>
            <a:off x="8091896" y="451662"/>
            <a:ext cx="662111" cy="380242"/>
            <a:chOff x="0" y="0"/>
            <a:chExt cx="662110" cy="380240"/>
          </a:xfrm>
        </p:grpSpPr>
        <p:sp>
          <p:nvSpPr>
            <p:cNvPr id="112" name="Google Shape;82;p8"/>
            <p:cNvSpPr/>
            <p:nvPr/>
          </p:nvSpPr>
          <p:spPr>
            <a:xfrm>
              <a:off x="0" y="327736"/>
              <a:ext cx="662111" cy="52505"/>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113" name="Google Shape;83;p8"/>
            <p:cNvSpPr txBox="1"/>
            <p:nvPr/>
          </p:nvSpPr>
          <p:spPr>
            <a:xfrm>
              <a:off x="0" y="-1"/>
              <a:ext cx="662111"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grpSp>
        <p:nvGrpSpPr>
          <p:cNvPr id="117" name="Google Shape;84;p8"/>
          <p:cNvGrpSpPr/>
          <p:nvPr/>
        </p:nvGrpSpPr>
        <p:grpSpPr>
          <a:xfrm>
            <a:off x="8753992" y="451662"/>
            <a:ext cx="785409" cy="380242"/>
            <a:chOff x="0" y="0"/>
            <a:chExt cx="785408" cy="380240"/>
          </a:xfrm>
        </p:grpSpPr>
        <p:sp>
          <p:nvSpPr>
            <p:cNvPr id="115" name="Google Shape;85;p8"/>
            <p:cNvSpPr/>
            <p:nvPr/>
          </p:nvSpPr>
          <p:spPr>
            <a:xfrm>
              <a:off x="0" y="327736"/>
              <a:ext cx="785409" cy="52505"/>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116" name="Google Shape;86;p8"/>
            <p:cNvSpPr txBox="1"/>
            <p:nvPr/>
          </p:nvSpPr>
          <p:spPr>
            <a:xfrm>
              <a:off x="0" y="-1"/>
              <a:ext cx="785409"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sp>
        <p:nvSpPr>
          <p:cNvPr id="118" name="Google Shape;88;p8"/>
          <p:cNvSpPr txBox="1"/>
          <p:nvPr/>
        </p:nvSpPr>
        <p:spPr>
          <a:xfrm>
            <a:off x="8170650" y="288449"/>
            <a:ext cx="1166705" cy="372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b="1">
                <a:latin typeface="Calibri"/>
                <a:ea typeface="Calibri"/>
                <a:cs typeface="Calibri"/>
                <a:sym typeface="Calibri"/>
              </a:defRPr>
            </a:lvl1pPr>
          </a:lstStyle>
          <a:p>
            <a:r>
              <a:t>¡Atención!</a:t>
            </a:r>
          </a:p>
        </p:txBody>
      </p:sp>
      <p:sp>
        <p:nvSpPr>
          <p:cNvPr id="120"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3"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41;p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45719" rIns="45719" anchor="ctr"/>
          <a:lstStyle/>
          <a:p>
            <a:endParaRPr/>
          </a:p>
        </p:txBody>
      </p:sp>
      <p:sp>
        <p:nvSpPr>
          <p:cNvPr id="3" name="Google Shape;42;p5"/>
          <p:cNvSpPr/>
          <p:nvPr/>
        </p:nvSpPr>
        <p:spPr>
          <a:xfrm>
            <a:off x="180896" y="180896"/>
            <a:ext cx="7911007" cy="651007"/>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6" name="Google Shape;43;p5"/>
          <p:cNvGrpSpPr/>
          <p:nvPr/>
        </p:nvGrpSpPr>
        <p:grpSpPr>
          <a:xfrm>
            <a:off x="8091896" y="451662"/>
            <a:ext cx="662111" cy="380242"/>
            <a:chOff x="0" y="0"/>
            <a:chExt cx="662110" cy="380240"/>
          </a:xfrm>
        </p:grpSpPr>
        <p:sp>
          <p:nvSpPr>
            <p:cNvPr id="4" name="Google Shape;44;p5"/>
            <p:cNvSpPr/>
            <p:nvPr/>
          </p:nvSpPr>
          <p:spPr>
            <a:xfrm>
              <a:off x="0" y="327736"/>
              <a:ext cx="662111" cy="52505"/>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5" name="Google Shape;45;p5"/>
            <p:cNvSpPr txBox="1"/>
            <p:nvPr/>
          </p:nvSpPr>
          <p:spPr>
            <a:xfrm>
              <a:off x="0" y="-1"/>
              <a:ext cx="662111"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grpSp>
        <p:nvGrpSpPr>
          <p:cNvPr id="9" name="Google Shape;46;p5"/>
          <p:cNvGrpSpPr/>
          <p:nvPr/>
        </p:nvGrpSpPr>
        <p:grpSpPr>
          <a:xfrm>
            <a:off x="8753992" y="451662"/>
            <a:ext cx="785409" cy="380242"/>
            <a:chOff x="0" y="0"/>
            <a:chExt cx="785408" cy="380240"/>
          </a:xfrm>
        </p:grpSpPr>
        <p:sp>
          <p:nvSpPr>
            <p:cNvPr id="7" name="Google Shape;47;p5"/>
            <p:cNvSpPr/>
            <p:nvPr/>
          </p:nvSpPr>
          <p:spPr>
            <a:xfrm>
              <a:off x="0" y="327736"/>
              <a:ext cx="785409" cy="52505"/>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 name="Google Shape;48;p5"/>
            <p:cNvSpPr txBox="1"/>
            <p:nvPr/>
          </p:nvSpPr>
          <p:spPr>
            <a:xfrm>
              <a:off x="0" y="-1"/>
              <a:ext cx="785409"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sp>
        <p:nvSpPr>
          <p:cNvPr id="10" name="Google Shape;50;p5"/>
          <p:cNvSpPr txBox="1"/>
          <p:nvPr/>
        </p:nvSpPr>
        <p:spPr>
          <a:xfrm>
            <a:off x="8443617" y="271141"/>
            <a:ext cx="1166705" cy="391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gn="r">
              <a:defRPr sz="1200">
                <a:latin typeface="Calibri"/>
                <a:ea typeface="Calibri"/>
                <a:cs typeface="Calibri"/>
                <a:sym typeface="Calibri"/>
              </a:defRPr>
            </a:pPr>
            <a:r>
              <a:t>Actividad 9|</a:t>
            </a:r>
            <a:r>
              <a:rPr sz="1600">
                <a:solidFill>
                  <a:srgbClr val="ED6B00"/>
                </a:solidFill>
              </a:rPr>
              <a:t>3</a:t>
            </a:r>
          </a:p>
        </p:txBody>
      </p:sp>
      <p:sp>
        <p:nvSpPr>
          <p:cNvPr id="11" name="Google Shape;97;p3"/>
          <p:cNvSpPr txBox="1"/>
          <p:nvPr/>
        </p:nvSpPr>
        <p:spPr>
          <a:xfrm>
            <a:off x="375975" y="6881800"/>
            <a:ext cx="6786599" cy="317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2" name="Slide Number"/>
          <p:cNvSpPr txBox="1">
            <a:spLocks noGrp="1"/>
          </p:cNvSpPr>
          <p:nvPr>
            <p:ph type="sldNum" sz="quarter" idx="2"/>
          </p:nvPr>
        </p:nvSpPr>
        <p:spPr>
          <a:xfrm>
            <a:off x="371685" y="6881800"/>
            <a:ext cx="337161" cy="317118"/>
          </a:xfrm>
          <a:prstGeom prst="rect">
            <a:avLst/>
          </a:prstGeom>
          <a:ln w="12700">
            <a:miter lim="400000"/>
          </a:ln>
        </p:spPr>
        <p:txBody>
          <a:bodyPr wrap="none" lIns="91424" tIns="91424" rIns="91424" bIns="91424">
            <a:spAutoFit/>
          </a:bodyPr>
          <a:lstStyle>
            <a:lvl1pPr algn="r">
              <a:defRPr sz="1100">
                <a:latin typeface="Calibri"/>
                <a:ea typeface="Calibri"/>
                <a:cs typeface="Calibri"/>
                <a:sym typeface="Calibri"/>
              </a:defRPr>
            </a:lvl1pPr>
          </a:lstStyle>
          <a:p>
            <a:fld id="{86CB4B4D-7CA3-9044-876B-883B54F8677D}" type="slidenum">
              <a:t>‹Nº›</a:t>
            </a:fld>
            <a:endParaRPr/>
          </a:p>
        </p:txBody>
      </p:sp>
      <p:sp>
        <p:nvSpPr>
          <p:cNvPr id="13" name="Google Shape;38;p4"/>
          <p:cNvSpPr txBox="1"/>
          <p:nvPr/>
        </p:nvSpPr>
        <p:spPr>
          <a:xfrm>
            <a:off x="442650" y="350325"/>
            <a:ext cx="7441801" cy="372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
        <p:nvSpPr>
          <p:cNvPr id="14" name="Title Text"/>
          <p:cNvSpPr txBox="1">
            <a:spLocks noGrp="1"/>
          </p:cNvSpPr>
          <p:nvPr>
            <p:ph type="title"/>
          </p:nvPr>
        </p:nvSpPr>
        <p:spPr>
          <a:xfrm>
            <a:off x="485775" y="101453"/>
            <a:ext cx="8743950" cy="166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nchor="ctr"/>
          <a:lstStyle/>
          <a:p>
            <a:r>
              <a:t>Title Text</a:t>
            </a:r>
          </a:p>
        </p:txBody>
      </p:sp>
      <p:sp>
        <p:nvSpPr>
          <p:cNvPr id="15" name="Body Level One…"/>
          <p:cNvSpPr txBox="1">
            <a:spLocks noGrp="1"/>
          </p:cNvSpPr>
          <p:nvPr>
            <p:ph type="body" idx="1"/>
          </p:nvPr>
        </p:nvSpPr>
        <p:spPr>
          <a:xfrm>
            <a:off x="485775" y="1763183"/>
            <a:ext cx="8743950" cy="579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9pPr>
    </p:titleStyle>
    <p:bodyStyle>
      <a:lvl1pPr marL="22860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1pPr>
      <a:lvl2pPr marL="228600" marR="0" indent="457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2pPr>
      <a:lvl3pPr marL="228600" marR="0" indent="914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3pPr>
      <a:lvl4pPr marL="228600" marR="0" indent="1371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4pPr>
      <a:lvl5pPr marL="228600" marR="0" indent="18288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5pPr>
      <a:lvl6pPr marL="228600" marR="0" indent="22860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6pPr>
      <a:lvl7pPr marL="228600" marR="0" indent="2743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7pPr>
      <a:lvl8pPr marL="228600" marR="0" indent="3200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8pPr>
      <a:lvl9pPr marL="228600" marR="0" indent="3657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oogle Shape;95;p9"/>
          <p:cNvSpPr txBox="1"/>
          <p:nvPr/>
        </p:nvSpPr>
        <p:spPr>
          <a:xfrm>
            <a:off x="1176618" y="6563127"/>
            <a:ext cx="7012135" cy="482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31" name="Google Shape;96;p9"/>
          <p:cNvSpPr txBox="1"/>
          <p:nvPr/>
        </p:nvSpPr>
        <p:spPr>
          <a:xfrm>
            <a:off x="374946" y="2049134"/>
            <a:ext cx="1444333" cy="369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sz="1500" b="1">
                <a:latin typeface="Calibri"/>
                <a:ea typeface="Calibri"/>
                <a:cs typeface="Calibri"/>
                <a:sym typeface="Calibri"/>
              </a:defRPr>
            </a:lvl1pPr>
          </a:lstStyle>
          <a:p>
            <a:r>
              <a:t>MÓDULO 6</a:t>
            </a:r>
          </a:p>
        </p:txBody>
      </p:sp>
      <p:sp>
        <p:nvSpPr>
          <p:cNvPr id="132" name="Google Shape;98;p9"/>
          <p:cNvSpPr txBox="1"/>
          <p:nvPr/>
        </p:nvSpPr>
        <p:spPr>
          <a:xfrm>
            <a:off x="340026" y="2339494"/>
            <a:ext cx="5958372" cy="2179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90000"/>
              </a:lnSpc>
              <a:defRPr sz="3600" b="1">
                <a:solidFill>
                  <a:srgbClr val="ED6B00"/>
                </a:solidFill>
                <a:latin typeface="Calibri"/>
                <a:ea typeface="Calibri"/>
                <a:cs typeface="Calibri"/>
                <a:sym typeface="Calibri"/>
              </a:defRPr>
            </a:pPr>
            <a:r>
              <a:t>APLICACIONES INFORMÁTICAS </a:t>
            </a:r>
          </a:p>
          <a:p>
            <a:pPr>
              <a:lnSpc>
                <a:spcPct val="90000"/>
              </a:lnSpc>
              <a:defRPr sz="3600" b="1">
                <a:solidFill>
                  <a:srgbClr val="ED6B00"/>
                </a:solidFill>
                <a:latin typeface="Calibri"/>
                <a:ea typeface="Calibri"/>
                <a:cs typeface="Calibri"/>
                <a:sym typeface="Calibri"/>
              </a:defRPr>
            </a:pPr>
            <a:r>
              <a:t>PARA LA GESTIÓN ADMINISTRATIVA</a:t>
            </a:r>
          </a:p>
        </p:txBody>
      </p:sp>
      <p:pic>
        <p:nvPicPr>
          <p:cNvPr id="133" name="Google Shape;99;p9" descr="Google Shape;99;p9"/>
          <p:cNvPicPr>
            <a:picLocks noChangeAspect="1"/>
          </p:cNvPicPr>
          <p:nvPr/>
        </p:nvPicPr>
        <p:blipFill>
          <a:blip r:embed="rId2">
            <a:extLst/>
          </a:blip>
          <a:stretch>
            <a:fillRect/>
          </a:stretch>
        </p:blipFill>
        <p:spPr>
          <a:xfrm>
            <a:off x="3694271" y="1979146"/>
            <a:ext cx="5191179" cy="4745729"/>
          </a:xfrm>
          <a:prstGeom prst="rect">
            <a:avLst/>
          </a:prstGeom>
          <a:ln w="12700">
            <a:miter lim="400000"/>
          </a:ln>
        </p:spPr>
      </p:pic>
      <p:sp>
        <p:nvSpPr>
          <p:cNvPr id="134" name="Google Shape;97;p9"/>
          <p:cNvSpPr txBox="1"/>
          <p:nvPr/>
        </p:nvSpPr>
        <p:spPr>
          <a:xfrm>
            <a:off x="1139098" y="834800"/>
            <a:ext cx="4156804" cy="339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p>
            <a:pPr>
              <a:defRPr sz="1200" b="1">
                <a:solidFill>
                  <a:srgbClr val="ED6B00"/>
                </a:solidFill>
                <a:latin typeface="Calibri"/>
                <a:ea typeface="Calibri"/>
                <a:cs typeface="Calibri"/>
                <a:sym typeface="Calibri"/>
              </a:defRPr>
            </a:pPr>
            <a:r>
              <a:t>PLAN COMÚN </a:t>
            </a:r>
            <a:r>
              <a:rPr b="0"/>
              <a:t>| NIVEL 3° MEDIO</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255" name="Google Shape;236;p18"/>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10</a:t>
            </a:r>
          </a:p>
        </p:txBody>
      </p:sp>
      <p:sp>
        <p:nvSpPr>
          <p:cNvPr id="256" name="Google Shape;237;p18"/>
          <p:cNvSpPr txBox="1"/>
          <p:nvPr/>
        </p:nvSpPr>
        <p:spPr>
          <a:xfrm>
            <a:off x="452171" y="1269909"/>
            <a:ext cx="8797029"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FUNCIONES ESTADÍSTICAS</a:t>
            </a:r>
          </a:p>
        </p:txBody>
      </p:sp>
      <p:sp>
        <p:nvSpPr>
          <p:cNvPr id="257" name="Google Shape;238;p18"/>
          <p:cNvSpPr txBox="1"/>
          <p:nvPr/>
        </p:nvSpPr>
        <p:spPr>
          <a:xfrm>
            <a:off x="504440" y="1849901"/>
            <a:ext cx="6587012" cy="1576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Excel no solamente realiza cálculos simples de SUMA o PROMEDIO, sino que lo interesante comienza cuando podemos realizar resúmenes de datos que nos permiten reflexionar acerca de la información que se obtiene.</a:t>
            </a:r>
          </a:p>
          <a:p>
            <a:pPr marL="285750" indent="-285750">
              <a:spcBef>
                <a:spcPts val="600"/>
              </a:spcBef>
              <a:buClr>
                <a:srgbClr val="000000"/>
              </a:buClr>
              <a:buSzPts val="1400"/>
              <a:buFont typeface="Arial"/>
              <a:buChar char="•"/>
              <a:defRPr>
                <a:latin typeface="Calibri"/>
                <a:ea typeface="Calibri"/>
                <a:cs typeface="Calibri"/>
                <a:sym typeface="Calibri"/>
              </a:defRPr>
            </a:pPr>
            <a:r>
              <a:t>Es posible con las planillas de cálculo obtener cantidades, sumas y promedios considerando uno o más criterios.</a:t>
            </a:r>
          </a:p>
          <a:p>
            <a:pPr marL="285750" indent="-285750">
              <a:spcBef>
                <a:spcPts val="600"/>
              </a:spcBef>
              <a:buClr>
                <a:srgbClr val="000000"/>
              </a:buClr>
              <a:buSzPts val="1400"/>
              <a:buFont typeface="Arial"/>
              <a:buChar char="•"/>
              <a:defRPr>
                <a:latin typeface="Calibri"/>
                <a:ea typeface="Calibri"/>
                <a:cs typeface="Calibri"/>
                <a:sym typeface="Calibri"/>
              </a:defRPr>
            </a:pPr>
            <a:r>
              <a:t>Te presentamos a continuación las Funciones de las cuales hablamos:</a:t>
            </a:r>
          </a:p>
        </p:txBody>
      </p:sp>
      <p:grpSp>
        <p:nvGrpSpPr>
          <p:cNvPr id="260" name="Google Shape;239;p18"/>
          <p:cNvGrpSpPr/>
          <p:nvPr/>
        </p:nvGrpSpPr>
        <p:grpSpPr>
          <a:xfrm>
            <a:off x="833475" y="3924637"/>
            <a:ext cx="4760959" cy="2638138"/>
            <a:chOff x="0" y="0"/>
            <a:chExt cx="4760957" cy="2638137"/>
          </a:xfrm>
        </p:grpSpPr>
        <p:pic>
          <p:nvPicPr>
            <p:cNvPr id="258" name="Google Shape;240;p18" descr="Google Shape;240;p18"/>
            <p:cNvPicPr>
              <a:picLocks noChangeAspect="1"/>
            </p:cNvPicPr>
            <p:nvPr/>
          </p:nvPicPr>
          <p:blipFill>
            <a:blip r:embed="rId2">
              <a:extLst/>
            </a:blip>
            <a:stretch>
              <a:fillRect/>
            </a:stretch>
          </p:blipFill>
          <p:spPr>
            <a:xfrm>
              <a:off x="0" y="0"/>
              <a:ext cx="4229202" cy="2638138"/>
            </a:xfrm>
            <a:prstGeom prst="rect">
              <a:avLst/>
            </a:prstGeom>
            <a:ln w="12700" cap="flat">
              <a:noFill/>
              <a:miter lim="400000"/>
            </a:ln>
            <a:effectLst/>
          </p:spPr>
        </p:pic>
        <p:sp>
          <p:nvSpPr>
            <p:cNvPr id="259" name="Google Shape;241;p18"/>
            <p:cNvSpPr txBox="1"/>
            <p:nvPr/>
          </p:nvSpPr>
          <p:spPr>
            <a:xfrm>
              <a:off x="2281830" y="1711208"/>
              <a:ext cx="2479128" cy="3935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000">
                  <a:latin typeface="Calibri"/>
                  <a:ea typeface="Calibri"/>
                  <a:cs typeface="Calibri"/>
                  <a:sym typeface="Calibri"/>
                </a:defRPr>
              </a:pPr>
              <a:r>
                <a:t>CONTAR GÉNERO FEMENINO</a:t>
              </a:r>
            </a:p>
            <a:p>
              <a:pPr>
                <a:defRPr sz="1000">
                  <a:latin typeface="Calibri"/>
                  <a:ea typeface="Calibri"/>
                  <a:cs typeface="Calibri"/>
                  <a:sym typeface="Calibri"/>
                </a:defRPr>
              </a:pPr>
              <a:r>
                <a:t>CONTAR GÉNERO MASCULINO</a:t>
              </a:r>
            </a:p>
          </p:txBody>
        </p:sp>
      </p:grpSp>
      <p:sp>
        <p:nvSpPr>
          <p:cNvPr id="261" name="Google Shape;242;p18"/>
          <p:cNvSpPr txBox="1"/>
          <p:nvPr/>
        </p:nvSpPr>
        <p:spPr>
          <a:xfrm>
            <a:off x="758804" y="3545523"/>
            <a:ext cx="4096422" cy="391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90000"/>
              </a:lnSpc>
              <a:defRPr sz="1600">
                <a:solidFill>
                  <a:srgbClr val="ED6B00"/>
                </a:solidFill>
                <a:latin typeface="Calibri"/>
                <a:ea typeface="Calibri"/>
                <a:cs typeface="Calibri"/>
                <a:sym typeface="Calibri"/>
              </a:defRPr>
            </a:pPr>
            <a:r>
              <a:t>EJERCICIO 1: </a:t>
            </a:r>
            <a:r>
              <a:rPr b="1">
                <a:solidFill>
                  <a:srgbClr val="A93501"/>
                </a:solidFill>
              </a:rPr>
              <a:t>Función (CONTAR.SI)</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64" name="Google Shape;247;p19"/>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11</a:t>
            </a:r>
          </a:p>
        </p:txBody>
      </p:sp>
      <p:sp>
        <p:nvSpPr>
          <p:cNvPr id="265" name="Google Shape;248;p19"/>
          <p:cNvSpPr txBox="1"/>
          <p:nvPr/>
        </p:nvSpPr>
        <p:spPr>
          <a:xfrm>
            <a:off x="452176" y="1269909"/>
            <a:ext cx="7494204"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FUNCIÓN CONTAR.SI – CONTAR.SI.CONJUNTO</a:t>
            </a:r>
          </a:p>
        </p:txBody>
      </p:sp>
      <p:sp>
        <p:nvSpPr>
          <p:cNvPr id="266" name="Google Shape;249;p19"/>
          <p:cNvSpPr txBox="1"/>
          <p:nvPr/>
        </p:nvSpPr>
        <p:spPr>
          <a:xfrm>
            <a:off x="504708" y="1847349"/>
            <a:ext cx="7687982" cy="2566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La función CONTAR.SI es una de las funciones estadísticas que sirven para contar el número de celdas (valores) que cumplen un criterio; por ejemplo en la imagen de la planilla, serviría para contar cuántos deportistas son de Europa. Para que funcione el CONTAR.SI es necesario indicar ¿dónde está el criterio de lo que quiero encontrar? y ¿cuál es el valor que quiero encontrar? En este caso sería el rango de continente y el criterio igual a “Europa”:</a:t>
            </a:r>
          </a:p>
          <a:p>
            <a:pPr indent="266700">
              <a:spcBef>
                <a:spcPts val="600"/>
              </a:spcBef>
              <a:defRPr>
                <a:solidFill>
                  <a:srgbClr val="ED6B00"/>
                </a:solidFill>
                <a:latin typeface="Calibri"/>
                <a:ea typeface="Calibri"/>
                <a:cs typeface="Calibri"/>
                <a:sym typeface="Calibri"/>
              </a:defRPr>
            </a:pPr>
            <a:r>
              <a:t>CONTAR.SI(B2:B12;”Europa”)</a:t>
            </a:r>
          </a:p>
          <a:p>
            <a:pPr marL="285750" indent="-285750">
              <a:spcBef>
                <a:spcPts val="600"/>
              </a:spcBef>
              <a:buClr>
                <a:srgbClr val="000000"/>
              </a:buClr>
              <a:buSzPts val="1400"/>
              <a:buFont typeface="Arial"/>
              <a:buChar char="•"/>
              <a:defRPr>
                <a:latin typeface="Calibri"/>
                <a:ea typeface="Calibri"/>
                <a:cs typeface="Calibri"/>
                <a:sym typeface="Calibri"/>
              </a:defRPr>
            </a:pPr>
            <a:r>
              <a:t>Ahora bien, si tuviese que contar deportistas de Europa que además practican Atletismo, debo utilizar la función CONTAR.SI.CONJUNTO, que en rigor realiza la misma operación pero con más criterios de selección, en este caso sería:</a:t>
            </a:r>
          </a:p>
          <a:p>
            <a:pPr indent="266700">
              <a:spcBef>
                <a:spcPts val="600"/>
              </a:spcBef>
              <a:defRPr>
                <a:solidFill>
                  <a:srgbClr val="ED6B00"/>
                </a:solidFill>
                <a:latin typeface="Calibri"/>
                <a:ea typeface="Calibri"/>
                <a:cs typeface="Calibri"/>
                <a:sym typeface="Calibri"/>
              </a:defRPr>
            </a:pPr>
            <a:r>
              <a:t>=CONTAR.SI.CONJUNTO(B2:B12;”Europa”;C2:C12;”Atletismo”)</a:t>
            </a:r>
          </a:p>
        </p:txBody>
      </p:sp>
      <p:pic>
        <p:nvPicPr>
          <p:cNvPr id="267" name="Google Shape;250;p19" descr="Google Shape;250;p19"/>
          <p:cNvPicPr>
            <a:picLocks noChangeAspect="1"/>
          </p:cNvPicPr>
          <p:nvPr/>
        </p:nvPicPr>
        <p:blipFill>
          <a:blip r:embed="rId2">
            <a:extLst/>
          </a:blip>
          <a:stretch>
            <a:fillRect/>
          </a:stretch>
        </p:blipFill>
        <p:spPr>
          <a:xfrm>
            <a:off x="817294" y="4499340"/>
            <a:ext cx="4345426" cy="216806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270" name="Google Shape;255;p20"/>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12</a:t>
            </a:r>
          </a:p>
        </p:txBody>
      </p:sp>
      <p:sp>
        <p:nvSpPr>
          <p:cNvPr id="271" name="Google Shape;256;p20"/>
          <p:cNvSpPr txBox="1"/>
          <p:nvPr/>
        </p:nvSpPr>
        <p:spPr>
          <a:xfrm>
            <a:off x="452176" y="1269909"/>
            <a:ext cx="7494204"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FUNCIÓN CONTAR.SI – CONTAR.SI.CONJUNTO</a:t>
            </a:r>
          </a:p>
        </p:txBody>
      </p:sp>
      <p:sp>
        <p:nvSpPr>
          <p:cNvPr id="272" name="Google Shape;257;p20"/>
          <p:cNvSpPr txBox="1"/>
          <p:nvPr/>
        </p:nvSpPr>
        <p:spPr>
          <a:xfrm>
            <a:off x="504708" y="1847349"/>
            <a:ext cx="7687982" cy="1423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Abre el archivo </a:t>
            </a:r>
            <a:r>
              <a:rPr b="1"/>
              <a:t>“medallas.xlsx” </a:t>
            </a:r>
            <a:r>
              <a:t>entregado por el o la docente, utilizando la función CONTAR.SI y CONTAR.SI.CONJUNTO, para responder lo siguiente:</a:t>
            </a:r>
            <a:endParaRPr>
              <a:solidFill>
                <a:srgbClr val="ED6B00"/>
              </a:solidFill>
              <a:latin typeface="Helvetica Neue"/>
              <a:ea typeface="Helvetica Neue"/>
              <a:cs typeface="Helvetica Neue"/>
              <a:sym typeface="Helvetica Neue"/>
            </a:endParaRPr>
          </a:p>
          <a:p>
            <a:pPr marL="492125" indent="-225425">
              <a:spcBef>
                <a:spcPts val="600"/>
              </a:spcBef>
              <a:buClr>
                <a:srgbClr val="000000"/>
              </a:buClr>
              <a:buSzPts val="1400"/>
              <a:buAutoNum type="arabicPeriod"/>
              <a:defRPr>
                <a:latin typeface="Calibri"/>
                <a:ea typeface="Calibri"/>
                <a:cs typeface="Calibri"/>
                <a:sym typeface="Calibri"/>
              </a:defRPr>
            </a:pPr>
            <a:r>
              <a:t> Cantidad de deportistas que practican Atletismo.</a:t>
            </a:r>
          </a:p>
          <a:p>
            <a:pPr marL="492125" indent="-225425">
              <a:spcBef>
                <a:spcPts val="600"/>
              </a:spcBef>
              <a:buClr>
                <a:srgbClr val="000000"/>
              </a:buClr>
              <a:buSzPts val="1400"/>
              <a:buAutoNum type="arabicPeriod"/>
              <a:defRPr>
                <a:latin typeface="Calibri"/>
                <a:ea typeface="Calibri"/>
                <a:cs typeface="Calibri"/>
                <a:sym typeface="Calibri"/>
              </a:defRPr>
            </a:pPr>
            <a:r>
              <a:t> Cantidad de deportistas asiáticos de Atletismo.</a:t>
            </a:r>
          </a:p>
          <a:p>
            <a:pPr marL="492125" indent="-225425">
              <a:spcBef>
                <a:spcPts val="600"/>
              </a:spcBef>
              <a:buClr>
                <a:srgbClr val="000000"/>
              </a:buClr>
              <a:buSzPts val="1400"/>
              <a:buAutoNum type="arabicPeriod"/>
              <a:defRPr>
                <a:latin typeface="Calibri"/>
                <a:ea typeface="Calibri"/>
                <a:cs typeface="Calibri"/>
                <a:sym typeface="Calibri"/>
              </a:defRPr>
            </a:pPr>
            <a:r>
              <a:t> Cantidad de deportistas africanos que practican lucha, mayores de 18 años.</a:t>
            </a:r>
          </a:p>
        </p:txBody>
      </p:sp>
      <p:pic>
        <p:nvPicPr>
          <p:cNvPr id="273" name="Google Shape;258;p20" descr="Google Shape;258;p20"/>
          <p:cNvPicPr>
            <a:picLocks noChangeAspect="1"/>
          </p:cNvPicPr>
          <p:nvPr/>
        </p:nvPicPr>
        <p:blipFill>
          <a:blip r:embed="rId2">
            <a:extLst/>
          </a:blip>
          <a:stretch>
            <a:fillRect/>
          </a:stretch>
        </p:blipFill>
        <p:spPr>
          <a:xfrm>
            <a:off x="817294" y="3568755"/>
            <a:ext cx="4345426" cy="2168060"/>
          </a:xfrm>
          <a:prstGeom prst="rect">
            <a:avLst/>
          </a:prstGeom>
          <a:ln w="12700">
            <a:miter lim="400000"/>
          </a:ln>
        </p:spPr>
      </p:pic>
      <p:pic>
        <p:nvPicPr>
          <p:cNvPr id="274" name="Google Shape;259;p20" descr="Google Shape;259;p20"/>
          <p:cNvPicPr>
            <a:picLocks noChangeAspect="1"/>
          </p:cNvPicPr>
          <p:nvPr/>
        </p:nvPicPr>
        <p:blipFill>
          <a:blip r:embed="rId3">
            <a:extLst/>
          </a:blip>
          <a:stretch>
            <a:fillRect/>
          </a:stretch>
        </p:blipFill>
        <p:spPr>
          <a:xfrm>
            <a:off x="812595" y="6031615"/>
            <a:ext cx="4390586" cy="25827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77" name="Google Shape;264;p21"/>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13</a:t>
            </a:r>
          </a:p>
        </p:txBody>
      </p:sp>
      <p:sp>
        <p:nvSpPr>
          <p:cNvPr id="278" name="Google Shape;265;p21"/>
          <p:cNvSpPr txBox="1"/>
          <p:nvPr/>
        </p:nvSpPr>
        <p:spPr>
          <a:xfrm>
            <a:off x="452176" y="1269909"/>
            <a:ext cx="7494204"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FUNCIÓN SUMAR.SI – SUMAR.SI.CONJUNTO</a:t>
            </a:r>
          </a:p>
        </p:txBody>
      </p:sp>
      <p:pic>
        <p:nvPicPr>
          <p:cNvPr id="279" name="Google Shape;266;p21" descr="Google Shape;266;p21"/>
          <p:cNvPicPr>
            <a:picLocks noChangeAspect="1"/>
          </p:cNvPicPr>
          <p:nvPr/>
        </p:nvPicPr>
        <p:blipFill>
          <a:blip r:embed="rId2">
            <a:extLst/>
          </a:blip>
          <a:stretch>
            <a:fillRect/>
          </a:stretch>
        </p:blipFill>
        <p:spPr>
          <a:xfrm>
            <a:off x="817294" y="4030000"/>
            <a:ext cx="4345426" cy="2168064"/>
          </a:xfrm>
          <a:prstGeom prst="rect">
            <a:avLst/>
          </a:prstGeom>
          <a:ln w="12700">
            <a:miter lim="400000"/>
          </a:ln>
        </p:spPr>
      </p:pic>
      <p:sp>
        <p:nvSpPr>
          <p:cNvPr id="280" name="Google Shape;267;p21"/>
          <p:cNvSpPr txBox="1"/>
          <p:nvPr/>
        </p:nvSpPr>
        <p:spPr>
          <a:xfrm>
            <a:off x="504708" y="1847349"/>
            <a:ext cx="7687982" cy="2109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La función SUMAR.SI es una de las funciones estadísticas que se utiliza para sumar los valores de un rango que cumplen criterios especificados. Usando la misma planilla anterior, la podemos usar para conocer la cantidad de medallas de Oro ganadas por el continente europeo:</a:t>
            </a:r>
          </a:p>
          <a:p>
            <a:pPr indent="266700">
              <a:spcBef>
                <a:spcPts val="600"/>
              </a:spcBef>
              <a:defRPr>
                <a:solidFill>
                  <a:srgbClr val="ED6B00"/>
                </a:solidFill>
                <a:latin typeface="Calibri"/>
                <a:ea typeface="Calibri"/>
                <a:cs typeface="Calibri"/>
                <a:sym typeface="Calibri"/>
              </a:defRPr>
            </a:pPr>
            <a:r>
              <a:t>=SUMAR.SI(B2:B12;”Europa”;E2:E12)</a:t>
            </a:r>
          </a:p>
          <a:p>
            <a:pPr marL="285750" indent="-285750">
              <a:spcBef>
                <a:spcPts val="600"/>
              </a:spcBef>
              <a:buClr>
                <a:srgbClr val="000000"/>
              </a:buClr>
              <a:buSzPts val="1400"/>
              <a:buFont typeface="Arial"/>
              <a:buChar char="•"/>
              <a:defRPr>
                <a:latin typeface="Calibri"/>
                <a:ea typeface="Calibri"/>
                <a:cs typeface="Calibri"/>
                <a:sym typeface="Calibri"/>
              </a:defRPr>
            </a:pPr>
            <a:r>
              <a:t>De igual manera, en caso que existan más criterios de selección, es importante considerar que al usar el SUMAR.SI.CONJUNTO, el rango de suma es el primer argumento a indicarle a Excel. Incluyamos atletismo para el ejemplo:</a:t>
            </a:r>
          </a:p>
          <a:p>
            <a:pPr indent="266700">
              <a:spcBef>
                <a:spcPts val="600"/>
              </a:spcBef>
              <a:defRPr>
                <a:solidFill>
                  <a:srgbClr val="ED6B00"/>
                </a:solidFill>
                <a:latin typeface="Calibri"/>
                <a:ea typeface="Calibri"/>
                <a:cs typeface="Calibri"/>
                <a:sym typeface="Calibri"/>
              </a:defRPr>
            </a:pPr>
            <a:r>
              <a:t>=SUMAR.SI.CONJUNTO(E2:E12;B2:B12;”Europa”;C2:C12;”Atletismo”)</a:t>
            </a:r>
          </a:p>
        </p:txBody>
      </p:sp>
      <p:sp>
        <p:nvSpPr>
          <p:cNvPr id="281" name="Google Shape;268;p21"/>
          <p:cNvSpPr txBox="1"/>
          <p:nvPr/>
        </p:nvSpPr>
        <p:spPr>
          <a:xfrm>
            <a:off x="504708" y="6357582"/>
            <a:ext cx="7687982" cy="280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marL="285750" indent="-285750">
              <a:buClr>
                <a:srgbClr val="000000"/>
              </a:buClr>
              <a:buSzPts val="1400"/>
              <a:buFont typeface="Arial"/>
              <a:buChar char="•"/>
              <a:defRPr>
                <a:latin typeface="Calibri"/>
                <a:ea typeface="Calibri"/>
                <a:cs typeface="Calibri"/>
                <a:sym typeface="Calibri"/>
              </a:defRPr>
            </a:lvl1pPr>
          </a:lstStyle>
          <a:p>
            <a:r>
              <a:t>Use la función SUMAR.SI para sumar los valores de un rango que cumplan los criterios especificados.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84" name="Google Shape;273;p22"/>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14</a:t>
            </a:r>
          </a:p>
        </p:txBody>
      </p:sp>
      <p:sp>
        <p:nvSpPr>
          <p:cNvPr id="285" name="Google Shape;274;p22"/>
          <p:cNvSpPr txBox="1"/>
          <p:nvPr/>
        </p:nvSpPr>
        <p:spPr>
          <a:xfrm>
            <a:off x="452176" y="1269909"/>
            <a:ext cx="7494204"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PRACTICA EN FORMA INDIVIDUAL</a:t>
            </a:r>
          </a:p>
        </p:txBody>
      </p:sp>
      <p:sp>
        <p:nvSpPr>
          <p:cNvPr id="286" name="Google Shape;275;p22"/>
          <p:cNvSpPr txBox="1"/>
          <p:nvPr/>
        </p:nvSpPr>
        <p:spPr>
          <a:xfrm>
            <a:off x="504706" y="1847349"/>
            <a:ext cx="7800552" cy="1423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Continúa con el archivo </a:t>
            </a:r>
            <a:r>
              <a:rPr b="1"/>
              <a:t>“medallas.xlsx” </a:t>
            </a:r>
            <a:r>
              <a:t>entregado por el o la docente, utilizando la función SUMAR.SI y SUMAR.SI.CONJUNTO, para responder lo siguiente:</a:t>
            </a:r>
            <a:endParaRPr>
              <a:solidFill>
                <a:srgbClr val="ED6B00"/>
              </a:solidFill>
              <a:latin typeface="Helvetica Neue"/>
              <a:ea typeface="Helvetica Neue"/>
              <a:cs typeface="Helvetica Neue"/>
              <a:sym typeface="Helvetica Neue"/>
            </a:endParaRPr>
          </a:p>
          <a:p>
            <a:pPr marL="492125" indent="-225425">
              <a:spcBef>
                <a:spcPts val="600"/>
              </a:spcBef>
              <a:buClr>
                <a:srgbClr val="000000"/>
              </a:buClr>
              <a:buSzPts val="1400"/>
              <a:buAutoNum type="arabicPeriod"/>
              <a:defRPr>
                <a:latin typeface="Calibri"/>
                <a:ea typeface="Calibri"/>
                <a:cs typeface="Calibri"/>
                <a:sym typeface="Calibri"/>
              </a:defRPr>
            </a:pPr>
            <a:r>
              <a:t>Cantidad de medallas de oro de deportistas que practican Atletismo.</a:t>
            </a:r>
          </a:p>
          <a:p>
            <a:pPr marL="492125" indent="-225425">
              <a:spcBef>
                <a:spcPts val="600"/>
              </a:spcBef>
              <a:buClr>
                <a:srgbClr val="000000"/>
              </a:buClr>
              <a:buSzPts val="1400"/>
              <a:buAutoNum type="arabicPeriod"/>
              <a:defRPr>
                <a:latin typeface="Calibri"/>
                <a:ea typeface="Calibri"/>
                <a:cs typeface="Calibri"/>
                <a:sym typeface="Calibri"/>
              </a:defRPr>
            </a:pPr>
            <a:r>
              <a:t>Cantidad de medallas de plata de deportistas asiáticos que practican Atletismo.</a:t>
            </a:r>
          </a:p>
          <a:p>
            <a:pPr marL="492125" indent="-225425">
              <a:spcBef>
                <a:spcPts val="600"/>
              </a:spcBef>
              <a:buClr>
                <a:srgbClr val="000000"/>
              </a:buClr>
              <a:buSzPts val="1400"/>
              <a:buAutoNum type="arabicPeriod"/>
              <a:defRPr>
                <a:latin typeface="Calibri"/>
                <a:ea typeface="Calibri"/>
                <a:cs typeface="Calibri"/>
                <a:sym typeface="Calibri"/>
              </a:defRPr>
            </a:pPr>
            <a:r>
              <a:t>Cantidad de medallas de bronce de deportistas africanos que practican lucha, mayores de 18 años.</a:t>
            </a:r>
          </a:p>
        </p:txBody>
      </p:sp>
      <p:pic>
        <p:nvPicPr>
          <p:cNvPr id="287" name="Google Shape;276;p22" descr="Google Shape;276;p22"/>
          <p:cNvPicPr>
            <a:picLocks noChangeAspect="1"/>
          </p:cNvPicPr>
          <p:nvPr/>
        </p:nvPicPr>
        <p:blipFill>
          <a:blip r:embed="rId2">
            <a:extLst/>
          </a:blip>
          <a:stretch>
            <a:fillRect/>
          </a:stretch>
        </p:blipFill>
        <p:spPr>
          <a:xfrm>
            <a:off x="817294" y="3568755"/>
            <a:ext cx="4345426" cy="2168060"/>
          </a:xfrm>
          <a:prstGeom prst="rect">
            <a:avLst/>
          </a:prstGeom>
          <a:ln w="12700">
            <a:miter lim="400000"/>
          </a:ln>
        </p:spPr>
      </p:pic>
      <p:pic>
        <p:nvPicPr>
          <p:cNvPr id="288" name="Google Shape;277;p22" descr="Google Shape;277;p22"/>
          <p:cNvPicPr>
            <a:picLocks noChangeAspect="1"/>
          </p:cNvPicPr>
          <p:nvPr/>
        </p:nvPicPr>
        <p:blipFill>
          <a:blip r:embed="rId3">
            <a:extLst/>
          </a:blip>
          <a:stretch>
            <a:fillRect/>
          </a:stretch>
        </p:blipFill>
        <p:spPr>
          <a:xfrm>
            <a:off x="824339" y="6035621"/>
            <a:ext cx="4386935" cy="21380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91" name="Google Shape;282;p23"/>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15</a:t>
            </a:r>
          </a:p>
        </p:txBody>
      </p:sp>
      <p:sp>
        <p:nvSpPr>
          <p:cNvPr id="292" name="Google Shape;283;p23"/>
          <p:cNvSpPr txBox="1"/>
          <p:nvPr/>
        </p:nvSpPr>
        <p:spPr>
          <a:xfrm>
            <a:off x="452175" y="1269909"/>
            <a:ext cx="8408604"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FUNCIÓN PROMEDIO.SI – PROMEDIO.SI.CONJUNTO</a:t>
            </a:r>
          </a:p>
        </p:txBody>
      </p:sp>
      <p:pic>
        <p:nvPicPr>
          <p:cNvPr id="293" name="Google Shape;284;p23" descr="Google Shape;284;p23"/>
          <p:cNvPicPr>
            <a:picLocks noChangeAspect="1"/>
          </p:cNvPicPr>
          <p:nvPr/>
        </p:nvPicPr>
        <p:blipFill>
          <a:blip r:embed="rId2">
            <a:extLst/>
          </a:blip>
          <a:stretch>
            <a:fillRect/>
          </a:stretch>
        </p:blipFill>
        <p:spPr>
          <a:xfrm>
            <a:off x="817294" y="4030000"/>
            <a:ext cx="4345426" cy="2168064"/>
          </a:xfrm>
          <a:prstGeom prst="rect">
            <a:avLst/>
          </a:prstGeom>
          <a:ln w="12700">
            <a:miter lim="400000"/>
          </a:ln>
        </p:spPr>
      </p:pic>
      <p:sp>
        <p:nvSpPr>
          <p:cNvPr id="294" name="Google Shape;285;p23"/>
          <p:cNvSpPr txBox="1"/>
          <p:nvPr/>
        </p:nvSpPr>
        <p:spPr>
          <a:xfrm>
            <a:off x="504708" y="1847349"/>
            <a:ext cx="7687982" cy="2109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La función PROMEDIO. SI resuelve de manera similar a SUMAR.SI, la diferencia es que entrega el promedio. En el ejemplo adjunto, supongamos que se desea conocer la edad promedio de los deportistas europeos, la solución sería:</a:t>
            </a:r>
          </a:p>
          <a:p>
            <a:pPr indent="285750">
              <a:spcBef>
                <a:spcPts val="600"/>
              </a:spcBef>
              <a:defRPr>
                <a:solidFill>
                  <a:srgbClr val="ED6B00"/>
                </a:solidFill>
                <a:latin typeface="Calibri"/>
                <a:ea typeface="Calibri"/>
                <a:cs typeface="Calibri"/>
                <a:sym typeface="Calibri"/>
              </a:defRPr>
            </a:pPr>
            <a:r>
              <a:t>PROMEDIO.SI(B2:B12;”Europa”;D2:D12)</a:t>
            </a:r>
          </a:p>
          <a:p>
            <a:pPr marL="285750" indent="-285750">
              <a:spcBef>
                <a:spcPts val="600"/>
              </a:spcBef>
              <a:buClr>
                <a:srgbClr val="000000"/>
              </a:buClr>
              <a:buSzPts val="1400"/>
              <a:buFont typeface="Arial"/>
              <a:buChar char="•"/>
              <a:defRPr>
                <a:latin typeface="Calibri"/>
                <a:ea typeface="Calibri"/>
                <a:cs typeface="Calibri"/>
                <a:sym typeface="Calibri"/>
              </a:defRPr>
            </a:pPr>
            <a:r>
              <a:t>Ahora bien, si tuviese que promediar la edad de deportistas de Europa que además practican Atletismo, debo utilizar la función PROMEDIO.SI.CONJUNTO, que en rigor realiza la misma operación pero con más criterios de selección, en este caso sería:</a:t>
            </a:r>
          </a:p>
          <a:p>
            <a:pPr indent="285750">
              <a:spcBef>
                <a:spcPts val="600"/>
              </a:spcBef>
              <a:defRPr>
                <a:solidFill>
                  <a:srgbClr val="ED6B00"/>
                </a:solidFill>
                <a:latin typeface="Calibri"/>
                <a:ea typeface="Calibri"/>
                <a:cs typeface="Calibri"/>
                <a:sym typeface="Calibri"/>
              </a:defRPr>
            </a:pPr>
            <a:r>
              <a:t>=PROMEDIO.SI.CONJUNTO(D2:D12;B2:B12;”Europa”;C2:C12;”Atletismo”)</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297" name="Google Shape;290;p24"/>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16</a:t>
            </a:r>
          </a:p>
        </p:txBody>
      </p:sp>
      <p:sp>
        <p:nvSpPr>
          <p:cNvPr id="298" name="Google Shape;291;p24"/>
          <p:cNvSpPr txBox="1"/>
          <p:nvPr/>
        </p:nvSpPr>
        <p:spPr>
          <a:xfrm>
            <a:off x="452176" y="1269909"/>
            <a:ext cx="7494204"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PRACTICA EN FORMA INDIVIDUAL</a:t>
            </a:r>
          </a:p>
        </p:txBody>
      </p:sp>
      <p:sp>
        <p:nvSpPr>
          <p:cNvPr id="299" name="Google Shape;292;p24"/>
          <p:cNvSpPr txBox="1"/>
          <p:nvPr/>
        </p:nvSpPr>
        <p:spPr>
          <a:xfrm>
            <a:off x="504706" y="1847349"/>
            <a:ext cx="7978576" cy="1728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Continúa con el archivo </a:t>
            </a:r>
            <a:r>
              <a:rPr b="1"/>
              <a:t>“medallas.xlsx” </a:t>
            </a:r>
            <a:r>
              <a:t>entregado por el o la docente, utilizando la función PROMEDIO.SI y PROMEDIO.SI.CONJUNTO, para responder lo siguiente:</a:t>
            </a:r>
            <a:endParaRPr>
              <a:solidFill>
                <a:srgbClr val="ED6B00"/>
              </a:solidFill>
              <a:latin typeface="Helvetica Neue"/>
              <a:ea typeface="Helvetica Neue"/>
              <a:cs typeface="Helvetica Neue"/>
              <a:sym typeface="Helvetica Neue"/>
            </a:endParaRPr>
          </a:p>
          <a:p>
            <a:pPr marL="492125" indent="-225425">
              <a:spcBef>
                <a:spcPts val="600"/>
              </a:spcBef>
              <a:buClr>
                <a:srgbClr val="000000"/>
              </a:buClr>
              <a:buSzPts val="1400"/>
              <a:buAutoNum type="arabicPeriod"/>
              <a:defRPr>
                <a:latin typeface="Calibri"/>
                <a:ea typeface="Calibri"/>
                <a:cs typeface="Calibri"/>
                <a:sym typeface="Calibri"/>
              </a:defRPr>
            </a:pPr>
            <a:r>
              <a:t>Promedio de edad de deportistas que practican Atletismo.</a:t>
            </a:r>
          </a:p>
          <a:p>
            <a:pPr marL="492125" indent="-225425">
              <a:spcBef>
                <a:spcPts val="600"/>
              </a:spcBef>
              <a:buClr>
                <a:srgbClr val="000000"/>
              </a:buClr>
              <a:buSzPts val="1400"/>
              <a:buAutoNum type="arabicPeriod"/>
              <a:defRPr>
                <a:latin typeface="Calibri"/>
                <a:ea typeface="Calibri"/>
                <a:cs typeface="Calibri"/>
                <a:sym typeface="Calibri"/>
              </a:defRPr>
            </a:pPr>
            <a:r>
              <a:t>Promedio etario de deportistas asiáticos que practican Atletismo.</a:t>
            </a:r>
          </a:p>
          <a:p>
            <a:pPr marL="492125" indent="-225425">
              <a:spcBef>
                <a:spcPts val="600"/>
              </a:spcBef>
              <a:buClr>
                <a:srgbClr val="000000"/>
              </a:buClr>
              <a:buSzPts val="1400"/>
              <a:buAutoNum type="arabicPeriod"/>
              <a:defRPr>
                <a:latin typeface="Calibri"/>
                <a:ea typeface="Calibri"/>
                <a:cs typeface="Calibri"/>
                <a:sym typeface="Calibri"/>
              </a:defRPr>
            </a:pPr>
            <a:r>
              <a:t>Promedio de edad deportistas africanos que practican lucha, mayores de 18 años.</a:t>
            </a:r>
          </a:p>
          <a:p>
            <a:pPr marL="492125" indent="-225425">
              <a:spcBef>
                <a:spcPts val="600"/>
              </a:spcBef>
              <a:buClr>
                <a:srgbClr val="000000"/>
              </a:buClr>
              <a:buSzPts val="1400"/>
              <a:buAutoNum type="arabicPeriod"/>
              <a:defRPr>
                <a:latin typeface="Calibri"/>
                <a:ea typeface="Calibri"/>
                <a:cs typeface="Calibri"/>
                <a:sym typeface="Calibri"/>
              </a:defRPr>
            </a:pPr>
            <a:r>
              <a:t>Guarda el archivo como MedallasResuelto.xlsx y envía por correo a la o el docente.</a:t>
            </a:r>
          </a:p>
        </p:txBody>
      </p:sp>
      <p:pic>
        <p:nvPicPr>
          <p:cNvPr id="300" name="Google Shape;293;p24" descr="Google Shape;293;p24"/>
          <p:cNvPicPr>
            <a:picLocks noChangeAspect="1"/>
          </p:cNvPicPr>
          <p:nvPr/>
        </p:nvPicPr>
        <p:blipFill>
          <a:blip r:embed="rId2">
            <a:extLst/>
          </a:blip>
          <a:stretch>
            <a:fillRect/>
          </a:stretch>
        </p:blipFill>
        <p:spPr>
          <a:xfrm>
            <a:off x="817294" y="3876252"/>
            <a:ext cx="4345426" cy="2168064"/>
          </a:xfrm>
          <a:prstGeom prst="rect">
            <a:avLst/>
          </a:prstGeom>
          <a:ln w="12700">
            <a:miter lim="400000"/>
          </a:ln>
        </p:spPr>
      </p:pic>
      <p:pic>
        <p:nvPicPr>
          <p:cNvPr id="301" name="Google Shape;294;p24" descr="Google Shape;294;p24"/>
          <p:cNvPicPr>
            <a:picLocks noChangeAspect="1"/>
          </p:cNvPicPr>
          <p:nvPr/>
        </p:nvPicPr>
        <p:blipFill>
          <a:blip r:embed="rId3">
            <a:extLst/>
          </a:blip>
          <a:stretch>
            <a:fillRect/>
          </a:stretch>
        </p:blipFill>
        <p:spPr>
          <a:xfrm>
            <a:off x="787588" y="6286848"/>
            <a:ext cx="4504605" cy="20826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304" name="Google Shape;299;p25"/>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17</a:t>
            </a:r>
          </a:p>
        </p:txBody>
      </p:sp>
      <p:sp>
        <p:nvSpPr>
          <p:cNvPr id="305" name="Google Shape;300;p25"/>
          <p:cNvSpPr txBox="1"/>
          <p:nvPr/>
        </p:nvSpPr>
        <p:spPr>
          <a:xfrm>
            <a:off x="452171" y="1269909"/>
            <a:ext cx="8950508"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COMPARA </a:t>
            </a:r>
            <a:r>
              <a:rPr b="0">
                <a:solidFill>
                  <a:srgbClr val="A93501"/>
                </a:solidFill>
              </a:rPr>
              <a:t>RESULTADOS</a:t>
            </a:r>
          </a:p>
        </p:txBody>
      </p:sp>
      <p:pic>
        <p:nvPicPr>
          <p:cNvPr id="306" name="Google Shape;301;p25" descr="Google Shape;301;p25"/>
          <p:cNvPicPr>
            <a:picLocks noChangeAspect="1"/>
          </p:cNvPicPr>
          <p:nvPr/>
        </p:nvPicPr>
        <p:blipFill>
          <a:blip r:embed="rId2">
            <a:extLst/>
          </a:blip>
          <a:stretch>
            <a:fillRect/>
          </a:stretch>
        </p:blipFill>
        <p:spPr>
          <a:xfrm>
            <a:off x="490880" y="2729894"/>
            <a:ext cx="6197602" cy="3200402"/>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309" name="Google Shape;306;p26"/>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18</a:t>
            </a:r>
          </a:p>
        </p:txBody>
      </p:sp>
      <p:grpSp>
        <p:nvGrpSpPr>
          <p:cNvPr id="312" name="Google Shape;307;p26"/>
          <p:cNvGrpSpPr/>
          <p:nvPr/>
        </p:nvGrpSpPr>
        <p:grpSpPr>
          <a:xfrm>
            <a:off x="2035274" y="2911881"/>
            <a:ext cx="6999679" cy="2696566"/>
            <a:chOff x="0" y="0"/>
            <a:chExt cx="6999678" cy="2696564"/>
          </a:xfrm>
        </p:grpSpPr>
        <p:sp>
          <p:nvSpPr>
            <p:cNvPr id="310" name="Google Shape;308;p26"/>
            <p:cNvSpPr/>
            <p:nvPr/>
          </p:nvSpPr>
          <p:spPr>
            <a:xfrm>
              <a:off x="0" y="0"/>
              <a:ext cx="6999679" cy="2696565"/>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11" name="Google Shape;309;p26"/>
            <p:cNvSpPr txBox="1"/>
            <p:nvPr/>
          </p:nvSpPr>
          <p:spPr>
            <a:xfrm>
              <a:off x="136395" y="1158160"/>
              <a:ext cx="6726885"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313" name="Google Shape;310;p26"/>
          <p:cNvSpPr txBox="1"/>
          <p:nvPr/>
        </p:nvSpPr>
        <p:spPr>
          <a:xfrm>
            <a:off x="3342964" y="3301231"/>
            <a:ext cx="5161941" cy="1252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nSpc>
                <a:spcPct val="115000"/>
              </a:lnSpc>
              <a:defRPr sz="2000">
                <a:solidFill>
                  <a:srgbClr val="A93501"/>
                </a:solidFill>
                <a:latin typeface="Calibri"/>
                <a:ea typeface="Calibri"/>
                <a:cs typeface="Calibri"/>
                <a:sym typeface="Calibri"/>
              </a:defRPr>
            </a:pPr>
            <a:r>
              <a:t>FUNCIONES </a:t>
            </a:r>
            <a:r>
              <a:rPr b="1">
                <a:solidFill>
                  <a:srgbClr val="ED6B00"/>
                </a:solidFill>
              </a:rPr>
              <a:t>ESTADÍSTICAS</a:t>
            </a:r>
            <a:endParaRPr>
              <a:solidFill>
                <a:srgbClr val="ED6B00"/>
              </a:solidFill>
              <a:latin typeface="Helvetica Neue"/>
              <a:ea typeface="Helvetica Neue"/>
              <a:cs typeface="Helvetica Neue"/>
              <a:sym typeface="Helvetica Neue"/>
            </a:endParaRPr>
          </a:p>
          <a:p>
            <a:pPr>
              <a:lnSpc>
                <a:spcPct val="115000"/>
              </a:lnSpc>
              <a:defRPr>
                <a:solidFill>
                  <a:srgbClr val="ED6B00"/>
                </a:solidFill>
                <a:latin typeface="Helvetica Neue"/>
                <a:ea typeface="Helvetica Neue"/>
                <a:cs typeface="Helvetica Neue"/>
                <a:sym typeface="Helvetica Neue"/>
              </a:defRPr>
            </a:pPr>
            <a:endParaRPr>
              <a:solidFill>
                <a:srgbClr val="ED6B00"/>
              </a:solidFill>
              <a:latin typeface="Helvetica Neue"/>
              <a:ea typeface="Helvetica Neue"/>
              <a:cs typeface="Helvetica Neue"/>
              <a:sym typeface="Helvetica Neue"/>
            </a:endParaRPr>
          </a:p>
          <a:p>
            <a:pPr>
              <a:lnSpc>
                <a:spcPct val="115000"/>
              </a:lnSpc>
              <a:defRPr sz="1600">
                <a:latin typeface="Calibri"/>
                <a:ea typeface="Calibri"/>
                <a:cs typeface="Calibri"/>
                <a:sym typeface="Calibri"/>
              </a:defRPr>
            </a:pPr>
            <a:r>
              <a:t>¡Ahora realizaremos una actividad que resume todo lo que hemos visto! </a:t>
            </a:r>
            <a:r>
              <a:rPr b="1">
                <a:solidFill>
                  <a:srgbClr val="ED6B00"/>
                </a:solidFill>
              </a:rPr>
              <a:t>¡Atentos!</a:t>
            </a:r>
          </a:p>
        </p:txBody>
      </p:sp>
      <p:sp>
        <p:nvSpPr>
          <p:cNvPr id="314" name="Google Shape;311;p26"/>
          <p:cNvSpPr txBox="1"/>
          <p:nvPr/>
        </p:nvSpPr>
        <p:spPr>
          <a:xfrm>
            <a:off x="382496" y="1450787"/>
            <a:ext cx="8950508"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¿CUÁNTO APRENDIMOS?</a:t>
            </a:r>
          </a:p>
        </p:txBody>
      </p:sp>
      <p:sp>
        <p:nvSpPr>
          <p:cNvPr id="315" name="Google Shape;312;p26"/>
          <p:cNvSpPr txBox="1"/>
          <p:nvPr/>
        </p:nvSpPr>
        <p:spPr>
          <a:xfrm>
            <a:off x="366450" y="1120628"/>
            <a:ext cx="4700400" cy="372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REVISEMOS</a:t>
            </a:r>
          </a:p>
        </p:txBody>
      </p:sp>
      <p:pic>
        <p:nvPicPr>
          <p:cNvPr id="316" name="Google Shape;313;p26" descr="Google Shape;313;p26"/>
          <p:cNvPicPr>
            <a:picLocks noChangeAspect="1"/>
          </p:cNvPicPr>
          <p:nvPr/>
        </p:nvPicPr>
        <p:blipFill>
          <a:blip r:embed="rId2">
            <a:extLst/>
          </a:blip>
          <a:stretch>
            <a:fillRect/>
          </a:stretch>
        </p:blipFill>
        <p:spPr>
          <a:xfrm>
            <a:off x="530942" y="2715211"/>
            <a:ext cx="2812028" cy="3182574"/>
          </a:xfrm>
          <a:prstGeom prst="rect">
            <a:avLst/>
          </a:prstGeom>
          <a:ln w="12700">
            <a:miter lim="400000"/>
          </a:ln>
        </p:spPr>
      </p:pic>
      <p:pic>
        <p:nvPicPr>
          <p:cNvPr id="317" name="Google Shape;314;p26" descr="Google Shape;314;p26"/>
          <p:cNvPicPr>
            <a:picLocks noChangeAspect="1"/>
          </p:cNvPicPr>
          <p:nvPr/>
        </p:nvPicPr>
        <p:blipFill>
          <a:blip r:embed="rId3">
            <a:extLst/>
          </a:blip>
          <a:stretch>
            <a:fillRect/>
          </a:stretch>
        </p:blipFill>
        <p:spPr>
          <a:xfrm>
            <a:off x="7228123" y="5063613"/>
            <a:ext cx="1705024" cy="1272247"/>
          </a:xfrm>
          <a:prstGeom prst="rect">
            <a:avLst/>
          </a:prstGeom>
          <a:ln w="12700">
            <a:miter lim="400000"/>
          </a:ln>
        </p:spPr>
      </p:pic>
      <p:pic>
        <p:nvPicPr>
          <p:cNvPr id="318" name="Google Shape;315;p26" descr="Google Shape;315;p26"/>
          <p:cNvPicPr>
            <a:picLocks noChangeAspect="1"/>
          </p:cNvPicPr>
          <p:nvPr/>
        </p:nvPicPr>
        <p:blipFill>
          <a:blip r:embed="rId4">
            <a:extLst/>
          </a:blip>
          <a:stretch>
            <a:fillRect/>
          </a:stretch>
        </p:blipFill>
        <p:spPr>
          <a:xfrm>
            <a:off x="5474444" y="5389021"/>
            <a:ext cx="1651878" cy="884520"/>
          </a:xfrm>
          <a:prstGeom prst="rect">
            <a:avLst/>
          </a:prstGeom>
          <a:ln w="12700">
            <a:miter lim="400000"/>
          </a:ln>
        </p:spPr>
      </p:pic>
      <p:sp>
        <p:nvSpPr>
          <p:cNvPr id="319" name="Google Shape;316;p26"/>
          <p:cNvSpPr txBox="1"/>
          <p:nvPr/>
        </p:nvSpPr>
        <p:spPr>
          <a:xfrm>
            <a:off x="4201486" y="1303820"/>
            <a:ext cx="466497" cy="830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gn="r">
              <a:lnSpc>
                <a:spcPct val="90000"/>
              </a:lnSpc>
              <a:defRPr sz="5000">
                <a:solidFill>
                  <a:srgbClr val="FFB375"/>
                </a:solidFill>
                <a:latin typeface="Calibri"/>
                <a:ea typeface="Calibri"/>
                <a:cs typeface="Calibri"/>
                <a:sym typeface="Calibri"/>
              </a:defRPr>
            </a:lvl1pPr>
          </a:lstStyle>
          <a:p>
            <a:r>
              <a:t>9</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322" name="Google Shape;321;p27"/>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19</a:t>
            </a:r>
          </a:p>
        </p:txBody>
      </p:sp>
      <p:grpSp>
        <p:nvGrpSpPr>
          <p:cNvPr id="325" name="Google Shape;322;p27"/>
          <p:cNvGrpSpPr/>
          <p:nvPr/>
        </p:nvGrpSpPr>
        <p:grpSpPr>
          <a:xfrm>
            <a:off x="608877" y="1890929"/>
            <a:ext cx="8484698" cy="2710841"/>
            <a:chOff x="0" y="0"/>
            <a:chExt cx="8484696" cy="2710839"/>
          </a:xfrm>
        </p:grpSpPr>
        <p:sp>
          <p:nvSpPr>
            <p:cNvPr id="323" name="Google Shape;323;p27"/>
            <p:cNvSpPr/>
            <p:nvPr/>
          </p:nvSpPr>
          <p:spPr>
            <a:xfrm>
              <a:off x="0" y="0"/>
              <a:ext cx="8484697" cy="2710840"/>
            </a:xfrm>
            <a:prstGeom prst="roundRect">
              <a:avLst>
                <a:gd name="adj" fmla="val 10434"/>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24" name="Google Shape;324;p27"/>
            <p:cNvSpPr txBox="1"/>
            <p:nvPr/>
          </p:nvSpPr>
          <p:spPr>
            <a:xfrm>
              <a:off x="87604" y="1165300"/>
              <a:ext cx="8309487" cy="380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326" name="Google Shape;325;p27"/>
          <p:cNvSpPr txBox="1"/>
          <p:nvPr/>
        </p:nvSpPr>
        <p:spPr>
          <a:xfrm>
            <a:off x="287071" y="1402197"/>
            <a:ext cx="8950508"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rPr dirty="0"/>
              <a:t>¿CUÁNTO APRENDIMOS?</a:t>
            </a:r>
          </a:p>
        </p:txBody>
      </p:sp>
      <p:sp>
        <p:nvSpPr>
          <p:cNvPr id="327" name="Google Shape;326;p27"/>
          <p:cNvSpPr txBox="1"/>
          <p:nvPr/>
        </p:nvSpPr>
        <p:spPr>
          <a:xfrm>
            <a:off x="366450" y="1120628"/>
            <a:ext cx="4700400" cy="372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REVISEMOS</a:t>
            </a:r>
          </a:p>
        </p:txBody>
      </p:sp>
      <p:sp>
        <p:nvSpPr>
          <p:cNvPr id="328" name="Google Shape;327;p27"/>
          <p:cNvSpPr txBox="1"/>
          <p:nvPr/>
        </p:nvSpPr>
        <p:spPr>
          <a:xfrm>
            <a:off x="4214186" y="1204626"/>
            <a:ext cx="466497" cy="830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gn="r">
              <a:lnSpc>
                <a:spcPct val="90000"/>
              </a:lnSpc>
              <a:defRPr sz="5000">
                <a:solidFill>
                  <a:srgbClr val="FFB375"/>
                </a:solidFill>
                <a:latin typeface="Calibri"/>
                <a:ea typeface="Calibri"/>
                <a:cs typeface="Calibri"/>
                <a:sym typeface="Calibri"/>
              </a:defRPr>
            </a:lvl1pPr>
          </a:lstStyle>
          <a:p>
            <a:r>
              <a:t>9</a:t>
            </a:r>
          </a:p>
        </p:txBody>
      </p:sp>
      <p:sp>
        <p:nvSpPr>
          <p:cNvPr id="329" name="Google Shape;328;p27"/>
          <p:cNvSpPr txBox="1"/>
          <p:nvPr/>
        </p:nvSpPr>
        <p:spPr>
          <a:xfrm>
            <a:off x="936203" y="1994733"/>
            <a:ext cx="5783384" cy="22556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a:lnSpc>
                <a:spcPct val="115000"/>
              </a:lnSpc>
              <a:defRPr>
                <a:solidFill>
                  <a:srgbClr val="A93501"/>
                </a:solidFill>
                <a:latin typeface="Calibri"/>
                <a:ea typeface="Calibri"/>
                <a:cs typeface="Calibri"/>
                <a:sym typeface="Calibri"/>
              </a:defRPr>
            </a:pPr>
            <a:r>
              <a:t>DATOS A </a:t>
            </a:r>
            <a:r>
              <a:rPr b="1">
                <a:solidFill>
                  <a:srgbClr val="ED6B00"/>
                </a:solidFill>
              </a:rPr>
              <a:t>CALCULAR</a:t>
            </a:r>
            <a:endParaRPr b="1">
              <a:solidFill>
                <a:srgbClr val="ED6B00"/>
              </a:solidFill>
              <a:latin typeface="Helvetica Neue"/>
              <a:ea typeface="Helvetica Neue"/>
              <a:cs typeface="Helvetica Neue"/>
              <a:sym typeface="Helvetica Neue"/>
            </a:endParaRPr>
          </a:p>
          <a:p>
            <a:pPr marL="236535" indent="-228600">
              <a:lnSpc>
                <a:spcPct val="109090"/>
              </a:lnSpc>
              <a:buClr>
                <a:srgbClr val="000000"/>
              </a:buClr>
              <a:buSzPts val="1100"/>
              <a:buAutoNum type="arabicPeriod"/>
              <a:defRPr sz="1100">
                <a:latin typeface="Calibri"/>
                <a:ea typeface="Calibri"/>
                <a:cs typeface="Calibri"/>
                <a:sym typeface="Calibri"/>
              </a:defRPr>
            </a:pPr>
            <a:r>
              <a:t>Cantidad de personas en Isapre.</a:t>
            </a:r>
          </a:p>
          <a:p>
            <a:pPr marL="236535" indent="-228600">
              <a:lnSpc>
                <a:spcPct val="109090"/>
              </a:lnSpc>
              <a:buClr>
                <a:srgbClr val="000000"/>
              </a:buClr>
              <a:buSzPts val="1100"/>
              <a:buAutoNum type="arabicPeriod"/>
              <a:defRPr sz="1100">
                <a:latin typeface="Calibri"/>
                <a:ea typeface="Calibri"/>
                <a:cs typeface="Calibri"/>
                <a:sym typeface="Calibri"/>
              </a:defRPr>
            </a:pPr>
            <a:r>
              <a:t>Cantidad de personas en FONASA.</a:t>
            </a:r>
          </a:p>
          <a:p>
            <a:pPr marL="236535" indent="-228600">
              <a:lnSpc>
                <a:spcPct val="109090"/>
              </a:lnSpc>
              <a:buClr>
                <a:srgbClr val="000000"/>
              </a:buClr>
              <a:buSzPts val="1100"/>
              <a:buAutoNum type="arabicPeriod"/>
              <a:defRPr sz="1100">
                <a:latin typeface="Calibri"/>
                <a:ea typeface="Calibri"/>
                <a:cs typeface="Calibri"/>
                <a:sym typeface="Calibri"/>
              </a:defRPr>
            </a:pPr>
            <a:r>
              <a:t>Cantidad de personas en Isapre de la Región Metropolitana.</a:t>
            </a:r>
          </a:p>
          <a:p>
            <a:pPr marL="236535" indent="-228600">
              <a:lnSpc>
                <a:spcPct val="109090"/>
              </a:lnSpc>
              <a:buClr>
                <a:srgbClr val="000000"/>
              </a:buClr>
              <a:buSzPts val="1100"/>
              <a:buAutoNum type="arabicPeriod"/>
              <a:defRPr sz="1100">
                <a:latin typeface="Calibri"/>
                <a:ea typeface="Calibri"/>
                <a:cs typeface="Calibri"/>
                <a:sym typeface="Calibri"/>
              </a:defRPr>
            </a:pPr>
            <a:r>
              <a:t>Cantidad de personas en Isapre de la Región de Valparaíso.</a:t>
            </a:r>
          </a:p>
          <a:p>
            <a:pPr marL="236535" indent="-228600">
              <a:lnSpc>
                <a:spcPct val="109090"/>
              </a:lnSpc>
              <a:buClr>
                <a:srgbClr val="000000"/>
              </a:buClr>
              <a:buSzPts val="1100"/>
              <a:buAutoNum type="arabicPeriod"/>
              <a:defRPr sz="1100">
                <a:latin typeface="Calibri"/>
                <a:ea typeface="Calibri"/>
                <a:cs typeface="Calibri"/>
                <a:sym typeface="Calibri"/>
              </a:defRPr>
            </a:pPr>
            <a:r>
              <a:t>Arancel pagado de personas de la Región de Valparaíso.</a:t>
            </a:r>
          </a:p>
          <a:p>
            <a:pPr marL="236535" indent="-228600">
              <a:lnSpc>
                <a:spcPct val="109090"/>
              </a:lnSpc>
              <a:buClr>
                <a:srgbClr val="000000"/>
              </a:buClr>
              <a:buSzPts val="1100"/>
              <a:buAutoNum type="arabicPeriod"/>
              <a:defRPr sz="1100">
                <a:latin typeface="Calibri"/>
                <a:ea typeface="Calibri"/>
                <a:cs typeface="Calibri"/>
                <a:sym typeface="Calibri"/>
              </a:defRPr>
            </a:pPr>
            <a:r>
              <a:t>Arancel pagado de personas en FONASA de la Región Metropolitana.</a:t>
            </a:r>
          </a:p>
          <a:p>
            <a:pPr marL="236535" indent="-228600">
              <a:lnSpc>
                <a:spcPct val="109090"/>
              </a:lnSpc>
              <a:buClr>
                <a:srgbClr val="000000"/>
              </a:buClr>
              <a:buSzPts val="1100"/>
              <a:buAutoNum type="arabicPeriod"/>
              <a:defRPr sz="1100">
                <a:latin typeface="Calibri"/>
                <a:ea typeface="Calibri"/>
                <a:cs typeface="Calibri"/>
                <a:sym typeface="Calibri"/>
              </a:defRPr>
            </a:pPr>
            <a:r>
              <a:t>Arancel pagado de personas en Isapre de la Región de Valparaíso.</a:t>
            </a:r>
          </a:p>
          <a:p>
            <a:pPr marL="236535" indent="-228600">
              <a:lnSpc>
                <a:spcPct val="109090"/>
              </a:lnSpc>
              <a:buClr>
                <a:srgbClr val="000000"/>
              </a:buClr>
              <a:buSzPts val="1100"/>
              <a:buAutoNum type="arabicPeriod"/>
              <a:defRPr sz="1100">
                <a:latin typeface="Calibri"/>
                <a:ea typeface="Calibri"/>
                <a:cs typeface="Calibri"/>
                <a:sym typeface="Calibri"/>
              </a:defRPr>
            </a:pPr>
            <a:r>
              <a:t>Arancel pagado de personas el año 2019.</a:t>
            </a:r>
          </a:p>
          <a:p>
            <a:pPr marL="236535" indent="-228600">
              <a:lnSpc>
                <a:spcPct val="109090"/>
              </a:lnSpc>
              <a:buClr>
                <a:srgbClr val="000000"/>
              </a:buClr>
              <a:buSzPts val="1100"/>
              <a:buAutoNum type="arabicPeriod"/>
              <a:defRPr sz="1100">
                <a:latin typeface="Calibri"/>
                <a:ea typeface="Calibri"/>
                <a:cs typeface="Calibri"/>
                <a:sym typeface="Calibri"/>
              </a:defRPr>
            </a:pPr>
            <a:r>
              <a:t>Promedio de Peso de personas de la Región Metropolitana.</a:t>
            </a:r>
          </a:p>
          <a:p>
            <a:pPr marL="236535" indent="-228600">
              <a:lnSpc>
                <a:spcPct val="109090"/>
              </a:lnSpc>
              <a:buClr>
                <a:srgbClr val="000000"/>
              </a:buClr>
              <a:buSzPts val="1100"/>
              <a:buAutoNum type="arabicPeriod"/>
              <a:defRPr sz="1100">
                <a:latin typeface="Calibri"/>
                <a:ea typeface="Calibri"/>
                <a:cs typeface="Calibri"/>
                <a:sym typeface="Calibri"/>
              </a:defRPr>
            </a:pPr>
            <a:r>
              <a:t>Promedio de Peso de personas de la Región de Valparaíso.</a:t>
            </a:r>
          </a:p>
          <a:p>
            <a:pPr marL="236535" indent="-228600">
              <a:lnSpc>
                <a:spcPct val="109090"/>
              </a:lnSpc>
              <a:buClr>
                <a:srgbClr val="000000"/>
              </a:buClr>
              <a:buSzPts val="1100"/>
              <a:buAutoNum type="arabicPeriod"/>
              <a:defRPr sz="1100">
                <a:latin typeface="Calibri"/>
                <a:ea typeface="Calibri"/>
                <a:cs typeface="Calibri"/>
                <a:sym typeface="Calibri"/>
              </a:defRPr>
            </a:pPr>
            <a:r>
              <a:t>Promedio de Estatura de personas de Isapre de la Región de Valparaíso del año 2020.</a:t>
            </a:r>
          </a:p>
        </p:txBody>
      </p:sp>
      <p:pic>
        <p:nvPicPr>
          <p:cNvPr id="330" name="Google Shape;329;p27" descr="Google Shape;329;p27"/>
          <p:cNvPicPr>
            <a:picLocks noChangeAspect="1"/>
          </p:cNvPicPr>
          <p:nvPr/>
        </p:nvPicPr>
        <p:blipFill>
          <a:blip r:embed="rId2">
            <a:extLst/>
          </a:blip>
          <a:stretch>
            <a:fillRect/>
          </a:stretch>
        </p:blipFill>
        <p:spPr>
          <a:xfrm>
            <a:off x="2998678" y="4507812"/>
            <a:ext cx="5659802" cy="226283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104;p10"/>
          <p:cNvSpPr txBox="1"/>
          <p:nvPr/>
        </p:nvSpPr>
        <p:spPr>
          <a:xfrm>
            <a:off x="365421" y="2049134"/>
            <a:ext cx="1444333" cy="369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sz="1500" b="1">
                <a:latin typeface="Calibri"/>
                <a:ea typeface="Calibri"/>
                <a:cs typeface="Calibri"/>
                <a:sym typeface="Calibri"/>
              </a:defRPr>
            </a:lvl1pPr>
          </a:lstStyle>
          <a:p>
            <a:r>
              <a:t>ACTIVIDAD 9</a:t>
            </a:r>
          </a:p>
        </p:txBody>
      </p:sp>
      <p:sp>
        <p:nvSpPr>
          <p:cNvPr id="137" name="Google Shape;105;p10"/>
          <p:cNvSpPr txBox="1"/>
          <p:nvPr/>
        </p:nvSpPr>
        <p:spPr>
          <a:xfrm>
            <a:off x="1139096" y="834800"/>
            <a:ext cx="5795109" cy="339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sz="1200" b="1">
                <a:solidFill>
                  <a:srgbClr val="ED6B00"/>
                </a:solidFill>
                <a:latin typeface="Calibri"/>
                <a:ea typeface="Calibri"/>
                <a:cs typeface="Calibri"/>
                <a:sym typeface="Calibri"/>
              </a:defRPr>
            </a:pPr>
            <a:r>
              <a:t>MÓDULO 6 </a:t>
            </a:r>
            <a:r>
              <a:rPr b="0"/>
              <a:t>| APLICACIONES INFORMÁTICAS PARA LA GESTIÓN ADMINISTRATIVA</a:t>
            </a:r>
          </a:p>
        </p:txBody>
      </p:sp>
      <p:sp>
        <p:nvSpPr>
          <p:cNvPr id="138" name="Google Shape;106;p10"/>
          <p:cNvSpPr txBox="1"/>
          <p:nvPr/>
        </p:nvSpPr>
        <p:spPr>
          <a:xfrm>
            <a:off x="352721" y="2367497"/>
            <a:ext cx="3058873" cy="1153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90000"/>
              </a:lnSpc>
              <a:defRPr sz="3600" b="1">
                <a:solidFill>
                  <a:srgbClr val="ED6B00"/>
                </a:solidFill>
                <a:latin typeface="Calibri"/>
                <a:ea typeface="Calibri"/>
                <a:cs typeface="Calibri"/>
                <a:sym typeface="Calibri"/>
              </a:defRPr>
            </a:pPr>
            <a:r>
              <a:t>FUNCIONES </a:t>
            </a:r>
          </a:p>
          <a:p>
            <a:pPr>
              <a:lnSpc>
                <a:spcPct val="90000"/>
              </a:lnSpc>
              <a:defRPr sz="3600" b="1">
                <a:solidFill>
                  <a:srgbClr val="ED6B00"/>
                </a:solidFill>
                <a:latin typeface="Calibri"/>
                <a:ea typeface="Calibri"/>
                <a:cs typeface="Calibri"/>
                <a:sym typeface="Calibri"/>
              </a:defRPr>
            </a:pPr>
            <a:r>
              <a:t>ESTADÍSTICAS</a:t>
            </a:r>
          </a:p>
        </p:txBody>
      </p:sp>
      <p:pic>
        <p:nvPicPr>
          <p:cNvPr id="139" name="Google Shape;107;p10" descr="Google Shape;107;p10"/>
          <p:cNvPicPr>
            <a:picLocks noChangeAspect="1"/>
          </p:cNvPicPr>
          <p:nvPr/>
        </p:nvPicPr>
        <p:blipFill>
          <a:blip r:embed="rId2">
            <a:extLst/>
          </a:blip>
          <a:stretch>
            <a:fillRect/>
          </a:stretch>
        </p:blipFill>
        <p:spPr>
          <a:xfrm>
            <a:off x="3329354" y="2777184"/>
            <a:ext cx="5241244" cy="4426941"/>
          </a:xfrm>
          <a:prstGeom prst="rect">
            <a:avLst/>
          </a:prstGeom>
          <a:ln w="12700">
            <a:miter lim="400000"/>
          </a:ln>
        </p:spPr>
      </p:pic>
      <p:pic>
        <p:nvPicPr>
          <p:cNvPr id="140" name="Google Shape;108;p10" descr="Google Shape;108;p10"/>
          <p:cNvPicPr>
            <a:picLocks noChangeAspect="1"/>
          </p:cNvPicPr>
          <p:nvPr/>
        </p:nvPicPr>
        <p:blipFill>
          <a:blip r:embed="rId3">
            <a:extLst/>
          </a:blip>
          <a:stretch>
            <a:fillRect/>
          </a:stretch>
        </p:blipFill>
        <p:spPr>
          <a:xfrm>
            <a:off x="6957549" y="4354391"/>
            <a:ext cx="2141448" cy="3346494"/>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333" name="Google Shape;334;p28"/>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20</a:t>
            </a:r>
          </a:p>
        </p:txBody>
      </p:sp>
      <p:grpSp>
        <p:nvGrpSpPr>
          <p:cNvPr id="336" name="Google Shape;335;p28"/>
          <p:cNvGrpSpPr/>
          <p:nvPr/>
        </p:nvGrpSpPr>
        <p:grpSpPr>
          <a:xfrm>
            <a:off x="550259" y="2864577"/>
            <a:ext cx="8484696" cy="2727027"/>
            <a:chOff x="0" y="0"/>
            <a:chExt cx="8484695" cy="2727025"/>
          </a:xfrm>
        </p:grpSpPr>
        <p:sp>
          <p:nvSpPr>
            <p:cNvPr id="334" name="Google Shape;336;p28"/>
            <p:cNvSpPr/>
            <p:nvPr/>
          </p:nvSpPr>
          <p:spPr>
            <a:xfrm>
              <a:off x="0" y="0"/>
              <a:ext cx="8484696" cy="2727026"/>
            </a:xfrm>
            <a:prstGeom prst="roundRect">
              <a:avLst>
                <a:gd name="adj" fmla="val 10434"/>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35" name="Google Shape;337;p28"/>
            <p:cNvSpPr txBox="1"/>
            <p:nvPr/>
          </p:nvSpPr>
          <p:spPr>
            <a:xfrm>
              <a:off x="88099" y="1173392"/>
              <a:ext cx="8308497"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338" name="Google Shape;339;p28"/>
          <p:cNvSpPr txBox="1"/>
          <p:nvPr/>
        </p:nvSpPr>
        <p:spPr>
          <a:xfrm>
            <a:off x="366450" y="1120628"/>
            <a:ext cx="4700400" cy="372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REVISEMOS</a:t>
            </a:r>
          </a:p>
        </p:txBody>
      </p:sp>
      <p:sp>
        <p:nvSpPr>
          <p:cNvPr id="340" name="Google Shape;341;p28"/>
          <p:cNvSpPr txBox="1"/>
          <p:nvPr/>
        </p:nvSpPr>
        <p:spPr>
          <a:xfrm>
            <a:off x="911565" y="3038304"/>
            <a:ext cx="7555535" cy="2255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a:lnSpc>
                <a:spcPct val="115000"/>
              </a:lnSpc>
              <a:defRPr>
                <a:solidFill>
                  <a:srgbClr val="A93501"/>
                </a:solidFill>
                <a:latin typeface="Calibri"/>
                <a:ea typeface="Calibri"/>
                <a:cs typeface="Calibri"/>
                <a:sym typeface="Calibri"/>
              </a:defRPr>
            </a:pPr>
            <a:r>
              <a:t>DATOS A </a:t>
            </a:r>
            <a:r>
              <a:rPr b="1">
                <a:solidFill>
                  <a:srgbClr val="ED6B00"/>
                </a:solidFill>
              </a:rPr>
              <a:t>CALCULAR</a:t>
            </a:r>
            <a:endParaRPr b="1">
              <a:solidFill>
                <a:srgbClr val="ED6B00"/>
              </a:solidFill>
              <a:latin typeface="Helvetica Neue"/>
              <a:ea typeface="Helvetica Neue"/>
              <a:cs typeface="Helvetica Neue"/>
              <a:sym typeface="Helvetica Neue"/>
            </a:endParaRPr>
          </a:p>
          <a:p>
            <a:pPr marL="236535" indent="-228600">
              <a:lnSpc>
                <a:spcPct val="109090"/>
              </a:lnSpc>
              <a:buClr>
                <a:srgbClr val="000000"/>
              </a:buClr>
              <a:buSzPts val="1100"/>
              <a:buAutoNum type="arabicPeriod"/>
              <a:defRPr sz="1100">
                <a:latin typeface="Calibri"/>
                <a:ea typeface="Calibri"/>
                <a:cs typeface="Calibri"/>
                <a:sym typeface="Calibri"/>
              </a:defRPr>
            </a:pPr>
            <a:r>
              <a:t>Cantidad de personas en Isapre.					7</a:t>
            </a:r>
          </a:p>
          <a:p>
            <a:pPr marL="236535" indent="-228600">
              <a:lnSpc>
                <a:spcPct val="109090"/>
              </a:lnSpc>
              <a:buClr>
                <a:srgbClr val="000000"/>
              </a:buClr>
              <a:buSzPts val="1100"/>
              <a:buAutoNum type="arabicPeriod"/>
              <a:defRPr sz="1100">
                <a:latin typeface="Calibri"/>
                <a:ea typeface="Calibri"/>
                <a:cs typeface="Calibri"/>
                <a:sym typeface="Calibri"/>
              </a:defRPr>
            </a:pPr>
            <a:r>
              <a:t>Cantidad de personas en FONASA.					5</a:t>
            </a:r>
          </a:p>
          <a:p>
            <a:pPr marL="236535" indent="-228600">
              <a:lnSpc>
                <a:spcPct val="109090"/>
              </a:lnSpc>
              <a:buClr>
                <a:srgbClr val="000000"/>
              </a:buClr>
              <a:buSzPts val="1100"/>
              <a:buAutoNum type="arabicPeriod"/>
              <a:defRPr sz="1100">
                <a:latin typeface="Calibri"/>
                <a:ea typeface="Calibri"/>
                <a:cs typeface="Calibri"/>
                <a:sym typeface="Calibri"/>
              </a:defRPr>
            </a:pPr>
            <a:r>
              <a:t>Cantidad de personas en Isapre de la Región Metropolitana.				4</a:t>
            </a:r>
          </a:p>
          <a:p>
            <a:pPr marL="236535" indent="-228600">
              <a:lnSpc>
                <a:spcPct val="109090"/>
              </a:lnSpc>
              <a:buClr>
                <a:srgbClr val="000000"/>
              </a:buClr>
              <a:buSzPts val="1100"/>
              <a:buAutoNum type="arabicPeriod"/>
              <a:defRPr sz="1100">
                <a:latin typeface="Calibri"/>
                <a:ea typeface="Calibri"/>
                <a:cs typeface="Calibri"/>
                <a:sym typeface="Calibri"/>
              </a:defRPr>
            </a:pPr>
            <a:r>
              <a:t>Cantidad de personas en Isapre de la Región de Valparaíso.				3</a:t>
            </a:r>
          </a:p>
          <a:p>
            <a:pPr marL="236535" indent="-228600">
              <a:lnSpc>
                <a:spcPct val="109090"/>
              </a:lnSpc>
              <a:buClr>
                <a:srgbClr val="000000"/>
              </a:buClr>
              <a:buSzPts val="1100"/>
              <a:buAutoNum type="arabicPeriod"/>
              <a:defRPr sz="1100">
                <a:latin typeface="Calibri"/>
                <a:ea typeface="Calibri"/>
                <a:cs typeface="Calibri"/>
                <a:sym typeface="Calibri"/>
              </a:defRPr>
            </a:pPr>
            <a:r>
              <a:t>Arancel pagado de personas de la Región de Valparaíso.			                $55.953</a:t>
            </a:r>
          </a:p>
          <a:p>
            <a:pPr marL="236535" indent="-228600">
              <a:lnSpc>
                <a:spcPct val="109090"/>
              </a:lnSpc>
              <a:buClr>
                <a:srgbClr val="000000"/>
              </a:buClr>
              <a:buSzPts val="1100"/>
              <a:buAutoNum type="arabicPeriod"/>
              <a:defRPr sz="1100">
                <a:latin typeface="Calibri"/>
                <a:ea typeface="Calibri"/>
                <a:cs typeface="Calibri"/>
                <a:sym typeface="Calibri"/>
              </a:defRPr>
            </a:pPr>
            <a:r>
              <a:t>Arancel pagado de personas en FONASA de la Región Metropolitana.		                $36.425</a:t>
            </a:r>
          </a:p>
          <a:p>
            <a:pPr marL="236535" indent="-228600">
              <a:lnSpc>
                <a:spcPct val="109090"/>
              </a:lnSpc>
              <a:buClr>
                <a:srgbClr val="000000"/>
              </a:buClr>
              <a:buSzPts val="1100"/>
              <a:buAutoNum type="arabicPeriod"/>
              <a:defRPr sz="1100">
                <a:latin typeface="Calibri"/>
                <a:ea typeface="Calibri"/>
                <a:cs typeface="Calibri"/>
                <a:sym typeface="Calibri"/>
              </a:defRPr>
            </a:pPr>
            <a:r>
              <a:t>Arancel pagado de personas en Isapre de la Región de Valparaíso.		                $40.778</a:t>
            </a:r>
          </a:p>
          <a:p>
            <a:pPr marL="236535" indent="-228600">
              <a:lnSpc>
                <a:spcPct val="109090"/>
              </a:lnSpc>
              <a:buClr>
                <a:srgbClr val="000000"/>
              </a:buClr>
              <a:buSzPts val="1100"/>
              <a:buAutoNum type="arabicPeriod"/>
              <a:defRPr sz="1100">
                <a:latin typeface="Calibri"/>
                <a:ea typeface="Calibri"/>
                <a:cs typeface="Calibri"/>
                <a:sym typeface="Calibri"/>
              </a:defRPr>
            </a:pPr>
            <a:r>
              <a:t>Arancel pagado de personas el año 2019.				                $21.446</a:t>
            </a:r>
          </a:p>
          <a:p>
            <a:pPr marL="236535" indent="-228600">
              <a:lnSpc>
                <a:spcPct val="109090"/>
              </a:lnSpc>
              <a:buClr>
                <a:srgbClr val="000000"/>
              </a:buClr>
              <a:buSzPts val="1100"/>
              <a:buAutoNum type="arabicPeriod"/>
              <a:defRPr sz="1100">
                <a:latin typeface="Calibri"/>
                <a:ea typeface="Calibri"/>
                <a:cs typeface="Calibri"/>
                <a:sym typeface="Calibri"/>
              </a:defRPr>
            </a:pPr>
            <a:r>
              <a:t>Promedio de Peso de personas de la Región Metropolitana.			                     77,43	</a:t>
            </a:r>
          </a:p>
          <a:p>
            <a:pPr marL="236535" indent="-228600">
              <a:lnSpc>
                <a:spcPct val="109090"/>
              </a:lnSpc>
              <a:buClr>
                <a:srgbClr val="000000"/>
              </a:buClr>
              <a:buSzPts val="1100"/>
              <a:buAutoNum type="arabicPeriod"/>
              <a:defRPr sz="1100">
                <a:latin typeface="Calibri"/>
                <a:ea typeface="Calibri"/>
                <a:cs typeface="Calibri"/>
                <a:sym typeface="Calibri"/>
              </a:defRPr>
            </a:pPr>
            <a:r>
              <a:t>Promedio de Peso de personas de la Región de Valparaíso.			                     79,00</a:t>
            </a:r>
          </a:p>
          <a:p>
            <a:pPr marL="236535" indent="-228600">
              <a:lnSpc>
                <a:spcPct val="109090"/>
              </a:lnSpc>
              <a:buClr>
                <a:srgbClr val="000000"/>
              </a:buClr>
              <a:buSzPts val="1100"/>
              <a:buAutoNum type="arabicPeriod"/>
              <a:defRPr sz="1100">
                <a:latin typeface="Calibri"/>
                <a:ea typeface="Calibri"/>
                <a:cs typeface="Calibri"/>
                <a:sym typeface="Calibri"/>
              </a:defRPr>
            </a:pPr>
            <a:r>
              <a:t>Promedio de Estatura de personas de Isapre de la Región de Valparaíso del año 2020.	                     1,675</a:t>
            </a:r>
          </a:p>
        </p:txBody>
      </p:sp>
      <p:sp>
        <p:nvSpPr>
          <p:cNvPr id="341" name="Google Shape;342;p28"/>
          <p:cNvSpPr txBox="1"/>
          <p:nvPr/>
        </p:nvSpPr>
        <p:spPr>
          <a:xfrm>
            <a:off x="622114" y="5743873"/>
            <a:ext cx="4995623" cy="784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defRPr sz="2100" b="1">
                <a:solidFill>
                  <a:srgbClr val="ED6B00"/>
                </a:solidFill>
                <a:latin typeface="Calibri"/>
                <a:ea typeface="Calibri"/>
                <a:cs typeface="Calibri"/>
                <a:sym typeface="Calibri"/>
              </a:defRPr>
            </a:pPr>
            <a:r>
              <a:t>¡Muy bien!</a:t>
            </a:r>
          </a:p>
          <a:p>
            <a:pPr>
              <a:defRPr sz="2100">
                <a:solidFill>
                  <a:srgbClr val="A93501"/>
                </a:solidFill>
                <a:latin typeface="Calibri"/>
                <a:ea typeface="Calibri"/>
                <a:cs typeface="Calibri"/>
                <a:sym typeface="Calibri"/>
              </a:defRPr>
            </a:pPr>
            <a:r>
              <a:t>Ahora practiquemos…</a:t>
            </a:r>
          </a:p>
        </p:txBody>
      </p:sp>
      <p:sp>
        <p:nvSpPr>
          <p:cNvPr id="342" name="Google Shape;343;p28"/>
          <p:cNvSpPr txBox="1"/>
          <p:nvPr/>
        </p:nvSpPr>
        <p:spPr>
          <a:xfrm>
            <a:off x="874896" y="2006505"/>
            <a:ext cx="8350023" cy="6772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nSpc>
                <a:spcPct val="115000"/>
              </a:lnSpc>
              <a:defRPr sz="1600">
                <a:latin typeface="Calibri"/>
                <a:ea typeface="Calibri"/>
                <a:cs typeface="Calibri"/>
                <a:sym typeface="Calibri"/>
              </a:defRPr>
            </a:pPr>
            <a:r>
              <a:t>No olvides guardar el archivo resuelto con tu nombre (ejemplo </a:t>
            </a:r>
            <a:r>
              <a:rPr b="1">
                <a:solidFill>
                  <a:srgbClr val="ED6B00"/>
                </a:solidFill>
              </a:rPr>
              <a:t>“cuantoaprendimosPedro.xlsx”</a:t>
            </a:r>
            <a:r>
              <a:t>)</a:t>
            </a:r>
            <a:br/>
            <a:r>
              <a:t>Compara tus resultados de la Actividad ¿Cuánto aprendimos?</a:t>
            </a:r>
          </a:p>
        </p:txBody>
      </p:sp>
      <p:sp>
        <p:nvSpPr>
          <p:cNvPr id="13" name="Google Shape;325;p27"/>
          <p:cNvSpPr txBox="1"/>
          <p:nvPr/>
        </p:nvSpPr>
        <p:spPr>
          <a:xfrm>
            <a:off x="287071" y="1392365"/>
            <a:ext cx="8950508"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rPr dirty="0"/>
              <a:t>¿CUÁNTO APRENDIMOS?</a:t>
            </a:r>
          </a:p>
        </p:txBody>
      </p:sp>
      <p:sp>
        <p:nvSpPr>
          <p:cNvPr id="14" name="Google Shape;327;p27"/>
          <p:cNvSpPr txBox="1"/>
          <p:nvPr/>
        </p:nvSpPr>
        <p:spPr>
          <a:xfrm>
            <a:off x="4214186" y="1194794"/>
            <a:ext cx="466497" cy="830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gn="r">
              <a:lnSpc>
                <a:spcPct val="90000"/>
              </a:lnSpc>
              <a:defRPr sz="5000">
                <a:solidFill>
                  <a:srgbClr val="FFB375"/>
                </a:solidFill>
                <a:latin typeface="Calibri"/>
                <a:ea typeface="Calibri"/>
                <a:cs typeface="Calibri"/>
                <a:sym typeface="Calibri"/>
              </a:defRPr>
            </a:lvl1pPr>
          </a:lstStyle>
          <a:p>
            <a:r>
              <a:t>9</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345" name="Google Shape;348;p29"/>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21</a:t>
            </a:r>
          </a:p>
        </p:txBody>
      </p:sp>
      <p:sp>
        <p:nvSpPr>
          <p:cNvPr id="346" name="Google Shape;349;p29"/>
          <p:cNvSpPr txBox="1"/>
          <p:nvPr/>
        </p:nvSpPr>
        <p:spPr>
          <a:xfrm>
            <a:off x="366450" y="1110794"/>
            <a:ext cx="4700400"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ANTES DE COMENZAR A TRABAJAR</a:t>
            </a:r>
          </a:p>
        </p:txBody>
      </p:sp>
      <p:sp>
        <p:nvSpPr>
          <p:cNvPr id="347" name="Google Shape;350;p29"/>
          <p:cNvSpPr txBox="1"/>
          <p:nvPr/>
        </p:nvSpPr>
        <p:spPr>
          <a:xfrm>
            <a:off x="350577" y="1334709"/>
            <a:ext cx="7017881"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80000"/>
              </a:lnSpc>
              <a:defRPr sz="2800">
                <a:solidFill>
                  <a:srgbClr val="A93501"/>
                </a:solidFill>
                <a:latin typeface="Calibri"/>
                <a:ea typeface="Calibri"/>
                <a:cs typeface="Calibri"/>
                <a:sym typeface="Calibri"/>
              </a:defRPr>
            </a:pPr>
            <a:r>
              <a:t>TOMA LAS SIGUIENTES </a:t>
            </a:r>
            <a:r>
              <a:rPr b="1">
                <a:solidFill>
                  <a:srgbClr val="ED6B00"/>
                </a:solidFill>
              </a:rPr>
              <a:t>PRECAUCIONES</a:t>
            </a:r>
          </a:p>
        </p:txBody>
      </p:sp>
      <p:grpSp>
        <p:nvGrpSpPr>
          <p:cNvPr id="352" name="Google Shape;351;p29"/>
          <p:cNvGrpSpPr/>
          <p:nvPr/>
        </p:nvGrpSpPr>
        <p:grpSpPr>
          <a:xfrm>
            <a:off x="-4662" y="4568173"/>
            <a:ext cx="9109194" cy="783020"/>
            <a:chOff x="0" y="0"/>
            <a:chExt cx="9109193" cy="783019"/>
          </a:xfrm>
        </p:grpSpPr>
        <p:sp>
          <p:nvSpPr>
            <p:cNvPr id="348" name="Google Shape;352;p29"/>
            <p:cNvSpPr txBox="1"/>
            <p:nvPr/>
          </p:nvSpPr>
          <p:spPr>
            <a:xfrm>
              <a:off x="1334837" y="222251"/>
              <a:ext cx="7774357"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Se </a:t>
              </a:r>
              <a:r>
                <a:rPr b="1">
                  <a:solidFill>
                    <a:srgbClr val="ED6B00"/>
                  </a:solidFill>
                </a:rPr>
                <a:t>riguroso</a:t>
              </a:r>
              <a:r>
                <a:t> y </a:t>
              </a:r>
              <a:r>
                <a:rPr b="1">
                  <a:solidFill>
                    <a:srgbClr val="ED6B00"/>
                  </a:solidFill>
                </a:rPr>
                <a:t>ordenado</a:t>
              </a:r>
              <a:r>
                <a:t> con los antecedentes que manejas.</a:t>
              </a:r>
            </a:p>
          </p:txBody>
        </p:sp>
        <p:grpSp>
          <p:nvGrpSpPr>
            <p:cNvPr id="351" name="Google Shape;353;p29"/>
            <p:cNvGrpSpPr/>
            <p:nvPr/>
          </p:nvGrpSpPr>
          <p:grpSpPr>
            <a:xfrm>
              <a:off x="0" y="-1"/>
              <a:ext cx="1135379" cy="783021"/>
              <a:chOff x="0" y="0"/>
              <a:chExt cx="1135378" cy="783019"/>
            </a:xfrm>
          </p:grpSpPr>
          <p:sp>
            <p:nvSpPr>
              <p:cNvPr id="349" name="Google Shape;354;p29"/>
              <p:cNvSpPr/>
              <p:nvPr/>
            </p:nvSpPr>
            <p:spPr>
              <a:xfrm rot="5400000">
                <a:off x="176179" y="-176180"/>
                <a:ext cx="783020" cy="113537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50" name="Google Shape;355;p29" descr="Google Shape;355;p29"/>
              <p:cNvPicPr>
                <a:picLocks noChangeAspect="1"/>
              </p:cNvPicPr>
              <p:nvPr/>
            </p:nvPicPr>
            <p:blipFill>
              <a:blip r:embed="rId2">
                <a:extLst/>
              </a:blip>
              <a:stretch>
                <a:fillRect/>
              </a:stretch>
            </p:blipFill>
            <p:spPr>
              <a:xfrm>
                <a:off x="286452" y="103504"/>
                <a:ext cx="683393" cy="576011"/>
              </a:xfrm>
              <a:prstGeom prst="rect">
                <a:avLst/>
              </a:prstGeom>
              <a:ln w="12700" cap="flat">
                <a:noFill/>
                <a:miter lim="400000"/>
              </a:ln>
              <a:effectLst/>
            </p:spPr>
          </p:pic>
        </p:grpSp>
      </p:grpSp>
      <p:grpSp>
        <p:nvGrpSpPr>
          <p:cNvPr id="357" name="Google Shape;356;p29"/>
          <p:cNvGrpSpPr/>
          <p:nvPr/>
        </p:nvGrpSpPr>
        <p:grpSpPr>
          <a:xfrm>
            <a:off x="-4663" y="3697437"/>
            <a:ext cx="6615384" cy="783020"/>
            <a:chOff x="0" y="0"/>
            <a:chExt cx="6615382" cy="783019"/>
          </a:xfrm>
        </p:grpSpPr>
        <p:sp>
          <p:nvSpPr>
            <p:cNvPr id="353" name="Google Shape;357;p29"/>
            <p:cNvSpPr txBox="1"/>
            <p:nvPr/>
          </p:nvSpPr>
          <p:spPr>
            <a:xfrm>
              <a:off x="1334839" y="94434"/>
              <a:ext cx="5280544" cy="554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Cuidado con los dispositivos externos,  asegura la información instalando </a:t>
              </a:r>
              <a:r>
                <a:rPr b="1">
                  <a:solidFill>
                    <a:srgbClr val="ED6B00"/>
                  </a:solidFill>
                </a:rPr>
                <a:t>antivirus</a:t>
              </a:r>
              <a:r>
                <a:rPr>
                  <a:solidFill>
                    <a:srgbClr val="ED6B00"/>
                  </a:solidFill>
                </a:rPr>
                <a:t>.</a:t>
              </a:r>
            </a:p>
          </p:txBody>
        </p:sp>
        <p:grpSp>
          <p:nvGrpSpPr>
            <p:cNvPr id="356" name="Google Shape;358;p29"/>
            <p:cNvGrpSpPr/>
            <p:nvPr/>
          </p:nvGrpSpPr>
          <p:grpSpPr>
            <a:xfrm>
              <a:off x="-1" y="-1"/>
              <a:ext cx="1135380" cy="783021"/>
              <a:chOff x="0" y="0"/>
              <a:chExt cx="1135378" cy="783019"/>
            </a:xfrm>
          </p:grpSpPr>
          <p:sp>
            <p:nvSpPr>
              <p:cNvPr id="354" name="Google Shape;359;p29"/>
              <p:cNvSpPr/>
              <p:nvPr/>
            </p:nvSpPr>
            <p:spPr>
              <a:xfrm rot="5400000">
                <a:off x="176179" y="-176180"/>
                <a:ext cx="783020" cy="113537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55" name="Google Shape;360;p29" descr="Google Shape;360;p29"/>
              <p:cNvPicPr>
                <a:picLocks noChangeAspect="1"/>
              </p:cNvPicPr>
              <p:nvPr/>
            </p:nvPicPr>
            <p:blipFill>
              <a:blip r:embed="rId3">
                <a:extLst/>
              </a:blip>
              <a:stretch>
                <a:fillRect/>
              </a:stretch>
            </p:blipFill>
            <p:spPr>
              <a:xfrm>
                <a:off x="286453" y="103504"/>
                <a:ext cx="683395" cy="576011"/>
              </a:xfrm>
              <a:prstGeom prst="rect">
                <a:avLst/>
              </a:prstGeom>
              <a:ln w="12700" cap="flat">
                <a:noFill/>
                <a:miter lim="400000"/>
              </a:ln>
              <a:effectLst/>
            </p:spPr>
          </p:pic>
        </p:grpSp>
      </p:grpSp>
      <p:grpSp>
        <p:nvGrpSpPr>
          <p:cNvPr id="362" name="Google Shape;361;p29"/>
          <p:cNvGrpSpPr/>
          <p:nvPr/>
        </p:nvGrpSpPr>
        <p:grpSpPr>
          <a:xfrm>
            <a:off x="-4665" y="1955968"/>
            <a:ext cx="9178026" cy="783022"/>
            <a:chOff x="0" y="0"/>
            <a:chExt cx="9178024" cy="783020"/>
          </a:xfrm>
        </p:grpSpPr>
        <p:sp>
          <p:nvSpPr>
            <p:cNvPr id="358" name="Google Shape;362;p29"/>
            <p:cNvSpPr txBox="1"/>
            <p:nvPr/>
          </p:nvSpPr>
          <p:spPr>
            <a:xfrm>
              <a:off x="1334839" y="222251"/>
              <a:ext cx="7843186"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Cuida </a:t>
              </a:r>
              <a:r>
                <a:rPr b="1">
                  <a:solidFill>
                    <a:srgbClr val="ED6B00"/>
                  </a:solidFill>
                </a:rPr>
                <a:t>tus claves </a:t>
              </a:r>
              <a:r>
                <a:t>de acceso.</a:t>
              </a:r>
            </a:p>
          </p:txBody>
        </p:sp>
        <p:grpSp>
          <p:nvGrpSpPr>
            <p:cNvPr id="361" name="Google Shape;363;p29"/>
            <p:cNvGrpSpPr/>
            <p:nvPr/>
          </p:nvGrpSpPr>
          <p:grpSpPr>
            <a:xfrm>
              <a:off x="0" y="-1"/>
              <a:ext cx="1135380" cy="783022"/>
              <a:chOff x="0" y="0"/>
              <a:chExt cx="1135379" cy="783020"/>
            </a:xfrm>
          </p:grpSpPr>
          <p:sp>
            <p:nvSpPr>
              <p:cNvPr id="359" name="Google Shape;364;p29"/>
              <p:cNvSpPr/>
              <p:nvPr/>
            </p:nvSpPr>
            <p:spPr>
              <a:xfrm rot="5400000">
                <a:off x="176179" y="-176180"/>
                <a:ext cx="783021" cy="113538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60" name="Google Shape;365;p29" descr="Google Shape;365;p29"/>
              <p:cNvPicPr>
                <a:picLocks noChangeAspect="1"/>
              </p:cNvPicPr>
              <p:nvPr/>
            </p:nvPicPr>
            <p:blipFill>
              <a:blip r:embed="rId4">
                <a:extLst/>
              </a:blip>
              <a:stretch>
                <a:fillRect/>
              </a:stretch>
            </p:blipFill>
            <p:spPr>
              <a:xfrm>
                <a:off x="262216" y="83076"/>
                <a:ext cx="731869" cy="616868"/>
              </a:xfrm>
              <a:prstGeom prst="rect">
                <a:avLst/>
              </a:prstGeom>
              <a:ln w="12700" cap="flat">
                <a:noFill/>
                <a:miter lim="400000"/>
              </a:ln>
              <a:effectLst/>
            </p:spPr>
          </p:pic>
        </p:grpSp>
      </p:grpSp>
      <p:grpSp>
        <p:nvGrpSpPr>
          <p:cNvPr id="367" name="Google Shape;366;p29"/>
          <p:cNvGrpSpPr/>
          <p:nvPr/>
        </p:nvGrpSpPr>
        <p:grpSpPr>
          <a:xfrm>
            <a:off x="-4665" y="2826703"/>
            <a:ext cx="8912554" cy="783021"/>
            <a:chOff x="0" y="0"/>
            <a:chExt cx="8912554" cy="783019"/>
          </a:xfrm>
        </p:grpSpPr>
        <p:sp>
          <p:nvSpPr>
            <p:cNvPr id="363" name="Google Shape;367;p29"/>
            <p:cNvSpPr txBox="1"/>
            <p:nvPr/>
          </p:nvSpPr>
          <p:spPr>
            <a:xfrm>
              <a:off x="1334838" y="222251"/>
              <a:ext cx="7577716"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Resguarda la </a:t>
              </a:r>
              <a:r>
                <a:rPr b="1">
                  <a:solidFill>
                    <a:srgbClr val="ED6B00"/>
                  </a:solidFill>
                </a:rPr>
                <a:t>confidencialidad</a:t>
              </a:r>
              <a:r>
                <a:t> de la información.</a:t>
              </a:r>
            </a:p>
          </p:txBody>
        </p:sp>
        <p:grpSp>
          <p:nvGrpSpPr>
            <p:cNvPr id="366" name="Google Shape;368;p29"/>
            <p:cNvGrpSpPr/>
            <p:nvPr/>
          </p:nvGrpSpPr>
          <p:grpSpPr>
            <a:xfrm>
              <a:off x="-1" y="-1"/>
              <a:ext cx="1135379" cy="783021"/>
              <a:chOff x="0" y="0"/>
              <a:chExt cx="1135378" cy="783019"/>
            </a:xfrm>
          </p:grpSpPr>
          <p:sp>
            <p:nvSpPr>
              <p:cNvPr id="364" name="Google Shape;369;p29"/>
              <p:cNvSpPr/>
              <p:nvPr/>
            </p:nvSpPr>
            <p:spPr>
              <a:xfrm rot="5400000">
                <a:off x="176179" y="-176180"/>
                <a:ext cx="783020" cy="113537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65" name="Google Shape;370;p29" descr="Google Shape;370;p29"/>
              <p:cNvPicPr>
                <a:picLocks noChangeAspect="1"/>
              </p:cNvPicPr>
              <p:nvPr/>
            </p:nvPicPr>
            <p:blipFill>
              <a:blip r:embed="rId5">
                <a:extLst/>
              </a:blip>
              <a:stretch>
                <a:fillRect/>
              </a:stretch>
            </p:blipFill>
            <p:spPr>
              <a:xfrm>
                <a:off x="286453" y="103504"/>
                <a:ext cx="683395" cy="576011"/>
              </a:xfrm>
              <a:prstGeom prst="rect">
                <a:avLst/>
              </a:prstGeom>
              <a:ln w="12700" cap="flat">
                <a:noFill/>
                <a:miter lim="400000"/>
              </a:ln>
              <a:effectLst/>
            </p:spPr>
          </p:pic>
        </p:grpSp>
      </p:grpSp>
      <p:grpSp>
        <p:nvGrpSpPr>
          <p:cNvPr id="372" name="Google Shape;371;p29"/>
          <p:cNvGrpSpPr/>
          <p:nvPr/>
        </p:nvGrpSpPr>
        <p:grpSpPr>
          <a:xfrm>
            <a:off x="-4663" y="5438907"/>
            <a:ext cx="6861188" cy="783020"/>
            <a:chOff x="0" y="0"/>
            <a:chExt cx="6861186" cy="783019"/>
          </a:xfrm>
        </p:grpSpPr>
        <p:sp>
          <p:nvSpPr>
            <p:cNvPr id="368" name="Google Shape;372;p29"/>
            <p:cNvSpPr txBox="1"/>
            <p:nvPr/>
          </p:nvSpPr>
          <p:spPr>
            <a:xfrm>
              <a:off x="1334837" y="123930"/>
              <a:ext cx="5526350" cy="554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Realiza trabajo en equipo con </a:t>
              </a:r>
              <a:r>
                <a:rPr b="1">
                  <a:solidFill>
                    <a:srgbClr val="ED6B00"/>
                  </a:solidFill>
                </a:rPr>
                <a:t>respeto</a:t>
              </a:r>
              <a:r>
                <a:t> en tus opiniones, </a:t>
              </a:r>
            </a:p>
            <a:p>
              <a:pPr>
                <a:defRPr sz="1600" b="1">
                  <a:solidFill>
                    <a:srgbClr val="ED6B00"/>
                  </a:solidFill>
                  <a:latin typeface="Calibri"/>
                  <a:ea typeface="Calibri"/>
                  <a:cs typeface="Calibri"/>
                  <a:sym typeface="Calibri"/>
                </a:defRPr>
              </a:pPr>
              <a:r>
                <a:t>escucha</a:t>
              </a:r>
              <a:r>
                <a:rPr b="0">
                  <a:solidFill>
                    <a:srgbClr val="000000"/>
                  </a:solidFill>
                </a:rPr>
                <a:t> a los demás. </a:t>
              </a:r>
            </a:p>
          </p:txBody>
        </p:sp>
        <p:grpSp>
          <p:nvGrpSpPr>
            <p:cNvPr id="371" name="Google Shape;373;p29"/>
            <p:cNvGrpSpPr/>
            <p:nvPr/>
          </p:nvGrpSpPr>
          <p:grpSpPr>
            <a:xfrm>
              <a:off x="0" y="-1"/>
              <a:ext cx="1135379" cy="783021"/>
              <a:chOff x="0" y="0"/>
              <a:chExt cx="1135378" cy="783019"/>
            </a:xfrm>
          </p:grpSpPr>
          <p:sp>
            <p:nvSpPr>
              <p:cNvPr id="369" name="Google Shape;374;p29"/>
              <p:cNvSpPr/>
              <p:nvPr/>
            </p:nvSpPr>
            <p:spPr>
              <a:xfrm rot="5400000">
                <a:off x="176179" y="-176180"/>
                <a:ext cx="783020" cy="113537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70" name="Google Shape;375;p29" descr="Google Shape;375;p29"/>
              <p:cNvPicPr>
                <a:picLocks noChangeAspect="1"/>
              </p:cNvPicPr>
              <p:nvPr/>
            </p:nvPicPr>
            <p:blipFill>
              <a:blip r:embed="rId6">
                <a:extLst/>
              </a:blip>
              <a:stretch>
                <a:fillRect/>
              </a:stretch>
            </p:blipFill>
            <p:spPr>
              <a:xfrm>
                <a:off x="286452" y="103504"/>
                <a:ext cx="683398" cy="576011"/>
              </a:xfrm>
              <a:prstGeom prst="rect">
                <a:avLst/>
              </a:prstGeom>
              <a:ln w="12700" cap="flat">
                <a:noFill/>
                <a:miter lim="400000"/>
              </a:ln>
              <a:effectLst/>
            </p:spPr>
          </p:pic>
        </p:grpSp>
      </p:grpSp>
      <p:pic>
        <p:nvPicPr>
          <p:cNvPr id="373" name="Google Shape;376;p29" descr="Google Shape;376;p29"/>
          <p:cNvPicPr>
            <a:picLocks noChangeAspect="1"/>
          </p:cNvPicPr>
          <p:nvPr/>
        </p:nvPicPr>
        <p:blipFill>
          <a:blip r:embed="rId7">
            <a:extLst/>
          </a:blip>
          <a:stretch>
            <a:fillRect/>
          </a:stretch>
        </p:blipFill>
        <p:spPr>
          <a:xfrm>
            <a:off x="5639332" y="1565094"/>
            <a:ext cx="3816537" cy="6006178"/>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376" name="Google Shape;381;p30"/>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22</a:t>
            </a:r>
          </a:p>
        </p:txBody>
      </p:sp>
      <p:grpSp>
        <p:nvGrpSpPr>
          <p:cNvPr id="379" name="Google Shape;382;p30"/>
          <p:cNvGrpSpPr/>
          <p:nvPr/>
        </p:nvGrpSpPr>
        <p:grpSpPr>
          <a:xfrm>
            <a:off x="431620" y="2285848"/>
            <a:ext cx="8839211" cy="3238200"/>
            <a:chOff x="0" y="0"/>
            <a:chExt cx="8839210" cy="3238198"/>
          </a:xfrm>
        </p:grpSpPr>
        <p:sp>
          <p:nvSpPr>
            <p:cNvPr id="377" name="Google Shape;383;p30"/>
            <p:cNvSpPr/>
            <p:nvPr/>
          </p:nvSpPr>
          <p:spPr>
            <a:xfrm>
              <a:off x="0" y="0"/>
              <a:ext cx="8839211" cy="3238199"/>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78" name="Google Shape;384;p30"/>
            <p:cNvSpPr txBox="1"/>
            <p:nvPr/>
          </p:nvSpPr>
          <p:spPr>
            <a:xfrm>
              <a:off x="162838" y="1428979"/>
              <a:ext cx="8513535" cy="380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380" name="Google Shape;385;p30"/>
          <p:cNvSpPr txBox="1"/>
          <p:nvPr/>
        </p:nvSpPr>
        <p:spPr>
          <a:xfrm>
            <a:off x="375971" y="1341565"/>
            <a:ext cx="8950508"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ACTIVIDAD PRÁCTICA</a:t>
            </a:r>
          </a:p>
        </p:txBody>
      </p:sp>
      <p:sp>
        <p:nvSpPr>
          <p:cNvPr id="381" name="Google Shape;386;p30"/>
          <p:cNvSpPr/>
          <p:nvPr/>
        </p:nvSpPr>
        <p:spPr>
          <a:xfrm>
            <a:off x="5279923" y="7354529"/>
            <a:ext cx="2723540"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2" name="Google Shape;387;p30"/>
          <p:cNvSpPr txBox="1"/>
          <p:nvPr/>
        </p:nvSpPr>
        <p:spPr>
          <a:xfrm>
            <a:off x="366450" y="1110794"/>
            <a:ext cx="4700400"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¡PRACTIQUEMOS!</a:t>
            </a:r>
          </a:p>
        </p:txBody>
      </p:sp>
      <p:sp>
        <p:nvSpPr>
          <p:cNvPr id="383" name="Google Shape;388;p30"/>
          <p:cNvSpPr txBox="1"/>
          <p:nvPr/>
        </p:nvSpPr>
        <p:spPr>
          <a:xfrm>
            <a:off x="3670560" y="1082977"/>
            <a:ext cx="559361" cy="941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gn="r">
              <a:lnSpc>
                <a:spcPct val="90000"/>
              </a:lnSpc>
              <a:defRPr sz="6000">
                <a:solidFill>
                  <a:srgbClr val="FFB375"/>
                </a:solidFill>
                <a:latin typeface="Calibri"/>
                <a:ea typeface="Calibri"/>
                <a:cs typeface="Calibri"/>
                <a:sym typeface="Calibri"/>
              </a:defRPr>
            </a:lvl1pPr>
          </a:lstStyle>
          <a:p>
            <a:r>
              <a:t>9</a:t>
            </a:r>
          </a:p>
        </p:txBody>
      </p:sp>
      <p:pic>
        <p:nvPicPr>
          <p:cNvPr id="384" name="Google Shape;389;p30" descr="Google Shape;389;p30"/>
          <p:cNvPicPr>
            <a:picLocks noChangeAspect="1"/>
          </p:cNvPicPr>
          <p:nvPr/>
        </p:nvPicPr>
        <p:blipFill>
          <a:blip r:embed="rId2">
            <a:extLst/>
          </a:blip>
          <a:stretch>
            <a:fillRect/>
          </a:stretch>
        </p:blipFill>
        <p:spPr>
          <a:xfrm>
            <a:off x="2716053" y="3978569"/>
            <a:ext cx="6899896" cy="3974400"/>
          </a:xfrm>
          <a:prstGeom prst="rect">
            <a:avLst/>
          </a:prstGeom>
          <a:ln w="12700">
            <a:miter lim="400000"/>
          </a:ln>
        </p:spPr>
      </p:pic>
      <p:sp>
        <p:nvSpPr>
          <p:cNvPr id="385" name="Google Shape;390;p30"/>
          <p:cNvSpPr txBox="1"/>
          <p:nvPr/>
        </p:nvSpPr>
        <p:spPr>
          <a:xfrm>
            <a:off x="2639666" y="6881800"/>
            <a:ext cx="1639637"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defRPr sz="1100">
                <a:latin typeface="Calibri"/>
                <a:ea typeface="Calibri"/>
                <a:cs typeface="Calibri"/>
                <a:sym typeface="Calibri"/>
              </a:defRPr>
            </a:lvl1pPr>
          </a:lstStyle>
          <a:p>
            <a:r>
              <a:t>ación</a:t>
            </a:r>
          </a:p>
        </p:txBody>
      </p:sp>
      <p:sp>
        <p:nvSpPr>
          <p:cNvPr id="386" name="Google Shape;391;p30"/>
          <p:cNvSpPr txBox="1"/>
          <p:nvPr/>
        </p:nvSpPr>
        <p:spPr>
          <a:xfrm>
            <a:off x="958645" y="2932143"/>
            <a:ext cx="5474523" cy="232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115000"/>
              </a:lnSpc>
              <a:defRPr sz="2000">
                <a:solidFill>
                  <a:srgbClr val="A93501"/>
                </a:solidFill>
                <a:latin typeface="Calibri"/>
                <a:ea typeface="Calibri"/>
                <a:cs typeface="Calibri"/>
                <a:sym typeface="Calibri"/>
              </a:defRPr>
            </a:pPr>
            <a:r>
              <a:t>FUNCIONES </a:t>
            </a:r>
            <a:r>
              <a:rPr b="1">
                <a:solidFill>
                  <a:srgbClr val="ED6B00"/>
                </a:solidFill>
              </a:rPr>
              <a:t>ESTADÍSTICAS</a:t>
            </a:r>
            <a:endParaRPr>
              <a:solidFill>
                <a:srgbClr val="ED6B00"/>
              </a:solidFill>
              <a:latin typeface="Helvetica Neue"/>
              <a:ea typeface="Helvetica Neue"/>
              <a:cs typeface="Helvetica Neue"/>
              <a:sym typeface="Helvetica Neue"/>
            </a:endParaRPr>
          </a:p>
          <a:p>
            <a:pPr>
              <a:lnSpc>
                <a:spcPct val="115000"/>
              </a:lnSpc>
              <a:defRPr>
                <a:solidFill>
                  <a:srgbClr val="ED6B00"/>
                </a:solidFill>
                <a:latin typeface="Helvetica Neue"/>
                <a:ea typeface="Helvetica Neue"/>
                <a:cs typeface="Helvetica Neue"/>
                <a:sym typeface="Helvetica Neue"/>
              </a:defRPr>
            </a:pPr>
            <a:endParaRPr>
              <a:solidFill>
                <a:srgbClr val="ED6B00"/>
              </a:solidFill>
              <a:latin typeface="Helvetica Neue"/>
              <a:ea typeface="Helvetica Neue"/>
              <a:cs typeface="Helvetica Neue"/>
              <a:sym typeface="Helvetica Neue"/>
            </a:endParaRPr>
          </a:p>
          <a:p>
            <a:pPr>
              <a:defRPr sz="1600">
                <a:latin typeface="Calibri"/>
                <a:ea typeface="Calibri"/>
                <a:cs typeface="Calibri"/>
                <a:sym typeface="Calibri"/>
              </a:defRPr>
            </a:pPr>
            <a:r>
              <a:t>Ahora realizaremos una actividad práctica. Descarga el archivo </a:t>
            </a:r>
            <a:r>
              <a:rPr b="1">
                <a:solidFill>
                  <a:srgbClr val="ED6B00"/>
                </a:solidFill>
              </a:rPr>
              <a:t>Actividad Práctica</a:t>
            </a:r>
            <a:r>
              <a:t>, y sigue las instrucciones señaladas.</a:t>
            </a:r>
          </a:p>
          <a:p>
            <a:pPr>
              <a:defRPr sz="1600">
                <a:latin typeface="Calibri"/>
                <a:ea typeface="Calibri"/>
                <a:cs typeface="Calibri"/>
                <a:sym typeface="Calibri"/>
              </a:defRPr>
            </a:pPr>
            <a:endParaRPr/>
          </a:p>
          <a:p>
            <a:pPr>
              <a:defRPr sz="2100" b="1">
                <a:solidFill>
                  <a:srgbClr val="ED6B00"/>
                </a:solidFill>
                <a:latin typeface="Calibri"/>
                <a:ea typeface="Calibri"/>
                <a:cs typeface="Calibri"/>
                <a:sym typeface="Calibri"/>
              </a:defRPr>
            </a:pPr>
            <a:r>
              <a:t>¡Éxito! </a:t>
            </a:r>
            <a:r>
              <a:rPr sz="1600" b="0">
                <a:solidFill>
                  <a:srgbClr val="000000"/>
                </a:solidFill>
                <a:latin typeface="+mn-lt"/>
                <a:ea typeface="+mn-ea"/>
                <a:cs typeface="+mn-cs"/>
                <a:sym typeface="Arial"/>
              </a:rPr>
              <a:t> </a:t>
            </a:r>
            <a:endParaRPr sz="1600">
              <a:latin typeface="Helvetica Neue"/>
              <a:ea typeface="Helvetica Neue"/>
              <a:cs typeface="Helvetica Neue"/>
              <a:sym typeface="Helvetica Neue"/>
            </a:endParaRPr>
          </a:p>
          <a:p>
            <a:pPr>
              <a:defRPr sz="1600" b="1">
                <a:solidFill>
                  <a:srgbClr val="ED6B00"/>
                </a:solidFill>
                <a:latin typeface="Calibri"/>
                <a:ea typeface="Calibri"/>
                <a:cs typeface="Calibri"/>
                <a:sym typeface="Calibri"/>
              </a:defRPr>
            </a:pPr>
            <a:r>
              <a:rPr>
                <a:latin typeface="Helvetica Neue"/>
                <a:ea typeface="Helvetica Neue"/>
                <a:cs typeface="Helvetica Neue"/>
                <a:sym typeface="Helvetica Neue"/>
              </a:rPr>
              <a:t/>
            </a:r>
            <a:br>
              <a:rPr>
                <a:latin typeface="Helvetica Neue"/>
                <a:ea typeface="Helvetica Neue"/>
                <a:cs typeface="Helvetica Neue"/>
                <a:sym typeface="Helvetica Neue"/>
              </a:rPr>
            </a:br>
            <a:endParaRPr>
              <a:latin typeface="Helvetica Neue"/>
              <a:ea typeface="Helvetica Neue"/>
              <a:cs typeface="Helvetica Neue"/>
              <a:sym typeface="Helvetica Neue"/>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389" name="Google Shape;396;p31"/>
          <p:cNvSpPr txBox="1"/>
          <p:nvPr/>
        </p:nvSpPr>
        <p:spPr>
          <a:xfrm>
            <a:off x="371683" y="6881800"/>
            <a:ext cx="33710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23</a:t>
            </a:r>
          </a:p>
        </p:txBody>
      </p:sp>
      <p:grpSp>
        <p:nvGrpSpPr>
          <p:cNvPr id="392" name="Google Shape;397;p31"/>
          <p:cNvGrpSpPr/>
          <p:nvPr/>
        </p:nvGrpSpPr>
        <p:grpSpPr>
          <a:xfrm>
            <a:off x="431620" y="2285848"/>
            <a:ext cx="8839211" cy="3238200"/>
            <a:chOff x="0" y="0"/>
            <a:chExt cx="8839210" cy="3238198"/>
          </a:xfrm>
        </p:grpSpPr>
        <p:sp>
          <p:nvSpPr>
            <p:cNvPr id="390" name="Google Shape;398;p31"/>
            <p:cNvSpPr/>
            <p:nvPr/>
          </p:nvSpPr>
          <p:spPr>
            <a:xfrm>
              <a:off x="0" y="0"/>
              <a:ext cx="8839211" cy="3238199"/>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91" name="Google Shape;399;p31"/>
            <p:cNvSpPr txBox="1"/>
            <p:nvPr/>
          </p:nvSpPr>
          <p:spPr>
            <a:xfrm>
              <a:off x="162838" y="1428979"/>
              <a:ext cx="8513535" cy="380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393" name="Google Shape;400;p31"/>
          <p:cNvSpPr/>
          <p:nvPr/>
        </p:nvSpPr>
        <p:spPr>
          <a:xfrm>
            <a:off x="5279923" y="7354529"/>
            <a:ext cx="2723540"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94" name="Google Shape;401;p31"/>
          <p:cNvSpPr txBox="1"/>
          <p:nvPr/>
        </p:nvSpPr>
        <p:spPr>
          <a:xfrm>
            <a:off x="363271" y="1366965"/>
            <a:ext cx="8950508"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TICKET DE SALIDA</a:t>
            </a:r>
          </a:p>
        </p:txBody>
      </p:sp>
      <p:sp>
        <p:nvSpPr>
          <p:cNvPr id="395" name="Google Shape;402;p31"/>
          <p:cNvSpPr txBox="1"/>
          <p:nvPr/>
        </p:nvSpPr>
        <p:spPr>
          <a:xfrm>
            <a:off x="366450" y="1110794"/>
            <a:ext cx="4700400"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ANTES DE TERMINAR:</a:t>
            </a:r>
          </a:p>
        </p:txBody>
      </p:sp>
      <p:pic>
        <p:nvPicPr>
          <p:cNvPr id="396" name="Google Shape;403;p31" descr="Google Shape;403;p31"/>
          <p:cNvPicPr>
            <a:picLocks noChangeAspect="1"/>
          </p:cNvPicPr>
          <p:nvPr/>
        </p:nvPicPr>
        <p:blipFill>
          <a:blip r:embed="rId2">
            <a:extLst/>
          </a:blip>
          <a:stretch>
            <a:fillRect/>
          </a:stretch>
        </p:blipFill>
        <p:spPr>
          <a:xfrm>
            <a:off x="5830530" y="2890682"/>
            <a:ext cx="2963599" cy="4629223"/>
          </a:xfrm>
          <a:prstGeom prst="rect">
            <a:avLst/>
          </a:prstGeom>
          <a:ln w="12700">
            <a:miter lim="400000"/>
          </a:ln>
        </p:spPr>
      </p:pic>
      <p:sp>
        <p:nvSpPr>
          <p:cNvPr id="397" name="Google Shape;404;p31"/>
          <p:cNvSpPr txBox="1"/>
          <p:nvPr/>
        </p:nvSpPr>
        <p:spPr>
          <a:xfrm>
            <a:off x="958643" y="2882949"/>
            <a:ext cx="4899237" cy="2586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115000"/>
              </a:lnSpc>
              <a:defRPr sz="2000">
                <a:solidFill>
                  <a:srgbClr val="A93501"/>
                </a:solidFill>
                <a:latin typeface="Calibri"/>
                <a:ea typeface="Calibri"/>
                <a:cs typeface="Calibri"/>
                <a:sym typeface="Calibri"/>
              </a:defRPr>
            </a:pPr>
            <a:r>
              <a:t>FUNCIONES </a:t>
            </a:r>
            <a:r>
              <a:rPr b="1">
                <a:solidFill>
                  <a:srgbClr val="ED6B00"/>
                </a:solidFill>
              </a:rPr>
              <a:t>ESTADÍSTICAS</a:t>
            </a:r>
            <a:endParaRPr>
              <a:solidFill>
                <a:srgbClr val="ED6B00"/>
              </a:solidFill>
              <a:latin typeface="Helvetica Neue"/>
              <a:ea typeface="Helvetica Neue"/>
              <a:cs typeface="Helvetica Neue"/>
              <a:sym typeface="Helvetica Neue"/>
            </a:endParaRPr>
          </a:p>
          <a:p>
            <a:pPr>
              <a:lnSpc>
                <a:spcPct val="115000"/>
              </a:lnSpc>
              <a:defRPr>
                <a:solidFill>
                  <a:srgbClr val="ED6B00"/>
                </a:solidFill>
                <a:latin typeface="Helvetica Neue"/>
                <a:ea typeface="Helvetica Neue"/>
                <a:cs typeface="Helvetica Neue"/>
                <a:sym typeface="Helvetica Neue"/>
              </a:defRPr>
            </a:pPr>
            <a:endParaRPr>
              <a:solidFill>
                <a:srgbClr val="ED6B00"/>
              </a:solidFill>
              <a:latin typeface="Helvetica Neue"/>
              <a:ea typeface="Helvetica Neue"/>
              <a:cs typeface="Helvetica Neue"/>
              <a:sym typeface="Helvetica Neue"/>
            </a:endParaRPr>
          </a:p>
          <a:p>
            <a:pPr>
              <a:lnSpc>
                <a:spcPct val="115000"/>
              </a:lnSpc>
              <a:defRPr sz="1600">
                <a:latin typeface="Calibri"/>
                <a:ea typeface="Calibri"/>
                <a:cs typeface="Calibri"/>
                <a:sym typeface="Calibri"/>
              </a:defRPr>
            </a:pPr>
            <a:r>
              <a:t>¡No olvides contestar la Autoevaluación y entregar el Ticket de Salida!</a:t>
            </a:r>
          </a:p>
          <a:p>
            <a:pPr>
              <a:lnSpc>
                <a:spcPct val="115000"/>
              </a:lnSpc>
              <a:defRPr sz="1600">
                <a:latin typeface="Calibri"/>
                <a:ea typeface="Calibri"/>
                <a:cs typeface="Calibri"/>
                <a:sym typeface="Calibri"/>
              </a:defRPr>
            </a:pPr>
            <a:endParaRPr/>
          </a:p>
          <a:p>
            <a:pPr>
              <a:lnSpc>
                <a:spcPct val="115000"/>
              </a:lnSpc>
              <a:defRPr sz="2100" b="1">
                <a:solidFill>
                  <a:srgbClr val="ED6B00"/>
                </a:solidFill>
                <a:latin typeface="Calibri"/>
                <a:ea typeface="Calibri"/>
                <a:cs typeface="Calibri"/>
                <a:sym typeface="Calibri"/>
              </a:defRPr>
            </a:pPr>
            <a:r>
              <a:t>¡Hasta la próxima! </a:t>
            </a:r>
          </a:p>
          <a:p>
            <a:pPr>
              <a:defRPr sz="2100" b="1">
                <a:solidFill>
                  <a:srgbClr val="ED6B00"/>
                </a:solidFill>
                <a:latin typeface="Calibri"/>
                <a:ea typeface="Calibri"/>
                <a:cs typeface="Calibri"/>
                <a:sym typeface="Calibri"/>
              </a:defRPr>
            </a:pPr>
            <a:r>
              <a:t/>
            </a:r>
            <a:br/>
            <a:endParaRPr/>
          </a:p>
        </p:txBody>
      </p:sp>
      <p:pic>
        <p:nvPicPr>
          <p:cNvPr id="398" name="Google Shape;405;p31" descr="Google Shape;405;p31"/>
          <p:cNvPicPr>
            <a:picLocks noChangeAspect="1"/>
          </p:cNvPicPr>
          <p:nvPr/>
        </p:nvPicPr>
        <p:blipFill>
          <a:blip r:embed="rId3">
            <a:extLst/>
          </a:blip>
          <a:stretch>
            <a:fillRect/>
          </a:stretch>
        </p:blipFill>
        <p:spPr>
          <a:xfrm>
            <a:off x="3210792" y="4159041"/>
            <a:ext cx="673177" cy="60372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43" name="Google Shape;113;p11"/>
          <p:cNvSpPr txBox="1"/>
          <p:nvPr/>
        </p:nvSpPr>
        <p:spPr>
          <a:xfrm>
            <a:off x="442488" y="6881800"/>
            <a:ext cx="266304"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3</a:t>
            </a:r>
          </a:p>
        </p:txBody>
      </p:sp>
      <p:sp>
        <p:nvSpPr>
          <p:cNvPr id="144" name="Google Shape;112;p11"/>
          <p:cNvSpPr txBox="1"/>
          <p:nvPr/>
        </p:nvSpPr>
        <p:spPr>
          <a:xfrm>
            <a:off x="442489" y="6881800"/>
            <a:ext cx="266357"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3</a:t>
            </a:r>
          </a:p>
        </p:txBody>
      </p:sp>
      <p:sp>
        <p:nvSpPr>
          <p:cNvPr id="145" name="Google Shape;99;p10"/>
          <p:cNvSpPr txBox="1"/>
          <p:nvPr/>
        </p:nvSpPr>
        <p:spPr>
          <a:xfrm>
            <a:off x="442488" y="6881800"/>
            <a:ext cx="266355" cy="317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spAutoFit/>
          </a:bodyPr>
          <a:lstStyle>
            <a:lvl1pPr algn="r">
              <a:defRPr sz="1100">
                <a:latin typeface="Calibri"/>
                <a:ea typeface="Calibri"/>
                <a:cs typeface="Calibri"/>
                <a:sym typeface="Calibri"/>
              </a:defRPr>
            </a:lvl1pPr>
          </a:lstStyle>
          <a:p>
            <a:r>
              <a:t>3</a:t>
            </a:r>
          </a:p>
        </p:txBody>
      </p:sp>
      <p:sp>
        <p:nvSpPr>
          <p:cNvPr id="146" name="Google Shape;99;p3"/>
          <p:cNvSpPr txBox="1"/>
          <p:nvPr/>
        </p:nvSpPr>
        <p:spPr>
          <a:xfrm>
            <a:off x="415222" y="2464280"/>
            <a:ext cx="2760223" cy="2915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nSpc>
                <a:spcPct val="115000"/>
              </a:lnSpc>
              <a:defRPr b="1">
                <a:latin typeface="Calibri"/>
                <a:ea typeface="Calibri"/>
                <a:cs typeface="Calibri"/>
                <a:sym typeface="Calibri"/>
              </a:defRPr>
            </a:pPr>
            <a:r>
              <a:t>OA 6</a:t>
            </a:r>
          </a:p>
          <a:p>
            <a:pPr>
              <a:defRPr>
                <a:latin typeface="Calibri"/>
                <a:ea typeface="Calibri"/>
                <a:cs typeface="Calibri"/>
                <a:sym typeface="Calibri"/>
              </a:defRPr>
            </a:pPr>
            <a:r>
              <a:t>Utilizar los equipos y herramientas tecnológicas en la gestión administrativa, considerando un uso eficiente de la energía, de los materiales y los insumos.</a:t>
            </a:r>
          </a:p>
          <a:p>
            <a:pPr>
              <a:defRPr>
                <a:latin typeface="Calibri"/>
                <a:ea typeface="Calibri"/>
                <a:cs typeface="Calibri"/>
                <a:sym typeface="Calibri"/>
              </a:defRPr>
            </a:pPr>
            <a:endParaRPr/>
          </a:p>
          <a:p>
            <a:pPr>
              <a:defRPr b="1">
                <a:latin typeface="Calibri"/>
                <a:ea typeface="Calibri"/>
                <a:cs typeface="Calibri"/>
                <a:sym typeface="Calibri"/>
              </a:defRPr>
            </a:pPr>
            <a:r>
              <a:t>OA Genérico</a:t>
            </a:r>
          </a:p>
          <a:p>
            <a:pPr>
              <a:defRPr>
                <a:latin typeface="Calibri"/>
                <a:ea typeface="Calibri"/>
                <a:cs typeface="Calibri"/>
                <a:sym typeface="Calibri"/>
              </a:defRPr>
            </a:pPr>
            <a:r>
              <a:t>B - C - H</a:t>
            </a:r>
          </a:p>
          <a:p>
            <a:pPr>
              <a:defRPr>
                <a:latin typeface="Calibri"/>
                <a:ea typeface="Calibri"/>
                <a:cs typeface="Calibri"/>
                <a:sym typeface="Calibri"/>
              </a:defRPr>
            </a:pPr>
            <a:endParaRPr/>
          </a:p>
          <a:p>
            <a:r>
              <a:rPr>
                <a:latin typeface="Calibri"/>
                <a:ea typeface="Calibri"/>
                <a:cs typeface="Calibri"/>
                <a:sym typeface="Calibri"/>
              </a:rPr>
              <a:t/>
            </a:r>
            <a:br>
              <a:rPr>
                <a:latin typeface="Calibri"/>
                <a:ea typeface="Calibri"/>
                <a:cs typeface="Calibri"/>
                <a:sym typeface="Calibri"/>
              </a:rPr>
            </a:br>
            <a:endParaRPr>
              <a:latin typeface="Calibri"/>
              <a:ea typeface="Calibri"/>
              <a:cs typeface="Calibri"/>
              <a:sym typeface="Calibri"/>
            </a:endParaRPr>
          </a:p>
        </p:txBody>
      </p:sp>
      <p:grpSp>
        <p:nvGrpSpPr>
          <p:cNvPr id="149" name="Google Shape;101;p3"/>
          <p:cNvGrpSpPr/>
          <p:nvPr/>
        </p:nvGrpSpPr>
        <p:grpSpPr>
          <a:xfrm>
            <a:off x="252573" y="1472660"/>
            <a:ext cx="2980514" cy="4543829"/>
            <a:chOff x="0" y="0"/>
            <a:chExt cx="2980513" cy="4543828"/>
          </a:xfrm>
        </p:grpSpPr>
        <p:sp>
          <p:nvSpPr>
            <p:cNvPr id="147" name="Rounded Rectangle"/>
            <p:cNvSpPr/>
            <p:nvPr/>
          </p:nvSpPr>
          <p:spPr>
            <a:xfrm>
              <a:off x="0" y="0"/>
              <a:ext cx="2980514" cy="4543829"/>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endParaRPr/>
            </a:p>
          </p:txBody>
        </p:sp>
        <p:sp>
          <p:nvSpPr>
            <p:cNvPr id="148" name="Text"/>
            <p:cNvSpPr txBox="1"/>
            <p:nvPr/>
          </p:nvSpPr>
          <p:spPr>
            <a:xfrm>
              <a:off x="78265" y="2081797"/>
              <a:ext cx="2823983"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sp>
        <p:nvSpPr>
          <p:cNvPr id="150" name="Google Shape;96;p3"/>
          <p:cNvSpPr txBox="1"/>
          <p:nvPr/>
        </p:nvSpPr>
        <p:spPr>
          <a:xfrm>
            <a:off x="358670" y="2033504"/>
            <a:ext cx="2768319" cy="424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OBJETIVO DE APRENDIZAJE</a:t>
            </a:r>
          </a:p>
        </p:txBody>
      </p:sp>
      <p:pic>
        <p:nvPicPr>
          <p:cNvPr id="151" name="Imagen 27" descr="Imagen 27"/>
          <p:cNvPicPr>
            <a:picLocks noChangeAspect="1"/>
          </p:cNvPicPr>
          <p:nvPr/>
        </p:nvPicPr>
        <p:blipFill>
          <a:blip r:embed="rId2">
            <a:extLst/>
          </a:blip>
          <a:stretch>
            <a:fillRect/>
          </a:stretch>
        </p:blipFill>
        <p:spPr>
          <a:xfrm>
            <a:off x="1410121" y="1203013"/>
            <a:ext cx="702377" cy="669709"/>
          </a:xfrm>
          <a:prstGeom prst="rect">
            <a:avLst/>
          </a:prstGeom>
          <a:ln w="12700">
            <a:miter lim="400000"/>
          </a:ln>
        </p:spPr>
      </p:pic>
      <p:grpSp>
        <p:nvGrpSpPr>
          <p:cNvPr id="154" name="Google Shape;101;p3"/>
          <p:cNvGrpSpPr/>
          <p:nvPr/>
        </p:nvGrpSpPr>
        <p:grpSpPr>
          <a:xfrm>
            <a:off x="3362219" y="1472660"/>
            <a:ext cx="2980514" cy="4543827"/>
            <a:chOff x="0" y="0"/>
            <a:chExt cx="2980513" cy="4543826"/>
          </a:xfrm>
        </p:grpSpPr>
        <p:sp>
          <p:nvSpPr>
            <p:cNvPr id="152" name="Rounded Rectangle"/>
            <p:cNvSpPr/>
            <p:nvPr/>
          </p:nvSpPr>
          <p:spPr>
            <a:xfrm>
              <a:off x="0" y="0"/>
              <a:ext cx="2980514" cy="4543827"/>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endParaRPr/>
            </a:p>
          </p:txBody>
        </p:sp>
        <p:sp>
          <p:nvSpPr>
            <p:cNvPr id="153" name="Text"/>
            <p:cNvSpPr txBox="1"/>
            <p:nvPr/>
          </p:nvSpPr>
          <p:spPr>
            <a:xfrm>
              <a:off x="78265" y="2081796"/>
              <a:ext cx="2823983" cy="3802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sp>
        <p:nvSpPr>
          <p:cNvPr id="155" name="Google Shape;99;p3"/>
          <p:cNvSpPr txBox="1"/>
          <p:nvPr/>
        </p:nvSpPr>
        <p:spPr>
          <a:xfrm>
            <a:off x="3596803" y="2499448"/>
            <a:ext cx="2781097" cy="1286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b="1">
                <a:latin typeface="Calibri"/>
                <a:ea typeface="Calibri"/>
                <a:cs typeface="Calibri"/>
                <a:sym typeface="Calibri"/>
              </a:defRPr>
            </a:pPr>
            <a:r>
              <a:t>3.</a:t>
            </a:r>
            <a:r>
              <a:rPr b="0"/>
              <a:t> Maneja a nivel intermedio software de propósito general</a:t>
            </a:r>
          </a:p>
          <a:p>
            <a:pPr>
              <a:defRPr>
                <a:latin typeface="Calibri"/>
                <a:ea typeface="Calibri"/>
                <a:cs typeface="Calibri"/>
                <a:sym typeface="Calibri"/>
              </a:defRPr>
            </a:pPr>
            <a:r>
              <a:t>para desarrollar las tareas administrativas con eficiencia</a:t>
            </a:r>
          </a:p>
          <a:p>
            <a:pPr>
              <a:defRPr>
                <a:latin typeface="Calibri"/>
                <a:ea typeface="Calibri"/>
                <a:cs typeface="Calibri"/>
                <a:sym typeface="Calibri"/>
              </a:defRPr>
            </a:pPr>
            <a:r>
              <a:t>y eficacia.</a:t>
            </a:r>
          </a:p>
        </p:txBody>
      </p:sp>
      <p:sp>
        <p:nvSpPr>
          <p:cNvPr id="156" name="Google Shape;96;p3"/>
          <p:cNvSpPr txBox="1"/>
          <p:nvPr/>
        </p:nvSpPr>
        <p:spPr>
          <a:xfrm>
            <a:off x="3561636" y="2033504"/>
            <a:ext cx="2609185" cy="424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APRENDIZAJE ESPERADO</a:t>
            </a:r>
          </a:p>
        </p:txBody>
      </p:sp>
      <p:pic>
        <p:nvPicPr>
          <p:cNvPr id="157" name="Imagen 31" descr="Imagen 31"/>
          <p:cNvPicPr>
            <a:picLocks noChangeAspect="1"/>
          </p:cNvPicPr>
          <p:nvPr/>
        </p:nvPicPr>
        <p:blipFill>
          <a:blip r:embed="rId3">
            <a:extLst/>
          </a:blip>
          <a:stretch>
            <a:fillRect/>
          </a:stretch>
        </p:blipFill>
        <p:spPr>
          <a:xfrm>
            <a:off x="4539905" y="1203013"/>
            <a:ext cx="702377" cy="669709"/>
          </a:xfrm>
          <a:prstGeom prst="rect">
            <a:avLst/>
          </a:prstGeom>
          <a:ln w="12700">
            <a:miter lim="400000"/>
          </a:ln>
        </p:spPr>
      </p:pic>
      <p:grpSp>
        <p:nvGrpSpPr>
          <p:cNvPr id="160" name="Google Shape;101;p3"/>
          <p:cNvGrpSpPr/>
          <p:nvPr/>
        </p:nvGrpSpPr>
        <p:grpSpPr>
          <a:xfrm>
            <a:off x="6473042" y="1472660"/>
            <a:ext cx="2980514" cy="5663580"/>
            <a:chOff x="0" y="0"/>
            <a:chExt cx="2980513" cy="5663579"/>
          </a:xfrm>
        </p:grpSpPr>
        <p:sp>
          <p:nvSpPr>
            <p:cNvPr id="158" name="Rounded Rectangle"/>
            <p:cNvSpPr/>
            <p:nvPr/>
          </p:nvSpPr>
          <p:spPr>
            <a:xfrm>
              <a:off x="0" y="0"/>
              <a:ext cx="2980514" cy="5663580"/>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endParaRPr/>
            </a:p>
          </p:txBody>
        </p:sp>
        <p:sp>
          <p:nvSpPr>
            <p:cNvPr id="159" name="Text"/>
            <p:cNvSpPr txBox="1"/>
            <p:nvPr/>
          </p:nvSpPr>
          <p:spPr>
            <a:xfrm>
              <a:off x="78265" y="2641673"/>
              <a:ext cx="2823983" cy="3802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numCol="1" anchor="ctr">
              <a:spAutoFit/>
            </a:bodyPr>
            <a:lstStyle/>
            <a:p>
              <a:r>
                <a:t>    </a:t>
              </a:r>
            </a:p>
          </p:txBody>
        </p:sp>
      </p:grpSp>
      <p:sp>
        <p:nvSpPr>
          <p:cNvPr id="161" name="Google Shape;99;p3"/>
          <p:cNvSpPr txBox="1"/>
          <p:nvPr/>
        </p:nvSpPr>
        <p:spPr>
          <a:xfrm>
            <a:off x="6668161" y="2499448"/>
            <a:ext cx="2684208" cy="2658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b="1">
                <a:latin typeface="Calibri"/>
                <a:ea typeface="Calibri"/>
                <a:cs typeface="Calibri"/>
                <a:sym typeface="Calibri"/>
              </a:defRPr>
            </a:pPr>
            <a:r>
              <a:t>3.2.</a:t>
            </a:r>
            <a:r>
              <a:rPr b="0"/>
              <a:t> Diseña informes, planillas de cálculo y bases de datos con el programa Excel, de acuerdo a requerimientos específicos de calidad y tiempo.</a:t>
            </a:r>
            <a:br>
              <a:rPr b="0"/>
            </a:br>
            <a:r>
              <a:rPr b="0"/>
              <a:t/>
            </a:r>
            <a:br>
              <a:rPr b="0"/>
            </a:br>
            <a:r>
              <a:rPr b="0"/>
              <a:t>Utiliza funciones estadísticas y condicionales para la elaboración de resúmenes de datos, optimizando la gestión administrativa. </a:t>
            </a:r>
          </a:p>
        </p:txBody>
      </p:sp>
      <p:sp>
        <p:nvSpPr>
          <p:cNvPr id="162" name="Google Shape;96;p3"/>
          <p:cNvSpPr txBox="1"/>
          <p:nvPr/>
        </p:nvSpPr>
        <p:spPr>
          <a:xfrm>
            <a:off x="6554516" y="2033504"/>
            <a:ext cx="2862261" cy="424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CRITERIOS DE EVALUACIÓN</a:t>
            </a:r>
          </a:p>
        </p:txBody>
      </p:sp>
      <p:pic>
        <p:nvPicPr>
          <p:cNvPr id="163" name="Imagen 35" descr="Imagen 35"/>
          <p:cNvPicPr>
            <a:picLocks noChangeAspect="1"/>
          </p:cNvPicPr>
          <p:nvPr/>
        </p:nvPicPr>
        <p:blipFill>
          <a:blip r:embed="rId4">
            <a:extLst/>
          </a:blip>
          <a:stretch>
            <a:fillRect/>
          </a:stretch>
        </p:blipFill>
        <p:spPr>
          <a:xfrm>
            <a:off x="7649551" y="1203013"/>
            <a:ext cx="702377" cy="669709"/>
          </a:xfrm>
          <a:prstGeom prst="rect">
            <a:avLst/>
          </a:prstGeom>
          <a:ln w="12700">
            <a:miter lim="400000"/>
          </a:ln>
        </p:spPr>
      </p:pic>
      <p:pic>
        <p:nvPicPr>
          <p:cNvPr id="164" name="Imagen 36" descr="Imagen 36"/>
          <p:cNvPicPr>
            <a:picLocks noChangeAspect="1"/>
          </p:cNvPicPr>
          <p:nvPr/>
        </p:nvPicPr>
        <p:blipFill>
          <a:blip r:embed="rId5">
            <a:extLst/>
          </a:blip>
          <a:stretch>
            <a:fillRect/>
          </a:stretch>
        </p:blipFill>
        <p:spPr>
          <a:xfrm flipH="1">
            <a:off x="511864" y="4448533"/>
            <a:ext cx="3103843" cy="2466271"/>
          </a:xfrm>
          <a:prstGeom prst="rect">
            <a:avLst/>
          </a:prstGeom>
          <a:ln w="12700">
            <a:miter lim="400000"/>
          </a:ln>
        </p:spPr>
      </p:pic>
      <p:pic>
        <p:nvPicPr>
          <p:cNvPr id="165" name="Imagen 37" descr="Imagen 37"/>
          <p:cNvPicPr>
            <a:picLocks noChangeAspect="1"/>
          </p:cNvPicPr>
          <p:nvPr/>
        </p:nvPicPr>
        <p:blipFill>
          <a:blip r:embed="rId6">
            <a:extLst/>
          </a:blip>
          <a:stretch>
            <a:fillRect/>
          </a:stretch>
        </p:blipFill>
        <p:spPr>
          <a:xfrm flipH="1">
            <a:off x="3588296" y="3757726"/>
            <a:ext cx="3025212" cy="4082384"/>
          </a:xfrm>
          <a:prstGeom prst="rect">
            <a:avLst/>
          </a:prstGeom>
          <a:ln w="12700">
            <a:miter lim="400000"/>
          </a:ln>
        </p:spPr>
      </p:pic>
      <p:sp>
        <p:nvSpPr>
          <p:cNvPr id="166" name="Conector recto 38"/>
          <p:cNvSpPr/>
          <p:nvPr/>
        </p:nvSpPr>
        <p:spPr>
          <a:xfrm>
            <a:off x="6782330" y="3761492"/>
            <a:ext cx="2359742" cy="1"/>
          </a:xfrm>
          <a:prstGeom prst="line">
            <a:avLst/>
          </a:prstGeom>
          <a:ln>
            <a:solidFill>
              <a:srgbClr val="FEA83A"/>
            </a:solidFill>
          </a:ln>
        </p:spPr>
        <p:txBody>
          <a:bodyPr lIns="45719" rIns="45719"/>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69" name="Google Shape;138;p12"/>
          <p:cNvSpPr txBox="1"/>
          <p:nvPr/>
        </p:nvSpPr>
        <p:spPr>
          <a:xfrm>
            <a:off x="442488" y="6881800"/>
            <a:ext cx="266304"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4</a:t>
            </a:r>
          </a:p>
        </p:txBody>
      </p:sp>
      <p:grpSp>
        <p:nvGrpSpPr>
          <p:cNvPr id="177" name="Google Shape;139;p12"/>
          <p:cNvGrpSpPr/>
          <p:nvPr/>
        </p:nvGrpSpPr>
        <p:grpSpPr>
          <a:xfrm>
            <a:off x="386543" y="3816227"/>
            <a:ext cx="4845917" cy="883663"/>
            <a:chOff x="0" y="0"/>
            <a:chExt cx="4845915" cy="883661"/>
          </a:xfrm>
        </p:grpSpPr>
        <p:grpSp>
          <p:nvGrpSpPr>
            <p:cNvPr id="172" name="Google Shape;140;p12"/>
            <p:cNvGrpSpPr/>
            <p:nvPr/>
          </p:nvGrpSpPr>
          <p:grpSpPr>
            <a:xfrm>
              <a:off x="188102" y="0"/>
              <a:ext cx="4657814" cy="883662"/>
              <a:chOff x="0" y="0"/>
              <a:chExt cx="4657813" cy="883661"/>
            </a:xfrm>
          </p:grpSpPr>
          <p:sp>
            <p:nvSpPr>
              <p:cNvPr id="170" name="Google Shape;141;p12"/>
              <p:cNvSpPr/>
              <p:nvPr/>
            </p:nvSpPr>
            <p:spPr>
              <a:xfrm>
                <a:off x="0" y="0"/>
                <a:ext cx="4657814" cy="883662"/>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71" name="Google Shape;142;p12"/>
              <p:cNvSpPr txBox="1"/>
              <p:nvPr/>
            </p:nvSpPr>
            <p:spPr>
              <a:xfrm>
                <a:off x="47899" y="251708"/>
                <a:ext cx="4562015"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grpSp>
          <p:nvGrpSpPr>
            <p:cNvPr id="175" name="Google Shape;143;p12"/>
            <p:cNvGrpSpPr/>
            <p:nvPr/>
          </p:nvGrpSpPr>
          <p:grpSpPr>
            <a:xfrm>
              <a:off x="-1" y="168977"/>
              <a:ext cx="391123" cy="536069"/>
              <a:chOff x="0" y="0"/>
              <a:chExt cx="391121" cy="536067"/>
            </a:xfrm>
          </p:grpSpPr>
          <p:sp>
            <p:nvSpPr>
              <p:cNvPr id="173" name="Google Shape;144;p12"/>
              <p:cNvSpPr/>
              <p:nvPr/>
            </p:nvSpPr>
            <p:spPr>
              <a:xfrm>
                <a:off x="-1" y="84709"/>
                <a:ext cx="391123" cy="385812"/>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74" name="Google Shape;145;p12"/>
              <p:cNvSpPr txBox="1"/>
              <p:nvPr/>
            </p:nvSpPr>
            <p:spPr>
              <a:xfrm>
                <a:off x="9903" y="-1"/>
                <a:ext cx="312208" cy="536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176" name="Google Shape;146;p12"/>
            <p:cNvSpPr txBox="1"/>
            <p:nvPr/>
          </p:nvSpPr>
          <p:spPr>
            <a:xfrm>
              <a:off x="562802" y="103136"/>
              <a:ext cx="4117506" cy="6772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lvl1pPr>
                <a:lnSpc>
                  <a:spcPct val="115000"/>
                </a:lnSpc>
                <a:defRPr sz="1600">
                  <a:latin typeface="Calibri"/>
                  <a:ea typeface="Calibri"/>
                  <a:cs typeface="Calibri"/>
                  <a:sym typeface="Calibri"/>
                </a:defRPr>
              </a:lvl1pPr>
            </a:lstStyle>
            <a:p>
              <a:r>
                <a:t>Utilizamos herramientas y opciones de Excel nivel básico.</a:t>
              </a:r>
            </a:p>
          </p:txBody>
        </p:sp>
      </p:grpSp>
      <p:grpSp>
        <p:nvGrpSpPr>
          <p:cNvPr id="185" name="Google Shape;147;p12"/>
          <p:cNvGrpSpPr/>
          <p:nvPr/>
        </p:nvGrpSpPr>
        <p:grpSpPr>
          <a:xfrm>
            <a:off x="375970" y="2843138"/>
            <a:ext cx="4845916" cy="883664"/>
            <a:chOff x="0" y="0"/>
            <a:chExt cx="4845914" cy="883663"/>
          </a:xfrm>
        </p:grpSpPr>
        <p:grpSp>
          <p:nvGrpSpPr>
            <p:cNvPr id="180" name="Google Shape;148;p12"/>
            <p:cNvGrpSpPr/>
            <p:nvPr/>
          </p:nvGrpSpPr>
          <p:grpSpPr>
            <a:xfrm>
              <a:off x="188100" y="0"/>
              <a:ext cx="4657816" cy="883664"/>
              <a:chOff x="0" y="0"/>
              <a:chExt cx="4657814" cy="883663"/>
            </a:xfrm>
          </p:grpSpPr>
          <p:sp>
            <p:nvSpPr>
              <p:cNvPr id="178" name="Google Shape;149;p12"/>
              <p:cNvSpPr/>
              <p:nvPr/>
            </p:nvSpPr>
            <p:spPr>
              <a:xfrm>
                <a:off x="0" y="0"/>
                <a:ext cx="4657815" cy="883664"/>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79" name="Google Shape;150;p12"/>
              <p:cNvSpPr txBox="1"/>
              <p:nvPr/>
            </p:nvSpPr>
            <p:spPr>
              <a:xfrm>
                <a:off x="47899" y="251709"/>
                <a:ext cx="4562017"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grpSp>
          <p:nvGrpSpPr>
            <p:cNvPr id="183" name="Google Shape;151;p12"/>
            <p:cNvGrpSpPr/>
            <p:nvPr/>
          </p:nvGrpSpPr>
          <p:grpSpPr>
            <a:xfrm>
              <a:off x="0" y="168980"/>
              <a:ext cx="376212" cy="536069"/>
              <a:chOff x="0" y="0"/>
              <a:chExt cx="376211" cy="536067"/>
            </a:xfrm>
          </p:grpSpPr>
          <p:sp>
            <p:nvSpPr>
              <p:cNvPr id="181" name="Google Shape;152;p12"/>
              <p:cNvSpPr/>
              <p:nvPr/>
            </p:nvSpPr>
            <p:spPr>
              <a:xfrm>
                <a:off x="0" y="84709"/>
                <a:ext cx="376212" cy="385812"/>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82" name="Google Shape;153;p12"/>
              <p:cNvSpPr txBox="1"/>
              <p:nvPr/>
            </p:nvSpPr>
            <p:spPr>
              <a:xfrm>
                <a:off x="9525" y="0"/>
                <a:ext cx="300309" cy="5360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184" name="Google Shape;154;p12"/>
            <p:cNvSpPr txBox="1"/>
            <p:nvPr/>
          </p:nvSpPr>
          <p:spPr>
            <a:xfrm>
              <a:off x="562803" y="245825"/>
              <a:ext cx="3960531" cy="3919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lvl1pPr>
                <a:lnSpc>
                  <a:spcPct val="115000"/>
                </a:lnSpc>
                <a:defRPr sz="1600">
                  <a:latin typeface="Calibri"/>
                  <a:ea typeface="Calibri"/>
                  <a:cs typeface="Calibri"/>
                  <a:sym typeface="Calibri"/>
                </a:defRPr>
              </a:lvl1pPr>
            </a:lstStyle>
            <a:p>
              <a:r>
                <a:t>Conocimos las partes principales de Excel.</a:t>
              </a:r>
            </a:p>
          </p:txBody>
        </p:sp>
      </p:grpSp>
      <p:sp>
        <p:nvSpPr>
          <p:cNvPr id="186" name="Google Shape;155;p12"/>
          <p:cNvSpPr/>
          <p:nvPr/>
        </p:nvSpPr>
        <p:spPr>
          <a:xfrm>
            <a:off x="5026616" y="3630159"/>
            <a:ext cx="696545" cy="696543"/>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7" name="Google Shape;156;p12"/>
          <p:cNvSpPr txBox="1"/>
          <p:nvPr/>
        </p:nvSpPr>
        <p:spPr>
          <a:xfrm>
            <a:off x="407896" y="1362458"/>
            <a:ext cx="8950508"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¿QUÉ APRENDIMOS LA ACTIVIDAD ANTERIOR?</a:t>
            </a:r>
          </a:p>
        </p:txBody>
      </p:sp>
      <p:sp>
        <p:nvSpPr>
          <p:cNvPr id="188" name="Google Shape;157;p12"/>
          <p:cNvSpPr txBox="1"/>
          <p:nvPr/>
        </p:nvSpPr>
        <p:spPr>
          <a:xfrm>
            <a:off x="574647" y="2253630"/>
            <a:ext cx="4778409" cy="424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90000"/>
              </a:lnSpc>
              <a:defRPr sz="1800" b="1">
                <a:solidFill>
                  <a:srgbClr val="ED6B00"/>
                </a:solidFill>
                <a:latin typeface="Calibri"/>
                <a:ea typeface="Calibri"/>
                <a:cs typeface="Calibri"/>
                <a:sym typeface="Calibri"/>
              </a:defRPr>
            </a:lvl1pPr>
          </a:lstStyle>
          <a:p>
            <a:r>
              <a:t>EXCEL BÁSICO</a:t>
            </a:r>
          </a:p>
        </p:txBody>
      </p:sp>
      <p:sp>
        <p:nvSpPr>
          <p:cNvPr id="189" name="Google Shape;158;p12"/>
          <p:cNvSpPr txBox="1"/>
          <p:nvPr/>
        </p:nvSpPr>
        <p:spPr>
          <a:xfrm>
            <a:off x="366450" y="1110794"/>
            <a:ext cx="4700400"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RECORDEMOS</a:t>
            </a:r>
          </a:p>
        </p:txBody>
      </p:sp>
      <p:grpSp>
        <p:nvGrpSpPr>
          <p:cNvPr id="197" name="Google Shape;159;p12"/>
          <p:cNvGrpSpPr/>
          <p:nvPr/>
        </p:nvGrpSpPr>
        <p:grpSpPr>
          <a:xfrm>
            <a:off x="386543" y="4828838"/>
            <a:ext cx="4845918" cy="883662"/>
            <a:chOff x="0" y="0"/>
            <a:chExt cx="4845916" cy="883660"/>
          </a:xfrm>
        </p:grpSpPr>
        <p:grpSp>
          <p:nvGrpSpPr>
            <p:cNvPr id="192" name="Google Shape;160;p12"/>
            <p:cNvGrpSpPr/>
            <p:nvPr/>
          </p:nvGrpSpPr>
          <p:grpSpPr>
            <a:xfrm>
              <a:off x="188102" y="0"/>
              <a:ext cx="4657815" cy="883661"/>
              <a:chOff x="0" y="0"/>
              <a:chExt cx="4657814" cy="883660"/>
            </a:xfrm>
          </p:grpSpPr>
          <p:sp>
            <p:nvSpPr>
              <p:cNvPr id="190" name="Google Shape;161;p12"/>
              <p:cNvSpPr/>
              <p:nvPr/>
            </p:nvSpPr>
            <p:spPr>
              <a:xfrm>
                <a:off x="0" y="0"/>
                <a:ext cx="4657815" cy="883661"/>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91" name="Google Shape;162;p12"/>
              <p:cNvSpPr txBox="1"/>
              <p:nvPr/>
            </p:nvSpPr>
            <p:spPr>
              <a:xfrm>
                <a:off x="47899" y="251708"/>
                <a:ext cx="4562017" cy="380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grpSp>
          <p:nvGrpSpPr>
            <p:cNvPr id="195" name="Google Shape;163;p12"/>
            <p:cNvGrpSpPr/>
            <p:nvPr/>
          </p:nvGrpSpPr>
          <p:grpSpPr>
            <a:xfrm>
              <a:off x="0" y="168977"/>
              <a:ext cx="376212" cy="536069"/>
              <a:chOff x="0" y="0"/>
              <a:chExt cx="376211" cy="536067"/>
            </a:xfrm>
          </p:grpSpPr>
          <p:sp>
            <p:nvSpPr>
              <p:cNvPr id="193" name="Google Shape;164;p12"/>
              <p:cNvSpPr/>
              <p:nvPr/>
            </p:nvSpPr>
            <p:spPr>
              <a:xfrm>
                <a:off x="-1" y="84709"/>
                <a:ext cx="376213" cy="385812"/>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94" name="Google Shape;165;p12"/>
              <p:cNvSpPr txBox="1"/>
              <p:nvPr/>
            </p:nvSpPr>
            <p:spPr>
              <a:xfrm>
                <a:off x="9525" y="-1"/>
                <a:ext cx="300309" cy="536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3</a:t>
                </a:r>
              </a:p>
            </p:txBody>
          </p:sp>
        </p:grpSp>
        <p:sp>
          <p:nvSpPr>
            <p:cNvPr id="196" name="Google Shape;166;p12"/>
            <p:cNvSpPr txBox="1"/>
            <p:nvPr/>
          </p:nvSpPr>
          <p:spPr>
            <a:xfrm>
              <a:off x="562803" y="103161"/>
              <a:ext cx="4204909" cy="6772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lvl1pPr>
                <a:lnSpc>
                  <a:spcPct val="115000"/>
                </a:lnSpc>
                <a:defRPr sz="1600">
                  <a:latin typeface="Calibri"/>
                  <a:ea typeface="Calibri"/>
                  <a:cs typeface="Calibri"/>
                  <a:sym typeface="Calibri"/>
                </a:defRPr>
              </a:lvl1pPr>
            </a:lstStyle>
            <a:p>
              <a:r>
                <a:t>Utilizamos fórmulas básicas como: SUMA, PROMEDIO, MAX, MIN, PRODUCTO Y MEDIANA.</a:t>
              </a:r>
            </a:p>
          </p:txBody>
        </p:sp>
      </p:grpSp>
      <p:pic>
        <p:nvPicPr>
          <p:cNvPr id="198" name="Google Shape;167;p12" descr="Google Shape;167;p12"/>
          <p:cNvPicPr>
            <a:picLocks noChangeAspect="1"/>
          </p:cNvPicPr>
          <p:nvPr/>
        </p:nvPicPr>
        <p:blipFill>
          <a:blip r:embed="rId2">
            <a:extLst/>
          </a:blip>
          <a:stretch>
            <a:fillRect/>
          </a:stretch>
        </p:blipFill>
        <p:spPr>
          <a:xfrm>
            <a:off x="4870517" y="2513152"/>
            <a:ext cx="4828329" cy="457447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201" name="Google Shape;172;p13"/>
          <p:cNvSpPr txBox="1"/>
          <p:nvPr/>
        </p:nvSpPr>
        <p:spPr>
          <a:xfrm>
            <a:off x="442488" y="6881800"/>
            <a:ext cx="266304"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5</a:t>
            </a:r>
          </a:p>
        </p:txBody>
      </p:sp>
      <p:grpSp>
        <p:nvGrpSpPr>
          <p:cNvPr id="206" name="Google Shape;173;p13"/>
          <p:cNvGrpSpPr/>
          <p:nvPr/>
        </p:nvGrpSpPr>
        <p:grpSpPr>
          <a:xfrm>
            <a:off x="301545" y="2440011"/>
            <a:ext cx="6452362" cy="3246535"/>
            <a:chOff x="0" y="0"/>
            <a:chExt cx="6452360" cy="3246533"/>
          </a:xfrm>
        </p:grpSpPr>
        <p:grpSp>
          <p:nvGrpSpPr>
            <p:cNvPr id="204" name="Google Shape;174;p13"/>
            <p:cNvGrpSpPr/>
            <p:nvPr/>
          </p:nvGrpSpPr>
          <p:grpSpPr>
            <a:xfrm>
              <a:off x="0" y="0"/>
              <a:ext cx="5888872" cy="2844094"/>
              <a:chOff x="0" y="0"/>
              <a:chExt cx="5888871" cy="2844093"/>
            </a:xfrm>
          </p:grpSpPr>
          <p:sp>
            <p:nvSpPr>
              <p:cNvPr id="202" name="Google Shape;175;p13"/>
              <p:cNvSpPr/>
              <p:nvPr/>
            </p:nvSpPr>
            <p:spPr>
              <a:xfrm flipH="1">
                <a:off x="0" y="0"/>
                <a:ext cx="5888872" cy="2844094"/>
              </a:xfrm>
              <a:prstGeom prst="roundRect">
                <a:avLst>
                  <a:gd name="adj" fmla="val 14165"/>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03" name="Google Shape;176;p13"/>
              <p:cNvSpPr txBox="1"/>
              <p:nvPr/>
            </p:nvSpPr>
            <p:spPr>
              <a:xfrm>
                <a:off x="117994" y="1231928"/>
                <a:ext cx="5652884" cy="380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205" name="Google Shape;177;p13"/>
            <p:cNvSpPr/>
            <p:nvPr/>
          </p:nvSpPr>
          <p:spPr>
            <a:xfrm rot="7028958" flipH="1">
              <a:off x="5494455" y="2045080"/>
              <a:ext cx="490469" cy="1350316"/>
            </a:xfrm>
            <a:prstGeom prst="triangle">
              <a:avLst/>
            </a:prstGeom>
            <a:solidFill>
              <a:srgbClr val="F7E3D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07" name="Google Shape;178;p13"/>
          <p:cNvSpPr txBox="1"/>
          <p:nvPr/>
        </p:nvSpPr>
        <p:spPr>
          <a:xfrm>
            <a:off x="375971" y="1265365"/>
            <a:ext cx="8950508"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ACTIVIDAD DE CONOCIMIENTOS PREVIOS</a:t>
            </a:r>
          </a:p>
        </p:txBody>
      </p:sp>
      <p:sp>
        <p:nvSpPr>
          <p:cNvPr id="208" name="Google Shape;179;p13"/>
          <p:cNvSpPr txBox="1"/>
          <p:nvPr/>
        </p:nvSpPr>
        <p:spPr>
          <a:xfrm>
            <a:off x="533104" y="2549055"/>
            <a:ext cx="5616843" cy="2709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nSpc>
                <a:spcPct val="112500"/>
              </a:lnSpc>
              <a:defRPr sz="1600">
                <a:latin typeface="Calibri"/>
                <a:ea typeface="Calibri"/>
                <a:cs typeface="Calibri"/>
                <a:sym typeface="Calibri"/>
              </a:defRPr>
            </a:pPr>
            <a:r>
              <a:t>Recibe el archivo Excel y Word, asociados a la actividad de </a:t>
            </a:r>
            <a:r>
              <a:rPr b="1">
                <a:solidFill>
                  <a:srgbClr val="ED6B00"/>
                </a:solidFill>
              </a:rPr>
              <a:t>Conocimientos Previos, </a:t>
            </a:r>
            <a:r>
              <a:t>similar a la siguiente imagen:</a:t>
            </a:r>
          </a:p>
          <a:p>
            <a:pPr>
              <a:lnSpc>
                <a:spcPct val="115000"/>
              </a:lnSpc>
              <a:defRPr sz="1600">
                <a:latin typeface="Calibri"/>
                <a:ea typeface="Calibri"/>
                <a:cs typeface="Calibri"/>
                <a:sym typeface="Calibri"/>
              </a:defRPr>
            </a:pPr>
            <a:endParaRPr/>
          </a:p>
          <a:p>
            <a:pPr marL="177798" lvl="1" indent="-169860" algn="just">
              <a:buClr>
                <a:srgbClr val="000000"/>
              </a:buClr>
              <a:buSzPts val="1200"/>
              <a:buAutoNum type="alphaLcPeriod"/>
              <a:defRPr sz="1200">
                <a:latin typeface="Calibri"/>
                <a:ea typeface="Calibri"/>
                <a:cs typeface="Calibri"/>
                <a:sym typeface="Calibri"/>
              </a:defRPr>
            </a:pPr>
            <a:r>
              <a:t>Aplica formato Negrita y relleno con color a tu elección los títulos de cada columna.</a:t>
            </a:r>
          </a:p>
          <a:p>
            <a:pPr marL="177798" lvl="1" indent="-169860" algn="just">
              <a:buClr>
                <a:srgbClr val="000000"/>
              </a:buClr>
              <a:buSzPts val="1200"/>
              <a:buAutoNum type="alphaLcPeriod"/>
              <a:defRPr sz="1200">
                <a:latin typeface="Calibri"/>
                <a:ea typeface="Calibri"/>
                <a:cs typeface="Calibri"/>
                <a:sym typeface="Calibri"/>
              </a:defRPr>
            </a:pPr>
            <a:r>
              <a:t>Aplica borde a la planilla de cálculo.</a:t>
            </a:r>
          </a:p>
          <a:p>
            <a:pPr marL="177798" lvl="1" indent="-169860" algn="just">
              <a:buClr>
                <a:srgbClr val="000000"/>
              </a:buClr>
              <a:buSzPts val="1200"/>
              <a:buAutoNum type="alphaLcPeriod"/>
              <a:defRPr sz="1200">
                <a:latin typeface="Calibri"/>
                <a:ea typeface="Calibri"/>
                <a:cs typeface="Calibri"/>
                <a:sym typeface="Calibri"/>
              </a:defRPr>
            </a:pPr>
            <a:r>
              <a:t>Ajusta el ancho de cada columna.</a:t>
            </a:r>
          </a:p>
          <a:p>
            <a:pPr marL="177798" lvl="1" indent="-169860" algn="just">
              <a:buClr>
                <a:srgbClr val="000000"/>
              </a:buClr>
              <a:buSzPts val="1200"/>
              <a:buAutoNum type="alphaLcPeriod"/>
              <a:defRPr sz="1200">
                <a:latin typeface="Calibri"/>
                <a:ea typeface="Calibri"/>
                <a:cs typeface="Calibri"/>
                <a:sym typeface="Calibri"/>
              </a:defRPr>
            </a:pPr>
            <a:r>
              <a:t>Calcula el Monto diario de cada artículo.</a:t>
            </a:r>
          </a:p>
          <a:p>
            <a:pPr marL="177798" lvl="1" indent="-169860" algn="just">
              <a:buClr>
                <a:srgbClr val="000000"/>
              </a:buClr>
              <a:buSzPts val="1200"/>
              <a:buAutoNum type="alphaLcPeriod"/>
              <a:defRPr sz="1200">
                <a:latin typeface="Calibri"/>
                <a:ea typeface="Calibri"/>
                <a:cs typeface="Calibri"/>
                <a:sym typeface="Calibri"/>
              </a:defRPr>
            </a:pPr>
            <a:r>
              <a:t>Calcula el Precio Promedio de la planilla de cálculo.</a:t>
            </a:r>
          </a:p>
          <a:p>
            <a:pPr marL="177798" lvl="1" indent="-169860" algn="just">
              <a:buClr>
                <a:srgbClr val="000000"/>
              </a:buClr>
              <a:buSzPts val="1200"/>
              <a:buAutoNum type="alphaLcPeriod"/>
              <a:defRPr sz="1200">
                <a:latin typeface="Calibri"/>
                <a:ea typeface="Calibri"/>
                <a:cs typeface="Calibri"/>
                <a:sym typeface="Calibri"/>
              </a:defRPr>
            </a:pPr>
            <a:r>
              <a:t>Calcula la Mediana del Monto Diario de la planilla de cálculo.</a:t>
            </a:r>
          </a:p>
          <a:p>
            <a:pPr marL="177798" lvl="1" indent="-169860" algn="just">
              <a:buClr>
                <a:srgbClr val="000000"/>
              </a:buClr>
              <a:buSzPts val="1200"/>
              <a:buAutoNum type="alphaLcPeriod"/>
              <a:defRPr sz="1200">
                <a:latin typeface="Calibri"/>
                <a:ea typeface="Calibri"/>
                <a:cs typeface="Calibri"/>
                <a:sym typeface="Calibri"/>
              </a:defRPr>
            </a:pPr>
            <a:r>
              <a:t>Calcula el máximo monto diario a pagar.</a:t>
            </a:r>
          </a:p>
          <a:p>
            <a:pPr marL="177798" lvl="1" indent="-169860" algn="just">
              <a:buClr>
                <a:srgbClr val="000000"/>
              </a:buClr>
              <a:buSzPts val="1200"/>
              <a:buAutoNum type="alphaLcPeriod"/>
              <a:defRPr sz="1200">
                <a:latin typeface="Calibri"/>
                <a:ea typeface="Calibri"/>
                <a:cs typeface="Calibri"/>
                <a:sym typeface="Calibri"/>
              </a:defRPr>
            </a:pPr>
            <a:r>
              <a:t>Calcula el mínimo monto diario a pagar.</a:t>
            </a:r>
          </a:p>
          <a:p>
            <a:pPr marL="177798" lvl="1" indent="-169860" algn="just">
              <a:buClr>
                <a:srgbClr val="000000"/>
              </a:buClr>
              <a:buSzPts val="1200"/>
              <a:buAutoNum type="alphaLcPeriod"/>
              <a:defRPr sz="1200">
                <a:latin typeface="Calibri"/>
                <a:ea typeface="Calibri"/>
                <a:cs typeface="Calibri"/>
                <a:sym typeface="Calibri"/>
              </a:defRPr>
            </a:pPr>
            <a:r>
              <a:t>Calcula el Monto Total a pagar al final de la planilla de cálculo.</a:t>
            </a:r>
          </a:p>
        </p:txBody>
      </p:sp>
      <p:sp>
        <p:nvSpPr>
          <p:cNvPr id="209" name="Google Shape;180;p13"/>
          <p:cNvSpPr txBox="1"/>
          <p:nvPr/>
        </p:nvSpPr>
        <p:spPr>
          <a:xfrm>
            <a:off x="622114" y="5416932"/>
            <a:ext cx="4995623" cy="1114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defRPr sz="2100" b="1">
                <a:solidFill>
                  <a:srgbClr val="ED6B00"/>
                </a:solidFill>
                <a:latin typeface="Calibri"/>
                <a:ea typeface="Calibri"/>
                <a:cs typeface="Calibri"/>
                <a:sym typeface="Calibri"/>
              </a:defRPr>
            </a:pPr>
            <a:r>
              <a:t>¡Muy bien!</a:t>
            </a:r>
          </a:p>
          <a:p>
            <a:pPr>
              <a:defRPr sz="2100">
                <a:solidFill>
                  <a:srgbClr val="ED6B00"/>
                </a:solidFill>
                <a:latin typeface="Calibri"/>
                <a:ea typeface="Calibri"/>
                <a:cs typeface="Calibri"/>
                <a:sym typeface="Calibri"/>
              </a:defRPr>
            </a:pPr>
            <a:r>
              <a:t>Te invitamos a profundizar revisando</a:t>
            </a:r>
          </a:p>
          <a:p>
            <a:pPr>
              <a:defRPr sz="2100">
                <a:solidFill>
                  <a:srgbClr val="A93501"/>
                </a:solidFill>
                <a:latin typeface="Calibri"/>
                <a:ea typeface="Calibri"/>
                <a:cs typeface="Calibri"/>
                <a:sym typeface="Calibri"/>
              </a:defRPr>
            </a:pPr>
            <a:r>
              <a:t>la siguiente presentación</a:t>
            </a:r>
          </a:p>
        </p:txBody>
      </p:sp>
      <p:pic>
        <p:nvPicPr>
          <p:cNvPr id="210" name="Google Shape;181;p13" descr="Google Shape;181;p13"/>
          <p:cNvPicPr>
            <a:picLocks noChangeAspect="1"/>
          </p:cNvPicPr>
          <p:nvPr/>
        </p:nvPicPr>
        <p:blipFill>
          <a:blip r:embed="rId2">
            <a:extLst/>
          </a:blip>
          <a:stretch>
            <a:fillRect/>
          </a:stretch>
        </p:blipFill>
        <p:spPr>
          <a:xfrm>
            <a:off x="6618592" y="5138441"/>
            <a:ext cx="2632337" cy="2493937"/>
          </a:xfrm>
          <a:prstGeom prst="rect">
            <a:avLst/>
          </a:prstGeom>
          <a:ln w="12700">
            <a:miter lim="400000"/>
          </a:ln>
        </p:spPr>
      </p:pic>
      <p:pic>
        <p:nvPicPr>
          <p:cNvPr id="211" name="Google Shape;182;p13" descr="Google Shape;182;p13"/>
          <p:cNvPicPr>
            <a:picLocks noChangeAspect="1"/>
          </p:cNvPicPr>
          <p:nvPr/>
        </p:nvPicPr>
        <p:blipFill>
          <a:blip r:embed="rId3">
            <a:extLst/>
          </a:blip>
          <a:stretch>
            <a:fillRect/>
          </a:stretch>
        </p:blipFill>
        <p:spPr>
          <a:xfrm>
            <a:off x="6270776" y="3422929"/>
            <a:ext cx="3168404" cy="143229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214" name="Google Shape;187;p14"/>
          <p:cNvSpPr txBox="1"/>
          <p:nvPr/>
        </p:nvSpPr>
        <p:spPr>
          <a:xfrm>
            <a:off x="442488" y="6881800"/>
            <a:ext cx="266304"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6</a:t>
            </a:r>
          </a:p>
        </p:txBody>
      </p:sp>
      <p:sp>
        <p:nvSpPr>
          <p:cNvPr id="215" name="Google Shape;188;p14"/>
          <p:cNvSpPr txBox="1"/>
          <p:nvPr/>
        </p:nvSpPr>
        <p:spPr>
          <a:xfrm>
            <a:off x="4109576" y="2664933"/>
            <a:ext cx="4840957"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b="1">
                <a:latin typeface="Calibri"/>
                <a:ea typeface="Calibri"/>
                <a:cs typeface="Calibri"/>
                <a:sym typeface="Calibri"/>
              </a:defRPr>
            </a:lvl1pPr>
          </a:lstStyle>
          <a:p>
            <a:r>
              <a:t>Al término de la actividad estarás en condiciones de:</a:t>
            </a:r>
          </a:p>
        </p:txBody>
      </p:sp>
      <p:grpSp>
        <p:nvGrpSpPr>
          <p:cNvPr id="218" name="Google Shape;189;p14"/>
          <p:cNvGrpSpPr/>
          <p:nvPr/>
        </p:nvGrpSpPr>
        <p:grpSpPr>
          <a:xfrm>
            <a:off x="4063850" y="3185648"/>
            <a:ext cx="5081317" cy="3107003"/>
            <a:chOff x="0" y="0"/>
            <a:chExt cx="5081316" cy="3107002"/>
          </a:xfrm>
        </p:grpSpPr>
        <p:sp>
          <p:nvSpPr>
            <p:cNvPr id="216" name="Google Shape;190;p14"/>
            <p:cNvSpPr/>
            <p:nvPr/>
          </p:nvSpPr>
          <p:spPr>
            <a:xfrm>
              <a:off x="0" y="0"/>
              <a:ext cx="5081317" cy="3107003"/>
            </a:xfrm>
            <a:prstGeom prst="roundRect">
              <a:avLst>
                <a:gd name="adj" fmla="val 6741"/>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217" name="Google Shape;191;p14"/>
            <p:cNvSpPr txBox="1"/>
            <p:nvPr/>
          </p:nvSpPr>
          <p:spPr>
            <a:xfrm>
              <a:off x="66105" y="1363381"/>
              <a:ext cx="4949105"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219" name="Google Shape;192;p14"/>
          <p:cNvSpPr txBox="1"/>
          <p:nvPr/>
        </p:nvSpPr>
        <p:spPr>
          <a:xfrm>
            <a:off x="4624637" y="3533647"/>
            <a:ext cx="3923027"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a:latin typeface="Calibri"/>
                <a:ea typeface="Calibri"/>
                <a:cs typeface="Calibri"/>
                <a:sym typeface="Calibri"/>
              </a:defRPr>
            </a:lvl1pPr>
          </a:lstStyle>
          <a:p>
            <a:r>
              <a:t>Aplicar referencias absolutas y relativas.</a:t>
            </a:r>
          </a:p>
        </p:txBody>
      </p:sp>
      <p:grpSp>
        <p:nvGrpSpPr>
          <p:cNvPr id="222" name="Google Shape;193;p14"/>
          <p:cNvGrpSpPr/>
          <p:nvPr/>
        </p:nvGrpSpPr>
        <p:grpSpPr>
          <a:xfrm>
            <a:off x="3895218" y="3434820"/>
            <a:ext cx="375448" cy="536069"/>
            <a:chOff x="0" y="0"/>
            <a:chExt cx="375446" cy="536067"/>
          </a:xfrm>
        </p:grpSpPr>
        <p:sp>
          <p:nvSpPr>
            <p:cNvPr id="220" name="Google Shape;194;p14"/>
            <p:cNvSpPr/>
            <p:nvPr/>
          </p:nvSpPr>
          <p:spPr>
            <a:xfrm>
              <a:off x="0" y="87005"/>
              <a:ext cx="375447" cy="362166"/>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21" name="Google Shape;195;p14"/>
            <p:cNvSpPr txBox="1"/>
            <p:nvPr/>
          </p:nvSpPr>
          <p:spPr>
            <a:xfrm>
              <a:off x="9505" y="-1"/>
              <a:ext cx="299700" cy="536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223" name="Google Shape;196;p14"/>
          <p:cNvSpPr txBox="1"/>
          <p:nvPr/>
        </p:nvSpPr>
        <p:spPr>
          <a:xfrm>
            <a:off x="4655558" y="4185968"/>
            <a:ext cx="3892106" cy="1931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a:defRPr sz="1600">
                <a:latin typeface="Calibri"/>
                <a:ea typeface="Calibri"/>
                <a:cs typeface="Calibri"/>
                <a:sym typeface="Calibri"/>
              </a:defRPr>
            </a:pPr>
            <a:r>
              <a:t>Utilizar funciones estadísticas tales como:</a:t>
            </a:r>
          </a:p>
          <a:p>
            <a:pPr>
              <a:defRPr sz="1600">
                <a:latin typeface="Calibri"/>
                <a:ea typeface="Calibri"/>
                <a:cs typeface="Calibri"/>
                <a:sym typeface="Calibri"/>
              </a:defRPr>
            </a:pPr>
            <a:endParaRPr/>
          </a:p>
          <a:p>
            <a:pPr marL="285750" indent="-285750">
              <a:buClr>
                <a:srgbClr val="000000"/>
              </a:buClr>
              <a:buSzPts val="1400"/>
              <a:buFont typeface="Arial"/>
              <a:buChar char="•"/>
              <a:defRPr>
                <a:latin typeface="Calibri"/>
                <a:ea typeface="Calibri"/>
                <a:cs typeface="Calibri"/>
                <a:sym typeface="Calibri"/>
              </a:defRPr>
            </a:pPr>
            <a:r>
              <a:t>CONTAR.SI</a:t>
            </a:r>
          </a:p>
          <a:p>
            <a:pPr marL="285750" indent="-285750">
              <a:buClr>
                <a:srgbClr val="000000"/>
              </a:buClr>
              <a:buSzPts val="1400"/>
              <a:buFont typeface="Arial"/>
              <a:buChar char="•"/>
              <a:defRPr>
                <a:latin typeface="Calibri"/>
                <a:ea typeface="Calibri"/>
                <a:cs typeface="Calibri"/>
                <a:sym typeface="Calibri"/>
              </a:defRPr>
            </a:pPr>
            <a:r>
              <a:t>SUMAR.SI</a:t>
            </a:r>
          </a:p>
          <a:p>
            <a:pPr marL="285750" indent="-285750">
              <a:buClr>
                <a:srgbClr val="000000"/>
              </a:buClr>
              <a:buSzPts val="1400"/>
              <a:buFont typeface="Arial"/>
              <a:buChar char="•"/>
              <a:defRPr>
                <a:latin typeface="Calibri"/>
                <a:ea typeface="Calibri"/>
                <a:cs typeface="Calibri"/>
                <a:sym typeface="Calibri"/>
              </a:defRPr>
            </a:pPr>
            <a:r>
              <a:t>PROMEDIO.SI</a:t>
            </a:r>
          </a:p>
          <a:p>
            <a:pPr marL="285750" indent="-285750">
              <a:buClr>
                <a:srgbClr val="000000"/>
              </a:buClr>
              <a:buSzPts val="1400"/>
              <a:buFont typeface="Arial"/>
              <a:buChar char="•"/>
              <a:defRPr>
                <a:latin typeface="Calibri"/>
                <a:ea typeface="Calibri"/>
                <a:cs typeface="Calibri"/>
                <a:sym typeface="Calibri"/>
              </a:defRPr>
            </a:pPr>
            <a:r>
              <a:t>CONTAR.SI.CONJUNTO</a:t>
            </a:r>
          </a:p>
          <a:p>
            <a:pPr marL="285750" indent="-285750">
              <a:buClr>
                <a:srgbClr val="000000"/>
              </a:buClr>
              <a:buSzPts val="1400"/>
              <a:buFont typeface="Arial"/>
              <a:buChar char="•"/>
              <a:defRPr>
                <a:latin typeface="Calibri"/>
                <a:ea typeface="Calibri"/>
                <a:cs typeface="Calibri"/>
                <a:sym typeface="Calibri"/>
              </a:defRPr>
            </a:pPr>
            <a:r>
              <a:t>SUMAR.SI.CONJUNTO</a:t>
            </a:r>
          </a:p>
          <a:p>
            <a:pPr marL="285750" indent="-285750">
              <a:buClr>
                <a:srgbClr val="000000"/>
              </a:buClr>
              <a:buSzPts val="1400"/>
              <a:buFont typeface="Arial"/>
              <a:buChar char="•"/>
              <a:defRPr>
                <a:latin typeface="Calibri"/>
                <a:ea typeface="Calibri"/>
                <a:cs typeface="Calibri"/>
                <a:sym typeface="Calibri"/>
              </a:defRPr>
            </a:pPr>
            <a:r>
              <a:t>PROMEDIO.SI.CONJUNTO</a:t>
            </a:r>
          </a:p>
        </p:txBody>
      </p:sp>
      <p:grpSp>
        <p:nvGrpSpPr>
          <p:cNvPr id="226" name="Google Shape;197;p14"/>
          <p:cNvGrpSpPr/>
          <p:nvPr/>
        </p:nvGrpSpPr>
        <p:grpSpPr>
          <a:xfrm>
            <a:off x="3895218" y="4072768"/>
            <a:ext cx="375448" cy="536069"/>
            <a:chOff x="0" y="0"/>
            <a:chExt cx="375446" cy="536067"/>
          </a:xfrm>
        </p:grpSpPr>
        <p:sp>
          <p:nvSpPr>
            <p:cNvPr id="224" name="Google Shape;198;p14"/>
            <p:cNvSpPr/>
            <p:nvPr/>
          </p:nvSpPr>
          <p:spPr>
            <a:xfrm>
              <a:off x="0" y="87005"/>
              <a:ext cx="375447" cy="362166"/>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25" name="Google Shape;199;p14"/>
            <p:cNvSpPr txBox="1"/>
            <p:nvPr/>
          </p:nvSpPr>
          <p:spPr>
            <a:xfrm>
              <a:off x="9505" y="-1"/>
              <a:ext cx="299700" cy="536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227" name="Google Shape;200;p14"/>
          <p:cNvSpPr txBox="1"/>
          <p:nvPr/>
        </p:nvSpPr>
        <p:spPr>
          <a:xfrm>
            <a:off x="375971" y="1760907"/>
            <a:ext cx="4997507" cy="4314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90000"/>
              </a:lnSpc>
              <a:defRPr sz="2000">
                <a:solidFill>
                  <a:srgbClr val="A93501"/>
                </a:solidFill>
                <a:latin typeface="Calibri"/>
                <a:ea typeface="Calibri"/>
                <a:cs typeface="Calibri"/>
                <a:sym typeface="Calibri"/>
              </a:defRPr>
            </a:pPr>
            <a:r>
              <a:t>FUNCIONES </a:t>
            </a:r>
            <a:r>
              <a:rPr b="1">
                <a:solidFill>
                  <a:srgbClr val="EB6B1F"/>
                </a:solidFill>
              </a:rPr>
              <a:t>ESTADÍSTICAS</a:t>
            </a:r>
          </a:p>
        </p:txBody>
      </p:sp>
      <p:sp>
        <p:nvSpPr>
          <p:cNvPr id="228" name="Google Shape;201;p14"/>
          <p:cNvSpPr txBox="1"/>
          <p:nvPr/>
        </p:nvSpPr>
        <p:spPr>
          <a:xfrm>
            <a:off x="4106028" y="1029694"/>
            <a:ext cx="466498" cy="830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gn="r">
              <a:lnSpc>
                <a:spcPct val="90000"/>
              </a:lnSpc>
              <a:defRPr sz="5000">
                <a:solidFill>
                  <a:srgbClr val="FFB375"/>
                </a:solidFill>
                <a:latin typeface="Calibri"/>
                <a:ea typeface="Calibri"/>
                <a:cs typeface="Calibri"/>
                <a:sym typeface="Calibri"/>
              </a:defRPr>
            </a:lvl1pPr>
          </a:lstStyle>
          <a:p>
            <a:r>
              <a:t>9</a:t>
            </a:r>
          </a:p>
        </p:txBody>
      </p:sp>
      <p:pic>
        <p:nvPicPr>
          <p:cNvPr id="229" name="Google Shape;202;p14" descr="Google Shape;202;p14"/>
          <p:cNvPicPr>
            <a:picLocks noChangeAspect="1"/>
          </p:cNvPicPr>
          <p:nvPr/>
        </p:nvPicPr>
        <p:blipFill>
          <a:blip r:embed="rId2">
            <a:extLst/>
          </a:blip>
          <a:stretch>
            <a:fillRect/>
          </a:stretch>
        </p:blipFill>
        <p:spPr>
          <a:xfrm>
            <a:off x="678383" y="2382977"/>
            <a:ext cx="2950556" cy="4313791"/>
          </a:xfrm>
          <a:prstGeom prst="rect">
            <a:avLst/>
          </a:prstGeom>
          <a:ln w="12700">
            <a:miter lim="400000"/>
          </a:ln>
        </p:spPr>
      </p:pic>
      <p:sp>
        <p:nvSpPr>
          <p:cNvPr id="230" name="Google Shape;203;p14"/>
          <p:cNvSpPr txBox="1"/>
          <p:nvPr/>
        </p:nvSpPr>
        <p:spPr>
          <a:xfrm>
            <a:off x="375975" y="1265365"/>
            <a:ext cx="4107535"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MENÚ DE LA ACTIVIDAD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233" name="Google Shape;208;p15"/>
          <p:cNvSpPr txBox="1"/>
          <p:nvPr/>
        </p:nvSpPr>
        <p:spPr>
          <a:xfrm>
            <a:off x="442488" y="6881800"/>
            <a:ext cx="266304"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7</a:t>
            </a:r>
          </a:p>
        </p:txBody>
      </p:sp>
      <p:sp>
        <p:nvSpPr>
          <p:cNvPr id="234" name="Google Shape;209;p15"/>
          <p:cNvSpPr txBox="1"/>
          <p:nvPr/>
        </p:nvSpPr>
        <p:spPr>
          <a:xfrm>
            <a:off x="452175" y="1269909"/>
            <a:ext cx="2339577"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REFERENCIAS</a:t>
            </a:r>
          </a:p>
        </p:txBody>
      </p:sp>
      <p:sp>
        <p:nvSpPr>
          <p:cNvPr id="235" name="Google Shape;210;p15"/>
          <p:cNvSpPr txBox="1"/>
          <p:nvPr/>
        </p:nvSpPr>
        <p:spPr>
          <a:xfrm>
            <a:off x="360818" y="2131229"/>
            <a:ext cx="3501780" cy="2947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En Excel, cuando hablamos de referencias vínculos, nos referiremos a las celdas que hacen referencia las fórmulas y funciones.</a:t>
            </a:r>
          </a:p>
          <a:p>
            <a:pPr marL="285750" indent="-285750">
              <a:spcBef>
                <a:spcPts val="600"/>
              </a:spcBef>
              <a:buClr>
                <a:srgbClr val="000000"/>
              </a:buClr>
              <a:buSzPts val="1400"/>
              <a:buFont typeface="Arial"/>
              <a:buChar char="•"/>
              <a:defRPr>
                <a:latin typeface="Calibri"/>
                <a:ea typeface="Calibri"/>
                <a:cs typeface="Calibri"/>
                <a:sym typeface="Calibri"/>
              </a:defRPr>
            </a:pPr>
            <a:r>
              <a:t>Existen las </a:t>
            </a:r>
            <a:r>
              <a:rPr b="1"/>
              <a:t>Referencias Absolutas, </a:t>
            </a:r>
            <a:r>
              <a:t>que se utilizan cuando se requiere “fijar” alguna celda o rango de celdas. Se caracterizan por anteponerse el signo $ de la columna y de la fila. (ej. $C$5:$D$20).</a:t>
            </a:r>
          </a:p>
          <a:p>
            <a:pPr marL="285750" indent="-285750">
              <a:spcBef>
                <a:spcPts val="600"/>
              </a:spcBef>
              <a:buClr>
                <a:srgbClr val="000000"/>
              </a:buClr>
              <a:buSzPts val="1400"/>
              <a:buFont typeface="Arial"/>
              <a:buChar char="•"/>
              <a:defRPr>
                <a:latin typeface="Calibri"/>
                <a:ea typeface="Calibri"/>
                <a:cs typeface="Calibri"/>
                <a:sym typeface="Calibri"/>
              </a:defRPr>
            </a:pPr>
            <a:r>
              <a:t>También tenemos </a:t>
            </a:r>
            <a:r>
              <a:rPr b="1"/>
              <a:t>Referencias Relativas, </a:t>
            </a:r>
            <a:r>
              <a:t>estas referencias están por defecto en Excel, se utilizan cuando requiero copiar y “arrastrar” los rangos de las fórmulas.</a:t>
            </a:r>
          </a:p>
        </p:txBody>
      </p:sp>
      <p:pic>
        <p:nvPicPr>
          <p:cNvPr id="236" name="Google Shape;211;p15" descr="Google Shape;211;p15"/>
          <p:cNvPicPr>
            <a:picLocks noChangeAspect="1"/>
          </p:cNvPicPr>
          <p:nvPr/>
        </p:nvPicPr>
        <p:blipFill>
          <a:blip r:embed="rId2">
            <a:extLst/>
          </a:blip>
          <a:srcRect l="691" b="3264"/>
          <a:stretch>
            <a:fillRect/>
          </a:stretch>
        </p:blipFill>
        <p:spPr>
          <a:xfrm>
            <a:off x="4230854" y="2244596"/>
            <a:ext cx="4628848" cy="2720791"/>
          </a:xfrm>
          <a:prstGeom prst="rect">
            <a:avLst/>
          </a:prstGeom>
          <a:ln w="12700">
            <a:miter lim="400000"/>
          </a:ln>
        </p:spPr>
      </p:pic>
      <p:pic>
        <p:nvPicPr>
          <p:cNvPr id="237" name="Google Shape;212;p15" descr="Google Shape;212;p15"/>
          <p:cNvPicPr>
            <a:picLocks noChangeAspect="1"/>
          </p:cNvPicPr>
          <p:nvPr/>
        </p:nvPicPr>
        <p:blipFill>
          <a:blip r:embed="rId3">
            <a:extLst/>
          </a:blip>
          <a:stretch>
            <a:fillRect/>
          </a:stretch>
        </p:blipFill>
        <p:spPr>
          <a:xfrm flipH="1">
            <a:off x="3783627" y="4419872"/>
            <a:ext cx="1806314" cy="1972913"/>
          </a:xfrm>
          <a:prstGeom prst="rect">
            <a:avLst/>
          </a:prstGeom>
          <a:ln w="12700">
            <a:miter lim="400000"/>
          </a:ln>
        </p:spPr>
      </p:pic>
      <p:sp>
        <p:nvSpPr>
          <p:cNvPr id="238" name="Google Shape;213;p15"/>
          <p:cNvSpPr/>
          <p:nvPr/>
        </p:nvSpPr>
        <p:spPr>
          <a:xfrm flipH="1" flipV="1">
            <a:off x="3885094" y="6384618"/>
            <a:ext cx="4530625" cy="3"/>
          </a:xfrm>
          <a:prstGeom prst="line">
            <a:avLst/>
          </a:prstGeom>
          <a:ln w="12700">
            <a:solidFill>
              <a:srgbClr val="FEA83A"/>
            </a:solidFill>
          </a:ln>
        </p:spPr>
        <p:txBody>
          <a:bodyPr lIns="45719" rIns="45719"/>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241" name="Google Shape;218;p16"/>
          <p:cNvSpPr txBox="1"/>
          <p:nvPr/>
        </p:nvSpPr>
        <p:spPr>
          <a:xfrm>
            <a:off x="442488" y="6881800"/>
            <a:ext cx="266304"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8</a:t>
            </a:r>
          </a:p>
        </p:txBody>
      </p:sp>
      <p:sp>
        <p:nvSpPr>
          <p:cNvPr id="242" name="Google Shape;219;p16"/>
          <p:cNvSpPr txBox="1"/>
          <p:nvPr/>
        </p:nvSpPr>
        <p:spPr>
          <a:xfrm>
            <a:off x="452171" y="1269909"/>
            <a:ext cx="8797029"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PRODUCTO DE CELDAS RELATIVAS POR UNA ABSOLUTA</a:t>
            </a:r>
          </a:p>
        </p:txBody>
      </p:sp>
      <p:sp>
        <p:nvSpPr>
          <p:cNvPr id="243" name="Google Shape;220;p16"/>
          <p:cNvSpPr txBox="1"/>
          <p:nvPr/>
        </p:nvSpPr>
        <p:spPr>
          <a:xfrm>
            <a:off x="513217" y="2166028"/>
            <a:ext cx="3818853" cy="3481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Considera que para cada monto diario, se ha de calcular el IVA, cifra que está en la celda F3. Para esto, cada cifra de la columna H se debe multiplicar por la Celda F3, entonces, como la celda F3 se requiere dejar “fija” se anteponen los símbolos $.</a:t>
            </a:r>
          </a:p>
          <a:p>
            <a:pPr marL="285750" indent="-285750">
              <a:spcBef>
                <a:spcPts val="600"/>
              </a:spcBef>
              <a:buClr>
                <a:srgbClr val="000000"/>
              </a:buClr>
              <a:buSzPts val="1400"/>
              <a:buFont typeface="Arial"/>
              <a:buChar char="•"/>
              <a:defRPr>
                <a:latin typeface="Calibri"/>
                <a:ea typeface="Calibri"/>
                <a:cs typeface="Calibri"/>
                <a:sym typeface="Calibri"/>
              </a:defRPr>
            </a:pPr>
            <a:r>
              <a:t>Quedando la fórmula =G6*$F$3</a:t>
            </a:r>
          </a:p>
          <a:p>
            <a:pPr marL="285750" indent="-285750">
              <a:spcBef>
                <a:spcPts val="600"/>
              </a:spcBef>
              <a:buClr>
                <a:srgbClr val="000000"/>
              </a:buClr>
              <a:buSzPts val="1400"/>
              <a:buFont typeface="Arial"/>
              <a:buChar char="•"/>
              <a:defRPr>
                <a:latin typeface="Calibri"/>
                <a:ea typeface="Calibri"/>
                <a:cs typeface="Calibri"/>
                <a:sym typeface="Calibri"/>
              </a:defRPr>
            </a:pPr>
            <a:r>
              <a:t>Esta fórmula le indica a Excel que al copiar, cada celda quedará realizando el producto por la celda del IVA.</a:t>
            </a:r>
          </a:p>
          <a:p>
            <a:pPr marL="285750" indent="-285750">
              <a:spcBef>
                <a:spcPts val="600"/>
              </a:spcBef>
              <a:buClr>
                <a:srgbClr val="000000"/>
              </a:buClr>
              <a:buSzPts val="1400"/>
              <a:buFont typeface="Arial"/>
              <a:buChar char="•"/>
              <a:defRPr b="1">
                <a:latin typeface="Calibri"/>
                <a:ea typeface="Calibri"/>
                <a:cs typeface="Calibri"/>
                <a:sym typeface="Calibri"/>
              </a:defRPr>
            </a:pPr>
            <a:r>
              <a:t>Dato curioso: </a:t>
            </a:r>
            <a:r>
              <a:rPr b="0"/>
              <a:t>Generalmente (no siempre), las celdas que se dejan Absolutas (fijas) son las que no están en la planilla que estamos haciendo la fórmula.</a:t>
            </a:r>
          </a:p>
        </p:txBody>
      </p:sp>
      <p:pic>
        <p:nvPicPr>
          <p:cNvPr id="244" name="Google Shape;221;p16" descr="Google Shape;221;p16"/>
          <p:cNvPicPr>
            <a:picLocks noChangeAspect="1"/>
          </p:cNvPicPr>
          <p:nvPr/>
        </p:nvPicPr>
        <p:blipFill>
          <a:blip r:embed="rId2">
            <a:extLst/>
          </a:blip>
          <a:stretch>
            <a:fillRect/>
          </a:stretch>
        </p:blipFill>
        <p:spPr>
          <a:xfrm>
            <a:off x="4640055" y="2265770"/>
            <a:ext cx="4348982" cy="234176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47" name="Google Shape;226;p17"/>
          <p:cNvSpPr txBox="1"/>
          <p:nvPr/>
        </p:nvSpPr>
        <p:spPr>
          <a:xfrm>
            <a:off x="442488" y="6881800"/>
            <a:ext cx="266304"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sz="1100">
                <a:latin typeface="Calibri"/>
                <a:ea typeface="Calibri"/>
                <a:cs typeface="Calibri"/>
                <a:sym typeface="Calibri"/>
              </a:defRPr>
            </a:lvl1pPr>
          </a:lstStyle>
          <a:p>
            <a:r>
              <a:t>9</a:t>
            </a:r>
          </a:p>
        </p:txBody>
      </p:sp>
      <p:sp>
        <p:nvSpPr>
          <p:cNvPr id="248" name="Google Shape;227;p17"/>
          <p:cNvSpPr txBox="1"/>
          <p:nvPr/>
        </p:nvSpPr>
        <p:spPr>
          <a:xfrm>
            <a:off x="452171" y="1269909"/>
            <a:ext cx="8797029"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AHORA PRACTICA DE FORMA INDIVIDUAL</a:t>
            </a:r>
          </a:p>
        </p:txBody>
      </p:sp>
      <p:sp>
        <p:nvSpPr>
          <p:cNvPr id="249" name="Google Shape;228;p17"/>
          <p:cNvSpPr txBox="1"/>
          <p:nvPr/>
        </p:nvSpPr>
        <p:spPr>
          <a:xfrm>
            <a:off x="506970" y="1848897"/>
            <a:ext cx="6754415" cy="1499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Replica la imagen en una planilla de cálculo.</a:t>
            </a:r>
          </a:p>
          <a:p>
            <a:pPr marL="285750" indent="-285750">
              <a:spcBef>
                <a:spcPts val="600"/>
              </a:spcBef>
              <a:buClr>
                <a:srgbClr val="000000"/>
              </a:buClr>
              <a:buSzPts val="1400"/>
              <a:buFont typeface="Arial"/>
              <a:buChar char="•"/>
              <a:defRPr>
                <a:latin typeface="Calibri"/>
                <a:ea typeface="Calibri"/>
                <a:cs typeface="Calibri"/>
                <a:sym typeface="Calibri"/>
              </a:defRPr>
            </a:pPr>
            <a:r>
              <a:t>La planilla representa el precio de distintos productos y el precio está en dólares.</a:t>
            </a:r>
          </a:p>
          <a:p>
            <a:pPr marL="285750" indent="-285750">
              <a:spcBef>
                <a:spcPts val="600"/>
              </a:spcBef>
              <a:buClr>
                <a:srgbClr val="000000"/>
              </a:buClr>
              <a:buSzPts val="1400"/>
              <a:buFont typeface="Arial"/>
              <a:buChar char="•"/>
              <a:defRPr>
                <a:latin typeface="Calibri"/>
                <a:ea typeface="Calibri"/>
                <a:cs typeface="Calibri"/>
                <a:sym typeface="Calibri"/>
              </a:defRPr>
            </a:pPr>
            <a:r>
              <a:t>La celda C3 es la que tiene valorizado el valor del dólar en pesos.</a:t>
            </a:r>
          </a:p>
          <a:p>
            <a:pPr marL="285750" indent="-285750">
              <a:spcBef>
                <a:spcPts val="600"/>
              </a:spcBef>
              <a:buClr>
                <a:srgbClr val="000000"/>
              </a:buClr>
              <a:buSzPts val="1400"/>
              <a:buFont typeface="Arial"/>
              <a:buChar char="•"/>
              <a:defRPr>
                <a:latin typeface="Calibri"/>
                <a:ea typeface="Calibri"/>
                <a:cs typeface="Calibri"/>
                <a:sym typeface="Calibri"/>
              </a:defRPr>
            </a:pPr>
            <a:r>
              <a:t>Realiza la conversión por cada producto.</a:t>
            </a:r>
          </a:p>
          <a:p>
            <a:pPr marL="285750" indent="-285750">
              <a:spcBef>
                <a:spcPts val="600"/>
              </a:spcBef>
              <a:buClr>
                <a:srgbClr val="000000"/>
              </a:buClr>
              <a:buSzPts val="1400"/>
              <a:buFont typeface="Arial"/>
              <a:buChar char="•"/>
              <a:defRPr>
                <a:latin typeface="Calibri"/>
                <a:ea typeface="Calibri"/>
                <a:cs typeface="Calibri"/>
                <a:sym typeface="Calibri"/>
              </a:defRPr>
            </a:pPr>
            <a:r>
              <a:t>Totaliza los productos en dólares y pesos.</a:t>
            </a:r>
          </a:p>
        </p:txBody>
      </p:sp>
      <p:pic>
        <p:nvPicPr>
          <p:cNvPr id="250" name="Google Shape;229;p17" descr="Google Shape;229;p17"/>
          <p:cNvPicPr>
            <a:picLocks noChangeAspect="1"/>
          </p:cNvPicPr>
          <p:nvPr/>
        </p:nvPicPr>
        <p:blipFill>
          <a:blip r:embed="rId2">
            <a:extLst/>
          </a:blip>
          <a:stretch>
            <a:fillRect/>
          </a:stretch>
        </p:blipFill>
        <p:spPr>
          <a:xfrm>
            <a:off x="4531540" y="3511203"/>
            <a:ext cx="3158504" cy="2803047"/>
          </a:xfrm>
          <a:prstGeom prst="rect">
            <a:avLst/>
          </a:prstGeom>
          <a:ln w="12700">
            <a:miter lim="400000"/>
          </a:ln>
        </p:spPr>
      </p:pic>
      <p:sp>
        <p:nvSpPr>
          <p:cNvPr id="251" name="Google Shape;230;p17"/>
          <p:cNvSpPr txBox="1"/>
          <p:nvPr/>
        </p:nvSpPr>
        <p:spPr>
          <a:xfrm>
            <a:off x="5181546" y="6401296"/>
            <a:ext cx="3605770" cy="248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a:defRPr sz="1200" b="1">
                <a:latin typeface="Calibri"/>
                <a:ea typeface="Calibri"/>
                <a:cs typeface="Calibri"/>
                <a:sym typeface="Calibri"/>
              </a:defRPr>
            </a:pPr>
            <a:r>
              <a:t>Nota: </a:t>
            </a:r>
            <a:r>
              <a:rPr b="0"/>
              <a:t>Se sugiere mantener el valor del dólar actualizado.</a:t>
            </a:r>
          </a:p>
        </p:txBody>
      </p:sp>
      <p:pic>
        <p:nvPicPr>
          <p:cNvPr id="252" name="Google Shape;231;p17" descr="Google Shape;231;p17"/>
          <p:cNvPicPr>
            <a:picLocks noChangeAspect="1"/>
          </p:cNvPicPr>
          <p:nvPr/>
        </p:nvPicPr>
        <p:blipFill>
          <a:blip r:embed="rId3">
            <a:extLst/>
          </a:blip>
          <a:stretch>
            <a:fillRect/>
          </a:stretch>
        </p:blipFill>
        <p:spPr>
          <a:xfrm flipH="1">
            <a:off x="7087506" y="3584106"/>
            <a:ext cx="1661432" cy="269982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1655</Words>
  <Application>Microsoft Office PowerPoint</Application>
  <PresentationFormat>Personalizado</PresentationFormat>
  <Paragraphs>240</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Calibri</vt:lpstr>
      <vt:lpstr>Helvetica Neue</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1</cp:revision>
  <dcterms:modified xsi:type="dcterms:W3CDTF">2021-01-06T17:18:14Z</dcterms:modified>
</cp:coreProperties>
</file>