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jse8kXx/Ee37QIbJ1n7z26obgg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31"/>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32"/>
          <p:cNvGrpSpPr/>
          <p:nvPr/>
        </p:nvGrpSpPr>
        <p:grpSpPr>
          <a:xfrm>
            <a:off x="242855" y="1756548"/>
            <a:ext cx="9346503" cy="5675925"/>
            <a:chOff x="-1" y="-1"/>
            <a:chExt cx="9346502" cy="5675924"/>
          </a:xfrm>
        </p:grpSpPr>
        <p:sp>
          <p:nvSpPr>
            <p:cNvPr id="22" name="Google Shape;22;p32"/>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2"/>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32"/>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32"/>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32"/>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32"/>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3"/>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3"/>
          <p:cNvGrpSpPr/>
          <p:nvPr/>
        </p:nvGrpSpPr>
        <p:grpSpPr>
          <a:xfrm>
            <a:off x="8091899" y="451666"/>
            <a:ext cx="662102" cy="380236"/>
            <a:chOff x="0" y="0"/>
            <a:chExt cx="662100" cy="380234"/>
          </a:xfrm>
        </p:grpSpPr>
        <p:sp>
          <p:nvSpPr>
            <p:cNvPr id="31" name="Google Shape;31;p33"/>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3"/>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3"/>
          <p:cNvGrpSpPr/>
          <p:nvPr/>
        </p:nvGrpSpPr>
        <p:grpSpPr>
          <a:xfrm>
            <a:off x="8753999" y="451666"/>
            <a:ext cx="785402" cy="380236"/>
            <a:chOff x="0" y="0"/>
            <a:chExt cx="785401" cy="380234"/>
          </a:xfrm>
        </p:grpSpPr>
        <p:sp>
          <p:nvSpPr>
            <p:cNvPr id="34" name="Google Shape;34;p33"/>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3"/>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3"/>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33"/>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a:p>
        </p:txBody>
      </p:sp>
      <p:sp>
        <p:nvSpPr>
          <p:cNvPr id="38" name="Google Shape;38;p3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33"/>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4"/>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4"/>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4"/>
          <p:cNvGrpSpPr/>
          <p:nvPr/>
        </p:nvGrpSpPr>
        <p:grpSpPr>
          <a:xfrm>
            <a:off x="8091899" y="451666"/>
            <a:ext cx="662102" cy="380236"/>
            <a:chOff x="0" y="0"/>
            <a:chExt cx="662100" cy="380234"/>
          </a:xfrm>
        </p:grpSpPr>
        <p:sp>
          <p:nvSpPr>
            <p:cNvPr id="44" name="Google Shape;44;p34"/>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4"/>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4"/>
          <p:cNvGrpSpPr/>
          <p:nvPr/>
        </p:nvGrpSpPr>
        <p:grpSpPr>
          <a:xfrm>
            <a:off x="8753999" y="451666"/>
            <a:ext cx="785402" cy="380236"/>
            <a:chOff x="0" y="0"/>
            <a:chExt cx="785401" cy="380234"/>
          </a:xfrm>
        </p:grpSpPr>
        <p:sp>
          <p:nvSpPr>
            <p:cNvPr id="47" name="Google Shape;47;p34"/>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4"/>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4"/>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a:p>
        </p:txBody>
      </p:sp>
      <p:sp>
        <p:nvSpPr>
          <p:cNvPr id="50" name="Google Shape;50;p34"/>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34"/>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3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5"/>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5"/>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5"/>
          <p:cNvGrpSpPr/>
          <p:nvPr/>
        </p:nvGrpSpPr>
        <p:grpSpPr>
          <a:xfrm>
            <a:off x="8091899" y="451666"/>
            <a:ext cx="662102" cy="380236"/>
            <a:chOff x="0" y="0"/>
            <a:chExt cx="662100" cy="380234"/>
          </a:xfrm>
        </p:grpSpPr>
        <p:sp>
          <p:nvSpPr>
            <p:cNvPr id="57" name="Google Shape;57;p35"/>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5"/>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5"/>
          <p:cNvGrpSpPr/>
          <p:nvPr/>
        </p:nvGrpSpPr>
        <p:grpSpPr>
          <a:xfrm>
            <a:off x="8753999" y="451666"/>
            <a:ext cx="785402" cy="380236"/>
            <a:chOff x="0" y="0"/>
            <a:chExt cx="785401" cy="380234"/>
          </a:xfrm>
        </p:grpSpPr>
        <p:sp>
          <p:nvSpPr>
            <p:cNvPr id="60" name="Google Shape;60;p35"/>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5"/>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5"/>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35"/>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a:p>
        </p:txBody>
      </p:sp>
      <p:sp>
        <p:nvSpPr>
          <p:cNvPr id="64" name="Google Shape;64;p3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35"/>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6"/>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6"/>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6"/>
          <p:cNvGrpSpPr/>
          <p:nvPr/>
        </p:nvGrpSpPr>
        <p:grpSpPr>
          <a:xfrm>
            <a:off x="8091899" y="451666"/>
            <a:ext cx="662102" cy="380236"/>
            <a:chOff x="0" y="0"/>
            <a:chExt cx="662100" cy="380234"/>
          </a:xfrm>
        </p:grpSpPr>
        <p:sp>
          <p:nvSpPr>
            <p:cNvPr id="70" name="Google Shape;70;p36"/>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6"/>
          <p:cNvGrpSpPr/>
          <p:nvPr/>
        </p:nvGrpSpPr>
        <p:grpSpPr>
          <a:xfrm>
            <a:off x="8753999" y="451666"/>
            <a:ext cx="785402" cy="380236"/>
            <a:chOff x="0" y="0"/>
            <a:chExt cx="785401" cy="380234"/>
          </a:xfrm>
        </p:grpSpPr>
        <p:sp>
          <p:nvSpPr>
            <p:cNvPr id="73" name="Google Shape;73;p36"/>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6"/>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36"/>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a:p>
        </p:txBody>
      </p:sp>
      <p:sp>
        <p:nvSpPr>
          <p:cNvPr id="77" name="Google Shape;77;p3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78" name="Google Shape;78;p3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7"/>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7"/>
          <p:cNvGrpSpPr/>
          <p:nvPr/>
        </p:nvGrpSpPr>
        <p:grpSpPr>
          <a:xfrm>
            <a:off x="8091899" y="451666"/>
            <a:ext cx="662102" cy="380236"/>
            <a:chOff x="0" y="0"/>
            <a:chExt cx="662100" cy="380234"/>
          </a:xfrm>
        </p:grpSpPr>
        <p:sp>
          <p:nvSpPr>
            <p:cNvPr id="82" name="Google Shape;82;p37"/>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7"/>
          <p:cNvGrpSpPr/>
          <p:nvPr/>
        </p:nvGrpSpPr>
        <p:grpSpPr>
          <a:xfrm>
            <a:off x="8753999" y="451666"/>
            <a:ext cx="785402" cy="380236"/>
            <a:chOff x="0" y="0"/>
            <a:chExt cx="785401" cy="380234"/>
          </a:xfrm>
        </p:grpSpPr>
        <p:sp>
          <p:nvSpPr>
            <p:cNvPr id="85" name="Google Shape;85;p37"/>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7"/>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37"/>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3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91" name="Shape 91"/>
        <p:cNvGrpSpPr/>
        <p:nvPr/>
      </p:nvGrpSpPr>
      <p:grpSpPr>
        <a:xfrm>
          <a:off x="0" y="0"/>
          <a:ext cx="0" cy="0"/>
          <a:chOff x="0" y="0"/>
          <a:chExt cx="0" cy="0"/>
        </a:xfrm>
      </p:grpSpPr>
      <p:sp>
        <p:nvSpPr>
          <p:cNvPr id="92" name="Google Shape;92;p38"/>
          <p:cNvSpPr/>
          <p:nvPr/>
        </p:nvSpPr>
        <p:spPr>
          <a:xfrm>
            <a:off x="180898" y="180900"/>
            <a:ext cx="7911003"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p38"/>
          <p:cNvGrpSpPr/>
          <p:nvPr/>
        </p:nvGrpSpPr>
        <p:grpSpPr>
          <a:xfrm>
            <a:off x="8091898" y="451665"/>
            <a:ext cx="662105" cy="380238"/>
            <a:chOff x="-1" y="0"/>
            <a:chExt cx="662104" cy="380236"/>
          </a:xfrm>
        </p:grpSpPr>
        <p:sp>
          <p:nvSpPr>
            <p:cNvPr id="94" name="Google Shape;94;p3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8"/>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6" name="Google Shape;96;p38"/>
          <p:cNvGrpSpPr/>
          <p:nvPr/>
        </p:nvGrpSpPr>
        <p:grpSpPr>
          <a:xfrm>
            <a:off x="8753997" y="451665"/>
            <a:ext cx="785404" cy="380238"/>
            <a:chOff x="-1" y="0"/>
            <a:chExt cx="785403" cy="380236"/>
          </a:xfrm>
        </p:grpSpPr>
        <p:sp>
          <p:nvSpPr>
            <p:cNvPr id="97" name="Google Shape;97;p3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8"/>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99" name="Google Shape;99;p38"/>
          <p:cNvSpPr txBox="1"/>
          <p:nvPr/>
        </p:nvSpPr>
        <p:spPr>
          <a:xfrm>
            <a:off x="442650" y="350325"/>
            <a:ext cx="7441801" cy="3722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a:p>
        </p:txBody>
      </p:sp>
      <p:sp>
        <p:nvSpPr>
          <p:cNvPr id="100" name="Google Shape;100;p38"/>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a:p>
        </p:txBody>
      </p:sp>
      <p:sp>
        <p:nvSpPr>
          <p:cNvPr id="101" name="Google Shape;101;p38"/>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102" name="Google Shape;102;p38"/>
          <p:cNvSpPr txBox="1"/>
          <p:nvPr>
            <p:ph idx="12" type="sldNum"/>
          </p:nvPr>
        </p:nvSpPr>
        <p:spPr>
          <a:xfrm>
            <a:off x="371688" y="6881800"/>
            <a:ext cx="337158"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Layout" Target="../slideLayouts/slideLayout4.xml"/><Relationship Id="rId14" Type="http://schemas.openxmlformats.org/officeDocument/2006/relationships/theme" Target="../theme/theme1.xml"/><Relationship Id="rId5" Type="http://schemas.openxmlformats.org/officeDocument/2006/relationships/image" Target="../media/image9.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30"/>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30"/>
          <p:cNvGrpSpPr/>
          <p:nvPr/>
        </p:nvGrpSpPr>
        <p:grpSpPr>
          <a:xfrm>
            <a:off x="242855" y="1756548"/>
            <a:ext cx="9346503" cy="5675925"/>
            <a:chOff x="-1" y="-1"/>
            <a:chExt cx="9346502" cy="5675924"/>
          </a:xfrm>
        </p:grpSpPr>
        <p:sp>
          <p:nvSpPr>
            <p:cNvPr id="8" name="Google Shape;8;p30"/>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0"/>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30"/>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30"/>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30"/>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30"/>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30"/>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30"/>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30"/>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0"/>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29.png"/><Relationship Id="rId6" Type="http://schemas.openxmlformats.org/officeDocument/2006/relationships/image" Target="../media/image37.png"/><Relationship Id="rId7" Type="http://schemas.openxmlformats.org/officeDocument/2006/relationships/image" Target="../media/image41.png"/><Relationship Id="rId8"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08" name="Google Shape;108;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09" name="Google Shape;109;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10" name="Google Shape;110;p1"/>
          <p:cNvSpPr txBox="1"/>
          <p:nvPr/>
        </p:nvSpPr>
        <p:spPr>
          <a:xfrm>
            <a:off x="349121" y="2176398"/>
            <a:ext cx="4118086" cy="1666767"/>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n 6" id="111" name="Google Shape;111;p1"/>
          <p:cNvPicPr preferRelativeResize="0"/>
          <p:nvPr/>
        </p:nvPicPr>
        <p:blipFill rotWithShape="1">
          <a:blip r:embed="rId3">
            <a:alphaModFix/>
          </a:blip>
          <a:srcRect b="0" l="0" r="0" t="0"/>
          <a:stretch/>
        </p:blipFill>
        <p:spPr>
          <a:xfrm>
            <a:off x="4341667" y="2017722"/>
            <a:ext cx="4298643" cy="43253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5" name="Google Shape;255;p10"/>
          <p:cNvSpPr/>
          <p:nvPr/>
        </p:nvSpPr>
        <p:spPr>
          <a:xfrm>
            <a:off x="812290" y="4410347"/>
            <a:ext cx="6451981" cy="1057109"/>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56" name="Google Shape;256;p10"/>
          <p:cNvSpPr/>
          <p:nvPr/>
        </p:nvSpPr>
        <p:spPr>
          <a:xfrm>
            <a:off x="812290" y="5574464"/>
            <a:ext cx="6451981" cy="1057108"/>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57" name="Google Shape;257;p10"/>
          <p:cNvSpPr/>
          <p:nvPr/>
        </p:nvSpPr>
        <p:spPr>
          <a:xfrm>
            <a:off x="812290" y="3272937"/>
            <a:ext cx="6451981" cy="1057109"/>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58" name="Google Shape;258;p10"/>
          <p:cNvSpPr/>
          <p:nvPr/>
        </p:nvSpPr>
        <p:spPr>
          <a:xfrm>
            <a:off x="2319877" y="3272937"/>
            <a:ext cx="6451982" cy="1057109"/>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59" name="Google Shape;259;p10"/>
          <p:cNvSpPr txBox="1"/>
          <p:nvPr/>
        </p:nvSpPr>
        <p:spPr>
          <a:xfrm>
            <a:off x="2559689" y="3456658"/>
            <a:ext cx="5438116"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 organización es un medio para implementar los planes por lo que debe adaptarse a las metas cambiantes y a un entorno cambiante.</a:t>
            </a:r>
            <a:endParaRPr/>
          </a:p>
        </p:txBody>
      </p:sp>
      <p:sp>
        <p:nvSpPr>
          <p:cNvPr id="260" name="Google Shape;260;p10"/>
          <p:cNvSpPr txBox="1"/>
          <p:nvPr/>
        </p:nvSpPr>
        <p:spPr>
          <a:xfrm>
            <a:off x="452175" y="1089342"/>
            <a:ext cx="6054951"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FACTORES QUE INCIDEN EN EL </a:t>
            </a:r>
            <a:r>
              <a:rPr b="0" i="0" lang="en-US" sz="2800" u="none" cap="none" strike="noStrike">
                <a:solidFill>
                  <a:srgbClr val="A93501"/>
                </a:solidFill>
                <a:latin typeface="Calibri"/>
                <a:ea typeface="Calibri"/>
                <a:cs typeface="Calibri"/>
                <a:sym typeface="Calibri"/>
              </a:rPr>
              <a:t>PROCESO</a:t>
            </a:r>
            <a:r>
              <a:rPr b="1" i="0" lang="en-US" sz="2800" u="none" cap="none" strike="noStrike">
                <a:solidFill>
                  <a:srgbClr val="ED6B00"/>
                </a:solidFill>
                <a:latin typeface="Calibri"/>
                <a:ea typeface="Calibri"/>
                <a:cs typeface="Calibri"/>
                <a:sym typeface="Calibri"/>
              </a:rPr>
              <a:t> </a:t>
            </a:r>
            <a:r>
              <a:rPr b="0" i="0" lang="en-US" sz="2800" u="none" cap="none" strike="noStrike">
                <a:solidFill>
                  <a:srgbClr val="A93501"/>
                </a:solidFill>
                <a:latin typeface="Calibri"/>
                <a:ea typeface="Calibri"/>
                <a:cs typeface="Calibri"/>
                <a:sym typeface="Calibri"/>
              </a:rPr>
              <a:t>DE UNA ORGANIZACIÓN</a:t>
            </a:r>
            <a:endParaRPr/>
          </a:p>
        </p:txBody>
      </p:sp>
      <p:sp>
        <p:nvSpPr>
          <p:cNvPr id="261" name="Google Shape;261;p10"/>
          <p:cNvSpPr txBox="1"/>
          <p:nvPr/>
        </p:nvSpPr>
        <p:spPr>
          <a:xfrm>
            <a:off x="858015" y="2214595"/>
            <a:ext cx="6608163"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hacerlo operante, debe establecerse, cómo y dónde obtener la información básica que pueda requerir. Por otro lado, debemos tener en cuenta los factores que inciden en el proceso organizativo.</a:t>
            </a:r>
            <a:endParaRPr/>
          </a:p>
        </p:txBody>
      </p:sp>
      <p:sp>
        <p:nvSpPr>
          <p:cNvPr id="262" name="Google Shape;262;p10"/>
          <p:cNvSpPr/>
          <p:nvPr/>
        </p:nvSpPr>
        <p:spPr>
          <a:xfrm>
            <a:off x="2319877" y="4410347"/>
            <a:ext cx="6451982" cy="1057109"/>
          </a:xfrm>
          <a:prstGeom prst="roundRect">
            <a:avLst>
              <a:gd fmla="val 9485"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63" name="Google Shape;263;p10"/>
          <p:cNvSpPr txBox="1"/>
          <p:nvPr/>
        </p:nvSpPr>
        <p:spPr>
          <a:xfrm>
            <a:off x="2559689" y="4423700"/>
            <a:ext cx="5438116" cy="8141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 tecnología del proceso productivo incide fuertemente en el modelo de organización que se diseñe y aplique. </a:t>
            </a:r>
            <a:endParaRPr/>
          </a:p>
          <a:p>
            <a:pPr indent="0" lvl="0" marL="0" marR="0" rtl="0" algn="l">
              <a:lnSpc>
                <a:spcPct val="100000"/>
              </a:lnSpc>
              <a:spcBef>
                <a:spcPts val="60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Ej.: proceso industrial (automatizado) v/s proceso artesanal.</a:t>
            </a:r>
            <a:endParaRPr/>
          </a:p>
        </p:txBody>
      </p:sp>
      <p:sp>
        <p:nvSpPr>
          <p:cNvPr id="264" name="Google Shape;264;p10"/>
          <p:cNvSpPr/>
          <p:nvPr/>
        </p:nvSpPr>
        <p:spPr>
          <a:xfrm>
            <a:off x="2319877" y="5574464"/>
            <a:ext cx="6451982" cy="1057108"/>
          </a:xfrm>
          <a:prstGeom prst="roundRect">
            <a:avLst>
              <a:gd fmla="val 10491"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65" name="Google Shape;265;p10"/>
          <p:cNvSpPr txBox="1"/>
          <p:nvPr/>
        </p:nvSpPr>
        <p:spPr>
          <a:xfrm>
            <a:off x="2559689" y="5646296"/>
            <a:ext cx="5629502"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En períodos de alta incertidumbre la organización de la empresa se hace muy vulnerable y por lo tanto, debe estar dotada de elementos que le permitan una rápida adaptación a las condiciones impuestas por el entorno.</a:t>
            </a:r>
            <a:endParaRPr/>
          </a:p>
        </p:txBody>
      </p:sp>
      <p:sp>
        <p:nvSpPr>
          <p:cNvPr id="266" name="Google Shape;266;p10"/>
          <p:cNvSpPr txBox="1"/>
          <p:nvPr/>
        </p:nvSpPr>
        <p:spPr>
          <a:xfrm>
            <a:off x="1027484" y="3934007"/>
            <a:ext cx="1018987"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Estrategia</a:t>
            </a:r>
            <a:endParaRPr/>
          </a:p>
        </p:txBody>
      </p:sp>
      <p:sp>
        <p:nvSpPr>
          <p:cNvPr id="267" name="Google Shape;267;p10"/>
          <p:cNvSpPr txBox="1"/>
          <p:nvPr/>
        </p:nvSpPr>
        <p:spPr>
          <a:xfrm>
            <a:off x="986607" y="5098124"/>
            <a:ext cx="1088862" cy="33308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Tecnología</a:t>
            </a:r>
            <a:endParaRPr/>
          </a:p>
        </p:txBody>
      </p:sp>
      <p:sp>
        <p:nvSpPr>
          <p:cNvPr id="268" name="Google Shape;268;p10"/>
          <p:cNvSpPr txBox="1"/>
          <p:nvPr/>
        </p:nvSpPr>
        <p:spPr>
          <a:xfrm>
            <a:off x="982600" y="6262239"/>
            <a:ext cx="1113084" cy="3330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Estabilidad</a:t>
            </a:r>
            <a:endParaRPr/>
          </a:p>
        </p:txBody>
      </p:sp>
      <p:pic>
        <p:nvPicPr>
          <p:cNvPr descr="Gráfico 89" id="269" name="Google Shape;269;p10"/>
          <p:cNvPicPr preferRelativeResize="0"/>
          <p:nvPr/>
        </p:nvPicPr>
        <p:blipFill rotWithShape="1">
          <a:blip r:embed="rId3">
            <a:alphaModFix/>
          </a:blip>
          <a:srcRect b="0" l="0" r="0" t="0"/>
          <a:stretch/>
        </p:blipFill>
        <p:spPr>
          <a:xfrm>
            <a:off x="1331167" y="4526034"/>
            <a:ext cx="420410" cy="612337"/>
          </a:xfrm>
          <a:prstGeom prst="rect">
            <a:avLst/>
          </a:prstGeom>
          <a:noFill/>
          <a:ln>
            <a:noFill/>
          </a:ln>
        </p:spPr>
      </p:pic>
      <p:pic>
        <p:nvPicPr>
          <p:cNvPr descr="Gráfico 90" id="270" name="Google Shape;270;p10"/>
          <p:cNvPicPr preferRelativeResize="0"/>
          <p:nvPr/>
        </p:nvPicPr>
        <p:blipFill rotWithShape="1">
          <a:blip r:embed="rId4">
            <a:alphaModFix/>
          </a:blip>
          <a:srcRect b="0" l="0" r="0" t="0"/>
          <a:stretch/>
        </p:blipFill>
        <p:spPr>
          <a:xfrm>
            <a:off x="1285790" y="3376362"/>
            <a:ext cx="511164" cy="583451"/>
          </a:xfrm>
          <a:prstGeom prst="rect">
            <a:avLst/>
          </a:prstGeom>
          <a:noFill/>
          <a:ln>
            <a:noFill/>
          </a:ln>
        </p:spPr>
      </p:pic>
      <p:pic>
        <p:nvPicPr>
          <p:cNvPr descr="Gráfico 91" id="271" name="Google Shape;271;p10"/>
          <p:cNvPicPr preferRelativeResize="0"/>
          <p:nvPr/>
        </p:nvPicPr>
        <p:blipFill rotWithShape="1">
          <a:blip r:embed="rId5">
            <a:alphaModFix/>
          </a:blip>
          <a:srcRect b="0" l="0" r="0" t="0"/>
          <a:stretch/>
        </p:blipFill>
        <p:spPr>
          <a:xfrm>
            <a:off x="1278046" y="5761790"/>
            <a:ext cx="526654" cy="5163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7" name="Google Shape;277;p11"/>
          <p:cNvSpPr/>
          <p:nvPr/>
        </p:nvSpPr>
        <p:spPr>
          <a:xfrm>
            <a:off x="3619646" y="3303292"/>
            <a:ext cx="2725519" cy="143323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78" name="Google Shape;278;p11"/>
          <p:cNvSpPr/>
          <p:nvPr/>
        </p:nvSpPr>
        <p:spPr>
          <a:xfrm>
            <a:off x="6378183" y="3303292"/>
            <a:ext cx="2725519" cy="143323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279" name="Google Shape;279;p11"/>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ESTRUCTURA </a:t>
            </a:r>
            <a:r>
              <a:rPr b="0" i="0" lang="en-US" sz="2800" u="none" cap="none" strike="noStrike">
                <a:solidFill>
                  <a:srgbClr val="A93501"/>
                </a:solidFill>
                <a:latin typeface="Calibri"/>
                <a:ea typeface="Calibri"/>
                <a:cs typeface="Calibri"/>
                <a:sym typeface="Calibri"/>
              </a:rPr>
              <a:t>ORGANIZACIONAL</a:t>
            </a:r>
            <a:endParaRPr/>
          </a:p>
        </p:txBody>
      </p:sp>
      <p:sp>
        <p:nvSpPr>
          <p:cNvPr id="280" name="Google Shape;280;p11"/>
          <p:cNvSpPr txBox="1"/>
          <p:nvPr/>
        </p:nvSpPr>
        <p:spPr>
          <a:xfrm>
            <a:off x="858013" y="1884985"/>
            <a:ext cx="6858029" cy="11387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estructura organizacional describe el marco de referencia de una organización de acuerdo a su grado de complejidad, formalización y centralización.</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estructura de una organización puede analizarse en tres dimensiones: complejidad, formalización y centralización.</a:t>
            </a:r>
            <a:endParaRPr/>
          </a:p>
        </p:txBody>
      </p:sp>
      <p:pic>
        <p:nvPicPr>
          <p:cNvPr descr="Gráfico 18" id="281" name="Google Shape;281;p11"/>
          <p:cNvPicPr preferRelativeResize="0"/>
          <p:nvPr/>
        </p:nvPicPr>
        <p:blipFill rotWithShape="1">
          <a:blip r:embed="rId3">
            <a:alphaModFix/>
          </a:blip>
          <a:srcRect b="0" l="0" r="0" t="0"/>
          <a:stretch/>
        </p:blipFill>
        <p:spPr>
          <a:xfrm>
            <a:off x="7363715" y="3495263"/>
            <a:ext cx="754455" cy="430358"/>
          </a:xfrm>
          <a:prstGeom prst="rect">
            <a:avLst/>
          </a:prstGeom>
          <a:noFill/>
          <a:ln>
            <a:noFill/>
          </a:ln>
        </p:spPr>
      </p:pic>
      <p:pic>
        <p:nvPicPr>
          <p:cNvPr descr="Gráfico 26" id="282" name="Google Shape;282;p11"/>
          <p:cNvPicPr preferRelativeResize="0"/>
          <p:nvPr/>
        </p:nvPicPr>
        <p:blipFill rotWithShape="1">
          <a:blip r:embed="rId4">
            <a:alphaModFix/>
          </a:blip>
          <a:srcRect b="0" l="0" r="0" t="0"/>
          <a:stretch/>
        </p:blipFill>
        <p:spPr>
          <a:xfrm>
            <a:off x="4636472" y="3488423"/>
            <a:ext cx="691869" cy="444036"/>
          </a:xfrm>
          <a:prstGeom prst="rect">
            <a:avLst/>
          </a:prstGeom>
          <a:noFill/>
          <a:ln>
            <a:noFill/>
          </a:ln>
        </p:spPr>
      </p:pic>
      <p:sp>
        <p:nvSpPr>
          <p:cNvPr id="283" name="Google Shape;283;p11"/>
          <p:cNvSpPr/>
          <p:nvPr/>
        </p:nvSpPr>
        <p:spPr>
          <a:xfrm>
            <a:off x="861110" y="3303292"/>
            <a:ext cx="2725518" cy="1433237"/>
          </a:xfrm>
          <a:prstGeom prst="roundRect">
            <a:avLst>
              <a:gd fmla="val 10491"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grpSp>
        <p:nvGrpSpPr>
          <p:cNvPr id="284" name="Google Shape;284;p11"/>
          <p:cNvGrpSpPr/>
          <p:nvPr/>
        </p:nvGrpSpPr>
        <p:grpSpPr>
          <a:xfrm>
            <a:off x="861110" y="4402294"/>
            <a:ext cx="2725519" cy="2418493"/>
            <a:chOff x="0" y="0"/>
            <a:chExt cx="2725518" cy="2418491"/>
          </a:xfrm>
        </p:grpSpPr>
        <p:sp>
          <p:nvSpPr>
            <p:cNvPr id="285" name="Google Shape;285;p11"/>
            <p:cNvSpPr/>
            <p:nvPr/>
          </p:nvSpPr>
          <p:spPr>
            <a:xfrm>
              <a:off x="0" y="0"/>
              <a:ext cx="2725518" cy="2418491"/>
            </a:xfrm>
            <a:prstGeom prst="roundRect">
              <a:avLst>
                <a:gd fmla="val 6095" name="adj"/>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6" name="Google Shape;286;p11"/>
            <p:cNvSpPr txBox="1"/>
            <p:nvPr/>
          </p:nvSpPr>
          <p:spPr>
            <a:xfrm>
              <a:off x="93656" y="112600"/>
              <a:ext cx="2538206" cy="2193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Complejidad considera el grado de diferenciación en una organización. Mientras mayor sea la división del trabajo dentro de una organización, mayor número de niveles habrá en la jerarquía; y mientras más estén geográficamente dispersas las unidades de la organización, más difícil es coordinar a la gente y sus actividades.</a:t>
              </a:r>
              <a:endParaRPr/>
            </a:p>
          </p:txBody>
        </p:sp>
      </p:grpSp>
      <p:sp>
        <p:nvSpPr>
          <p:cNvPr id="287" name="Google Shape;287;p11"/>
          <p:cNvSpPr txBox="1"/>
          <p:nvPr/>
        </p:nvSpPr>
        <p:spPr>
          <a:xfrm>
            <a:off x="1566663" y="4050805"/>
            <a:ext cx="1314412" cy="30059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COMPLEJIDAD</a:t>
            </a:r>
            <a:endParaRPr/>
          </a:p>
        </p:txBody>
      </p:sp>
      <p:grpSp>
        <p:nvGrpSpPr>
          <p:cNvPr id="288" name="Google Shape;288;p11"/>
          <p:cNvGrpSpPr/>
          <p:nvPr/>
        </p:nvGrpSpPr>
        <p:grpSpPr>
          <a:xfrm>
            <a:off x="6378183" y="4402294"/>
            <a:ext cx="2725520" cy="2418493"/>
            <a:chOff x="0" y="0"/>
            <a:chExt cx="2725518" cy="2418491"/>
          </a:xfrm>
        </p:grpSpPr>
        <p:sp>
          <p:nvSpPr>
            <p:cNvPr id="289" name="Google Shape;289;p11"/>
            <p:cNvSpPr/>
            <p:nvPr/>
          </p:nvSpPr>
          <p:spPr>
            <a:xfrm>
              <a:off x="0" y="0"/>
              <a:ext cx="2725518" cy="2418491"/>
            </a:xfrm>
            <a:prstGeom prst="roundRect">
              <a:avLst>
                <a:gd fmla="val 5215" name="adj"/>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0" name="Google Shape;290;p11"/>
            <p:cNvSpPr txBox="1"/>
            <p:nvPr/>
          </p:nvSpPr>
          <p:spPr>
            <a:xfrm>
              <a:off x="87423" y="588850"/>
              <a:ext cx="2550672" cy="12407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 centralización tiene que ver con el sitio en donde radica la autoridad. La autoridad es el poder otorgado a las personas que les permite usar su juicio en la toma de decisiones.</a:t>
              </a:r>
              <a:endParaRPr/>
            </a:p>
          </p:txBody>
        </p:sp>
      </p:grpSp>
      <p:grpSp>
        <p:nvGrpSpPr>
          <p:cNvPr id="291" name="Google Shape;291;p11"/>
          <p:cNvGrpSpPr/>
          <p:nvPr/>
        </p:nvGrpSpPr>
        <p:grpSpPr>
          <a:xfrm>
            <a:off x="3619646" y="4402294"/>
            <a:ext cx="2725520" cy="2418493"/>
            <a:chOff x="0" y="0"/>
            <a:chExt cx="2725518" cy="2418491"/>
          </a:xfrm>
        </p:grpSpPr>
        <p:sp>
          <p:nvSpPr>
            <p:cNvPr id="292" name="Google Shape;292;p11"/>
            <p:cNvSpPr/>
            <p:nvPr/>
          </p:nvSpPr>
          <p:spPr>
            <a:xfrm>
              <a:off x="0" y="0"/>
              <a:ext cx="2725518" cy="2418491"/>
            </a:xfrm>
            <a:prstGeom prst="roundRect">
              <a:avLst>
                <a:gd fmla="val 6095" name="adj"/>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7142"/>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3" name="Google Shape;293;p11"/>
            <p:cNvSpPr txBox="1"/>
            <p:nvPr/>
          </p:nvSpPr>
          <p:spPr>
            <a:xfrm>
              <a:off x="93656" y="684100"/>
              <a:ext cx="2538206" cy="1050291"/>
            </a:xfrm>
            <a:prstGeom prst="rect">
              <a:avLst/>
            </a:prstGeom>
            <a:noFill/>
            <a:ln>
              <a:noFill/>
            </a:ln>
          </p:spPr>
          <p:txBody>
            <a:bodyPr anchorCtr="0" anchor="ctr" bIns="45700" lIns="45700" spcFirstLastPara="1" rIns="45700" wrap="square" tIns="45700">
              <a:spAutoFit/>
            </a:bodyPr>
            <a:lstStyle/>
            <a:p>
              <a:pPr indent="0" lvl="0" marL="0" marR="0" rtl="0" algn="l">
                <a:lnSpc>
                  <a:spcPct val="107142"/>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El grado en que una organización se basa en reglas y procedimientos para dirigir la conducta de los empleados es la formalización.</a:t>
              </a:r>
              <a:endParaRPr/>
            </a:p>
          </p:txBody>
        </p:sp>
      </p:grpSp>
      <p:pic>
        <p:nvPicPr>
          <p:cNvPr descr="Gráfico 29" id="294" name="Google Shape;294;p11"/>
          <p:cNvPicPr preferRelativeResize="0"/>
          <p:nvPr/>
        </p:nvPicPr>
        <p:blipFill rotWithShape="1">
          <a:blip r:embed="rId5">
            <a:alphaModFix/>
          </a:blip>
          <a:srcRect b="0" l="0" r="0" t="0"/>
          <a:stretch/>
        </p:blipFill>
        <p:spPr>
          <a:xfrm>
            <a:off x="1935768" y="3409703"/>
            <a:ext cx="576204" cy="601476"/>
          </a:xfrm>
          <a:prstGeom prst="rect">
            <a:avLst/>
          </a:prstGeom>
          <a:noFill/>
          <a:ln>
            <a:noFill/>
          </a:ln>
        </p:spPr>
      </p:pic>
      <p:sp>
        <p:nvSpPr>
          <p:cNvPr id="295" name="Google Shape;295;p11"/>
          <p:cNvSpPr txBox="1"/>
          <p:nvPr/>
        </p:nvSpPr>
        <p:spPr>
          <a:xfrm>
            <a:off x="4213381" y="4050805"/>
            <a:ext cx="1538050" cy="30059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FORMALIZACIÓN</a:t>
            </a:r>
            <a:endParaRPr/>
          </a:p>
        </p:txBody>
      </p:sp>
      <p:sp>
        <p:nvSpPr>
          <p:cNvPr id="296" name="Google Shape;296;p11"/>
          <p:cNvSpPr txBox="1"/>
          <p:nvPr/>
        </p:nvSpPr>
        <p:spPr>
          <a:xfrm>
            <a:off x="6954753" y="4050805"/>
            <a:ext cx="1572380" cy="30059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CENTRALIZACIÓN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02" name="Google Shape;302;p12"/>
          <p:cNvGrpSpPr/>
          <p:nvPr/>
        </p:nvGrpSpPr>
        <p:grpSpPr>
          <a:xfrm>
            <a:off x="699516" y="2312092"/>
            <a:ext cx="7932421" cy="3414449"/>
            <a:chOff x="0" y="0"/>
            <a:chExt cx="7932420" cy="3414448"/>
          </a:xfrm>
        </p:grpSpPr>
        <p:sp>
          <p:nvSpPr>
            <p:cNvPr id="303" name="Google Shape;303;p12"/>
            <p:cNvSpPr/>
            <p:nvPr/>
          </p:nvSpPr>
          <p:spPr>
            <a:xfrm>
              <a:off x="0" y="0"/>
              <a:ext cx="7932420" cy="3414448"/>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txBox="1"/>
            <p:nvPr/>
          </p:nvSpPr>
          <p:spPr>
            <a:xfrm>
              <a:off x="104835" y="1517106"/>
              <a:ext cx="7722749"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05" name="Google Shape;305;p12"/>
          <p:cNvPicPr preferRelativeResize="0"/>
          <p:nvPr/>
        </p:nvPicPr>
        <p:blipFill rotWithShape="1">
          <a:blip r:embed="rId3">
            <a:alphaModFix/>
          </a:blip>
          <a:srcRect b="0" l="0" r="0" t="0"/>
          <a:stretch/>
        </p:blipFill>
        <p:spPr>
          <a:xfrm>
            <a:off x="8319013" y="2247280"/>
            <a:ext cx="500375" cy="477101"/>
          </a:xfrm>
          <a:prstGeom prst="rect">
            <a:avLst/>
          </a:prstGeom>
          <a:noFill/>
          <a:ln>
            <a:noFill/>
          </a:ln>
        </p:spPr>
      </p:pic>
      <p:sp>
        <p:nvSpPr>
          <p:cNvPr id="306" name="Google Shape;306;p12"/>
          <p:cNvSpPr txBox="1"/>
          <p:nvPr/>
        </p:nvSpPr>
        <p:spPr>
          <a:xfrm>
            <a:off x="1201428" y="2710371"/>
            <a:ext cx="6615674" cy="296755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Mayor es el número de decisiones tomadas en los niveles inferiores de la jerarquía.</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Mayor es la importancia de las decisiones tomadas en los estratos inferiores.</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Cuanto menor es la comprobación exigida para las decisiones.</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Cuanto mayor sea el número de funciones afectadas por decisiones que se toman en los niveles más bajos.</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Cuando los administradores construyen o cambian la estructura de una organización, se involucran en el diseño organizacional.</a:t>
            </a:r>
            <a:endParaRPr/>
          </a:p>
        </p:txBody>
      </p:sp>
      <p:sp>
        <p:nvSpPr>
          <p:cNvPr id="307" name="Google Shape;307;p12"/>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ORGANIZACIÓN </a:t>
            </a:r>
            <a:r>
              <a:rPr b="0" i="0" lang="en-US" sz="2800" u="none" cap="none" strike="noStrike">
                <a:solidFill>
                  <a:srgbClr val="A93501"/>
                </a:solidFill>
                <a:latin typeface="Calibri"/>
                <a:ea typeface="Calibri"/>
                <a:cs typeface="Calibri"/>
                <a:sym typeface="Calibri"/>
              </a:rPr>
              <a:t>- DESCENTRALIZACIÓN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2" id="313" name="Google Shape;313;p13"/>
          <p:cNvPicPr preferRelativeResize="0"/>
          <p:nvPr/>
        </p:nvPicPr>
        <p:blipFill rotWithShape="1">
          <a:blip r:embed="rId3">
            <a:alphaModFix/>
          </a:blip>
          <a:srcRect b="0" l="0" r="0" t="0"/>
          <a:stretch/>
        </p:blipFill>
        <p:spPr>
          <a:xfrm>
            <a:off x="6454947" y="6581395"/>
            <a:ext cx="2892254" cy="537694"/>
          </a:xfrm>
          <a:prstGeom prst="rect">
            <a:avLst/>
          </a:prstGeom>
          <a:noFill/>
          <a:ln>
            <a:noFill/>
          </a:ln>
        </p:spPr>
      </p:pic>
      <p:sp>
        <p:nvSpPr>
          <p:cNvPr id="314" name="Google Shape;314;p13"/>
          <p:cNvSpPr txBox="1"/>
          <p:nvPr/>
        </p:nvSpPr>
        <p:spPr>
          <a:xfrm>
            <a:off x="858014" y="2435450"/>
            <a:ext cx="5603388" cy="21547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autoridad se define como el poder que tiene una persona para tomar decisiones que afectan a otros o bien es el derecho que se le otorga debido al cargo que ocupa para requerir de otra persona que cumpla ciertos deberes en una determinada forma y dentro de un cierto plazo.</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autoridad es delegable, es un decir, un superior puede asignarle a un subordinado ciertas funciones que le correspondería a él realizarlas, pero la responsabilidad no es delegable.</a:t>
            </a:r>
            <a:endParaRPr/>
          </a:p>
        </p:txBody>
      </p:sp>
      <p:sp>
        <p:nvSpPr>
          <p:cNvPr id="315" name="Google Shape;315;p13"/>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AUTORIDAD</a:t>
            </a:r>
            <a:endParaRPr/>
          </a:p>
        </p:txBody>
      </p:sp>
      <p:pic>
        <p:nvPicPr>
          <p:cNvPr descr="Imagen 3" id="316" name="Google Shape;316;p13"/>
          <p:cNvPicPr preferRelativeResize="0"/>
          <p:nvPr/>
        </p:nvPicPr>
        <p:blipFill rotWithShape="1">
          <a:blip r:embed="rId4">
            <a:alphaModFix/>
          </a:blip>
          <a:srcRect b="0" l="0" r="0" t="0"/>
          <a:stretch/>
        </p:blipFill>
        <p:spPr>
          <a:xfrm>
            <a:off x="6675857" y="2959961"/>
            <a:ext cx="2588216" cy="38902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22" name="Google Shape;322;p14"/>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a:t>
            </a:r>
            <a:r>
              <a:rPr b="0" i="0" lang="en-US" sz="2800" u="none" cap="none" strike="noStrike">
                <a:solidFill>
                  <a:srgbClr val="A93501"/>
                </a:solidFill>
                <a:latin typeface="Calibri"/>
                <a:ea typeface="Calibri"/>
                <a:cs typeface="Calibri"/>
                <a:sym typeface="Calibri"/>
              </a:rPr>
              <a:t>AUTORIDAD</a:t>
            </a:r>
            <a:endParaRPr/>
          </a:p>
        </p:txBody>
      </p:sp>
      <p:sp>
        <p:nvSpPr>
          <p:cNvPr id="323" name="Google Shape;323;p14"/>
          <p:cNvSpPr/>
          <p:nvPr/>
        </p:nvSpPr>
        <p:spPr>
          <a:xfrm>
            <a:off x="2546177" y="2381693"/>
            <a:ext cx="6177838" cy="935665"/>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24" name="Google Shape;324;p14"/>
          <p:cNvSpPr/>
          <p:nvPr/>
        </p:nvSpPr>
        <p:spPr>
          <a:xfrm>
            <a:off x="491595" y="2381693"/>
            <a:ext cx="2694304" cy="935665"/>
          </a:xfrm>
          <a:custGeom>
            <a:rect b="b" l="l" r="r" t="t"/>
            <a:pathLst>
              <a:path extrusionOk="0" h="21600" w="21600">
                <a:moveTo>
                  <a:pt x="0" y="0"/>
                </a:moveTo>
                <a:lnTo>
                  <a:pt x="18850" y="0"/>
                </a:lnTo>
                <a:lnTo>
                  <a:pt x="21600" y="10800"/>
                </a:lnTo>
                <a:lnTo>
                  <a:pt x="18850" y="21600"/>
                </a:lnTo>
                <a:lnTo>
                  <a:pt x="0" y="21600"/>
                </a:lnTo>
                <a:close/>
              </a:path>
            </a:pathLst>
          </a:custGeom>
          <a:solidFill>
            <a:srgbClr val="C64033"/>
          </a:solidFill>
          <a:ln>
            <a:noFill/>
          </a:ln>
          <a:effectLst>
            <a:outerShdw blurRad="508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5" name="Google Shape;325;p14"/>
          <p:cNvSpPr txBox="1"/>
          <p:nvPr/>
        </p:nvSpPr>
        <p:spPr>
          <a:xfrm>
            <a:off x="860800" y="2621457"/>
            <a:ext cx="1936633"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Autoridad Lineal</a:t>
            </a:r>
            <a:endParaRPr/>
          </a:p>
        </p:txBody>
      </p:sp>
      <p:sp>
        <p:nvSpPr>
          <p:cNvPr id="326" name="Google Shape;326;p14"/>
          <p:cNvSpPr txBox="1"/>
          <p:nvPr/>
        </p:nvSpPr>
        <p:spPr>
          <a:xfrm>
            <a:off x="3325867" y="2421401"/>
            <a:ext cx="5139771"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Es la relación de autoridad superior-subordinado que se extiende desde la cima de la organización hasta el escalón más bajo, siguiendo lo que se llama la cadena de mando.</a:t>
            </a:r>
            <a:endParaRPr/>
          </a:p>
        </p:txBody>
      </p:sp>
      <p:sp>
        <p:nvSpPr>
          <p:cNvPr id="327" name="Google Shape;327;p14"/>
          <p:cNvSpPr/>
          <p:nvPr/>
        </p:nvSpPr>
        <p:spPr>
          <a:xfrm>
            <a:off x="2546177" y="3400509"/>
            <a:ext cx="6177838" cy="1031012"/>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28" name="Google Shape;328;p14"/>
          <p:cNvSpPr/>
          <p:nvPr/>
        </p:nvSpPr>
        <p:spPr>
          <a:xfrm>
            <a:off x="491595" y="3400509"/>
            <a:ext cx="2694304" cy="1031011"/>
          </a:xfrm>
          <a:custGeom>
            <a:rect b="b" l="l" r="r" t="t"/>
            <a:pathLst>
              <a:path extrusionOk="0" h="21600" w="21600">
                <a:moveTo>
                  <a:pt x="0" y="0"/>
                </a:moveTo>
                <a:lnTo>
                  <a:pt x="18569" y="0"/>
                </a:lnTo>
                <a:lnTo>
                  <a:pt x="21600" y="10800"/>
                </a:lnTo>
                <a:lnTo>
                  <a:pt x="18569" y="21600"/>
                </a:lnTo>
                <a:lnTo>
                  <a:pt x="0" y="21600"/>
                </a:lnTo>
                <a:close/>
              </a:path>
            </a:pathLst>
          </a:custGeom>
          <a:solidFill>
            <a:srgbClr val="C64033"/>
          </a:solidFill>
          <a:ln>
            <a:noFill/>
          </a:ln>
          <a:effectLst>
            <a:outerShdw blurRad="508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9" name="Google Shape;329;p14"/>
          <p:cNvSpPr/>
          <p:nvPr/>
        </p:nvSpPr>
        <p:spPr>
          <a:xfrm>
            <a:off x="2506758" y="4539419"/>
            <a:ext cx="6177837" cy="935665"/>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30" name="Google Shape;330;p14"/>
          <p:cNvSpPr/>
          <p:nvPr/>
        </p:nvSpPr>
        <p:spPr>
          <a:xfrm>
            <a:off x="491595" y="4539419"/>
            <a:ext cx="2654883" cy="935665"/>
          </a:xfrm>
          <a:custGeom>
            <a:rect b="b" l="l" r="r" t="t"/>
            <a:pathLst>
              <a:path extrusionOk="0" h="21600" w="21600">
                <a:moveTo>
                  <a:pt x="0" y="0"/>
                </a:moveTo>
                <a:lnTo>
                  <a:pt x="18809" y="0"/>
                </a:lnTo>
                <a:lnTo>
                  <a:pt x="21600" y="10800"/>
                </a:lnTo>
                <a:lnTo>
                  <a:pt x="18809" y="21600"/>
                </a:lnTo>
                <a:lnTo>
                  <a:pt x="0" y="21600"/>
                </a:lnTo>
                <a:close/>
              </a:path>
            </a:pathLst>
          </a:custGeom>
          <a:solidFill>
            <a:srgbClr val="C64033"/>
          </a:solidFill>
          <a:ln>
            <a:noFill/>
          </a:ln>
          <a:effectLst>
            <a:outerShdw blurRad="508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1" name="Google Shape;331;p14"/>
          <p:cNvSpPr/>
          <p:nvPr/>
        </p:nvSpPr>
        <p:spPr>
          <a:xfrm>
            <a:off x="2506758" y="5624212"/>
            <a:ext cx="6177837" cy="935665"/>
          </a:xfrm>
          <a:prstGeom prst="roundRect">
            <a:avLst>
              <a:gd fmla="val 5462"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83333"/>
              </a:lnSpc>
              <a:spcBef>
                <a:spcPts val="0"/>
              </a:spcBef>
              <a:spcAft>
                <a:spcPts val="0"/>
              </a:spcAft>
              <a:buClr>
                <a:srgbClr val="FFFFFF"/>
              </a:buClr>
              <a:buSzPts val="1800"/>
              <a:buFont typeface="Calibri"/>
              <a:buNone/>
            </a:pPr>
            <a:r>
              <a:t/>
            </a:r>
            <a:endParaRPr b="1" i="0" sz="1800" u="none" cap="none" strike="noStrike">
              <a:solidFill>
                <a:srgbClr val="FFFFFF"/>
              </a:solidFill>
              <a:latin typeface="Calibri"/>
              <a:ea typeface="Calibri"/>
              <a:cs typeface="Calibri"/>
              <a:sym typeface="Calibri"/>
            </a:endParaRPr>
          </a:p>
        </p:txBody>
      </p:sp>
      <p:sp>
        <p:nvSpPr>
          <p:cNvPr id="332" name="Google Shape;332;p14"/>
          <p:cNvSpPr/>
          <p:nvPr/>
        </p:nvSpPr>
        <p:spPr>
          <a:xfrm>
            <a:off x="491595" y="5624212"/>
            <a:ext cx="2654883" cy="935665"/>
          </a:xfrm>
          <a:custGeom>
            <a:rect b="b" l="l" r="r" t="t"/>
            <a:pathLst>
              <a:path extrusionOk="0" h="21600" w="21600">
                <a:moveTo>
                  <a:pt x="0" y="0"/>
                </a:moveTo>
                <a:lnTo>
                  <a:pt x="18809" y="0"/>
                </a:lnTo>
                <a:lnTo>
                  <a:pt x="21600" y="10800"/>
                </a:lnTo>
                <a:lnTo>
                  <a:pt x="18809" y="21600"/>
                </a:lnTo>
                <a:lnTo>
                  <a:pt x="0" y="21600"/>
                </a:lnTo>
                <a:close/>
              </a:path>
            </a:pathLst>
          </a:custGeom>
          <a:solidFill>
            <a:srgbClr val="C64033"/>
          </a:solidFill>
          <a:ln>
            <a:noFill/>
          </a:ln>
          <a:effectLst>
            <a:outerShdw blurRad="508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3" name="Google Shape;333;p14"/>
          <p:cNvSpPr txBox="1"/>
          <p:nvPr/>
        </p:nvSpPr>
        <p:spPr>
          <a:xfrm>
            <a:off x="860800" y="3660612"/>
            <a:ext cx="1936633"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Cadena de Mando</a:t>
            </a:r>
            <a:endParaRPr/>
          </a:p>
        </p:txBody>
      </p:sp>
      <p:sp>
        <p:nvSpPr>
          <p:cNvPr id="334" name="Google Shape;334;p14"/>
          <p:cNvSpPr txBox="1"/>
          <p:nvPr/>
        </p:nvSpPr>
        <p:spPr>
          <a:xfrm>
            <a:off x="860800" y="4753585"/>
            <a:ext cx="1936633"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Autoridad de Staff</a:t>
            </a:r>
            <a:endParaRPr/>
          </a:p>
        </p:txBody>
      </p:sp>
      <p:sp>
        <p:nvSpPr>
          <p:cNvPr id="335" name="Google Shape;335;p14"/>
          <p:cNvSpPr txBox="1"/>
          <p:nvPr/>
        </p:nvSpPr>
        <p:spPr>
          <a:xfrm>
            <a:off x="860800" y="5831919"/>
            <a:ext cx="1936633"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Autoridad Funcional</a:t>
            </a:r>
            <a:endParaRPr/>
          </a:p>
        </p:txBody>
      </p:sp>
      <p:sp>
        <p:nvSpPr>
          <p:cNvPr id="336" name="Google Shape;336;p14"/>
          <p:cNvSpPr txBox="1"/>
          <p:nvPr/>
        </p:nvSpPr>
        <p:spPr>
          <a:xfrm>
            <a:off x="3325867" y="3362040"/>
            <a:ext cx="5139771" cy="9665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Un administrador con autoridad lineal tiene el derecho de dirigir el trabajo de sus subordinados y de tomar determinadas decisiones sin consultar a otras personas. Desde luego, en la cadena de mando, todo administrador también está sujeto a la dirección de su superior.</a:t>
            </a:r>
            <a:endParaRPr/>
          </a:p>
        </p:txBody>
      </p:sp>
      <p:sp>
        <p:nvSpPr>
          <p:cNvPr id="337" name="Google Shape;337;p14"/>
          <p:cNvSpPr txBox="1"/>
          <p:nvPr/>
        </p:nvSpPr>
        <p:spPr>
          <a:xfrm>
            <a:off x="3325867" y="4661253"/>
            <a:ext cx="5139771" cy="5093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Es una autoridad para asesorar, aconsejar a los órganos de línea (apoya a los que tienen autoridad de línea).</a:t>
            </a:r>
            <a:endParaRPr/>
          </a:p>
        </p:txBody>
      </p:sp>
      <p:sp>
        <p:nvSpPr>
          <p:cNvPr id="338" name="Google Shape;338;p14"/>
          <p:cNvSpPr txBox="1"/>
          <p:nvPr/>
        </p:nvSpPr>
        <p:spPr>
          <a:xfrm>
            <a:off x="3325867" y="5662893"/>
            <a:ext cx="5139771" cy="7379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Cuando se delega el derecho a un individuo o a un departamento generalmente existe un staff para realizar procesos, funciones u otras tareas que le correspondían a otros departamentos.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44" name="Google Shape;344;p15"/>
          <p:cNvGrpSpPr/>
          <p:nvPr/>
        </p:nvGrpSpPr>
        <p:grpSpPr>
          <a:xfrm>
            <a:off x="529395" y="2008542"/>
            <a:ext cx="7932421" cy="1622477"/>
            <a:chOff x="0" y="0"/>
            <a:chExt cx="7932420" cy="1622475"/>
          </a:xfrm>
        </p:grpSpPr>
        <p:sp>
          <p:nvSpPr>
            <p:cNvPr id="345" name="Google Shape;345;p15"/>
            <p:cNvSpPr/>
            <p:nvPr/>
          </p:nvSpPr>
          <p:spPr>
            <a:xfrm>
              <a:off x="0" y="0"/>
              <a:ext cx="7932420" cy="1622475"/>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5"/>
            <p:cNvSpPr txBox="1"/>
            <p:nvPr/>
          </p:nvSpPr>
          <p:spPr>
            <a:xfrm>
              <a:off x="74028" y="621120"/>
              <a:ext cx="778436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47" name="Google Shape;347;p15"/>
          <p:cNvPicPr preferRelativeResize="0"/>
          <p:nvPr/>
        </p:nvPicPr>
        <p:blipFill rotWithShape="1">
          <a:blip r:embed="rId3">
            <a:alphaModFix/>
          </a:blip>
          <a:srcRect b="0" l="0" r="0" t="0"/>
          <a:stretch/>
        </p:blipFill>
        <p:spPr>
          <a:xfrm>
            <a:off x="8148893" y="1888798"/>
            <a:ext cx="500375" cy="477101"/>
          </a:xfrm>
          <a:prstGeom prst="rect">
            <a:avLst/>
          </a:prstGeom>
          <a:noFill/>
          <a:ln>
            <a:noFill/>
          </a:ln>
        </p:spPr>
      </p:pic>
      <p:sp>
        <p:nvSpPr>
          <p:cNvPr id="348" name="Google Shape;348;p15"/>
          <p:cNvSpPr txBox="1"/>
          <p:nvPr/>
        </p:nvSpPr>
        <p:spPr>
          <a:xfrm>
            <a:off x="452174" y="3926777"/>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PODER</a:t>
            </a:r>
            <a:endParaRPr/>
          </a:p>
        </p:txBody>
      </p:sp>
      <p:grpSp>
        <p:nvGrpSpPr>
          <p:cNvPr id="349" name="Google Shape;349;p15"/>
          <p:cNvGrpSpPr/>
          <p:nvPr/>
        </p:nvGrpSpPr>
        <p:grpSpPr>
          <a:xfrm>
            <a:off x="529395" y="4617942"/>
            <a:ext cx="7932421" cy="1633111"/>
            <a:chOff x="0" y="0"/>
            <a:chExt cx="7932420" cy="1633110"/>
          </a:xfrm>
        </p:grpSpPr>
        <p:sp>
          <p:nvSpPr>
            <p:cNvPr id="350" name="Google Shape;350;p15"/>
            <p:cNvSpPr/>
            <p:nvPr/>
          </p:nvSpPr>
          <p:spPr>
            <a:xfrm>
              <a:off x="0" y="0"/>
              <a:ext cx="7932420" cy="1633110"/>
            </a:xfrm>
            <a:prstGeom prst="roundRect">
              <a:avLst>
                <a:gd fmla="val 15578"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5"/>
            <p:cNvSpPr txBox="1"/>
            <p:nvPr/>
          </p:nvSpPr>
          <p:spPr>
            <a:xfrm>
              <a:off x="74512" y="626437"/>
              <a:ext cx="7783395"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7" id="352" name="Google Shape;352;p15"/>
          <p:cNvPicPr preferRelativeResize="0"/>
          <p:nvPr/>
        </p:nvPicPr>
        <p:blipFill rotWithShape="1">
          <a:blip r:embed="rId3">
            <a:alphaModFix/>
          </a:blip>
          <a:srcRect b="0" l="0" r="0" t="0"/>
          <a:stretch/>
        </p:blipFill>
        <p:spPr>
          <a:xfrm>
            <a:off x="8148893" y="4483017"/>
            <a:ext cx="500375" cy="477101"/>
          </a:xfrm>
          <a:prstGeom prst="rect">
            <a:avLst/>
          </a:prstGeom>
          <a:noFill/>
          <a:ln>
            <a:noFill/>
          </a:ln>
        </p:spPr>
      </p:pic>
      <p:sp>
        <p:nvSpPr>
          <p:cNvPr id="353" name="Google Shape;353;p15"/>
          <p:cNvSpPr txBox="1"/>
          <p:nvPr/>
        </p:nvSpPr>
        <p:spPr>
          <a:xfrm>
            <a:off x="1031307" y="4980545"/>
            <a:ext cx="6615674" cy="808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poder es la capacidad de un individuo para influir en las creencias o acciones de otros. Podemos concluir que la autoridad implica poder, pero dentro de una estructura organizacional y como consecuencia del cargo que se ocupa.</a:t>
            </a:r>
            <a:endParaRPr/>
          </a:p>
        </p:txBody>
      </p:sp>
      <p:sp>
        <p:nvSpPr>
          <p:cNvPr id="354" name="Google Shape;354;p15"/>
          <p:cNvSpPr txBox="1"/>
          <p:nvPr/>
        </p:nvSpPr>
        <p:spPr>
          <a:xfrm>
            <a:off x="858015" y="2435450"/>
            <a:ext cx="6608163"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responsabilidad es la acción de responder o rendir cuenta por la ejecución de una tarea o por el resultado de una toma de decisiones.</a:t>
            </a:r>
            <a:endParaRPr/>
          </a:p>
        </p:txBody>
      </p:sp>
      <p:sp>
        <p:nvSpPr>
          <p:cNvPr id="355" name="Google Shape;355;p15"/>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RESPONSABILIDAD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1" name="Google Shape;361;p16"/>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362" name="Google Shape;362;p16"/>
          <p:cNvSpPr txBox="1"/>
          <p:nvPr/>
        </p:nvSpPr>
        <p:spPr>
          <a:xfrm>
            <a:off x="697576" y="2080855"/>
            <a:ext cx="5354470" cy="165879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responde las siguientes preguntas:</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¿Qué es organización? y ¿Qué factores inciden en su proceso?</a:t>
            </a:r>
            <a:endParaRPr/>
          </a:p>
        </p:txBody>
      </p:sp>
      <p:sp>
        <p:nvSpPr>
          <p:cNvPr id="363" name="Google Shape;363;p16"/>
          <p:cNvSpPr txBox="1"/>
          <p:nvPr/>
        </p:nvSpPr>
        <p:spPr>
          <a:xfrm>
            <a:off x="668154" y="4014421"/>
            <a:ext cx="4278738" cy="144478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invito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29" id="364" name="Google Shape;364;p16"/>
          <p:cNvPicPr preferRelativeResize="0"/>
          <p:nvPr/>
        </p:nvPicPr>
        <p:blipFill rotWithShape="1">
          <a:blip r:embed="rId3">
            <a:alphaModFix/>
          </a:blip>
          <a:srcRect b="0" l="0" r="0" t="0"/>
          <a:stretch/>
        </p:blipFill>
        <p:spPr>
          <a:xfrm>
            <a:off x="5122864" y="3205715"/>
            <a:ext cx="4191465" cy="4149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70" name="Google Shape;370;p17"/>
          <p:cNvSpPr txBox="1"/>
          <p:nvPr/>
        </p:nvSpPr>
        <p:spPr>
          <a:xfrm>
            <a:off x="825408" y="2412843"/>
            <a:ext cx="5620505" cy="14689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Efectivamente:</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organización es el proceso de determinar las actividades y cargos necesarios dentro de la empresa.</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factores que influyen en su proceso son: estrategia, tecnología y estabilidad.</a:t>
            </a:r>
            <a:endParaRPr/>
          </a:p>
        </p:txBody>
      </p:sp>
      <p:sp>
        <p:nvSpPr>
          <p:cNvPr id="371" name="Google Shape;371;p17"/>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 </a:t>
            </a:r>
            <a:r>
              <a:rPr b="0" i="0" lang="en-US" sz="2800" u="none" cap="none" strike="noStrike">
                <a:solidFill>
                  <a:srgbClr val="A93501"/>
                </a:solidFill>
                <a:latin typeface="Calibri"/>
                <a:ea typeface="Calibri"/>
                <a:cs typeface="Calibri"/>
                <a:sym typeface="Calibri"/>
              </a:rPr>
              <a:t>DEL DOCENTE</a:t>
            </a:r>
            <a:endParaRPr/>
          </a:p>
        </p:txBody>
      </p:sp>
      <p:pic>
        <p:nvPicPr>
          <p:cNvPr descr="Imagen 5" id="372" name="Google Shape;372;p17"/>
          <p:cNvPicPr preferRelativeResize="0"/>
          <p:nvPr/>
        </p:nvPicPr>
        <p:blipFill rotWithShape="1">
          <a:blip r:embed="rId3">
            <a:alphaModFix/>
          </a:blip>
          <a:srcRect b="0" l="0" r="0" t="0"/>
          <a:stretch/>
        </p:blipFill>
        <p:spPr>
          <a:xfrm>
            <a:off x="5630376" y="3708153"/>
            <a:ext cx="3683952" cy="36471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78" name="Google Shape;378;p18"/>
          <p:cNvGrpSpPr/>
          <p:nvPr/>
        </p:nvGrpSpPr>
        <p:grpSpPr>
          <a:xfrm>
            <a:off x="593190" y="2094614"/>
            <a:ext cx="4160617" cy="4412513"/>
            <a:chOff x="0" y="0"/>
            <a:chExt cx="4160616" cy="4412511"/>
          </a:xfrm>
        </p:grpSpPr>
        <p:sp>
          <p:nvSpPr>
            <p:cNvPr id="379" name="Google Shape;379;p18"/>
            <p:cNvSpPr/>
            <p:nvPr/>
          </p:nvSpPr>
          <p:spPr>
            <a:xfrm>
              <a:off x="0" y="0"/>
              <a:ext cx="4160616" cy="4412511"/>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txBox="1"/>
            <p:nvPr/>
          </p:nvSpPr>
          <p:spPr>
            <a:xfrm>
              <a:off x="127746" y="2016138"/>
              <a:ext cx="390512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1" name="Google Shape;381;p18"/>
          <p:cNvSpPr txBox="1"/>
          <p:nvPr/>
        </p:nvSpPr>
        <p:spPr>
          <a:xfrm>
            <a:off x="813339" y="2459903"/>
            <a:ext cx="3712936" cy="27770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Formal:</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Establece la relación entre cargos y se compone de las líneas de autoridad, comunicación y de control reconocidas y formalizadas, por lo que se representa a través del organigrama de la organización, ya que éste es la representación gráfica de las relaciones entre los cargos de una organización.</a:t>
            </a:r>
            <a:endParaRPr/>
          </a:p>
        </p:txBody>
      </p:sp>
      <p:sp>
        <p:nvSpPr>
          <p:cNvPr id="382" name="Google Shape;382;p18"/>
          <p:cNvSpPr txBox="1"/>
          <p:nvPr/>
        </p:nvSpPr>
        <p:spPr>
          <a:xfrm>
            <a:off x="452174" y="1269911"/>
            <a:ext cx="84815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ORGANIZACIÓN FORMAL </a:t>
            </a:r>
            <a:r>
              <a:rPr b="0" i="0" lang="en-US" sz="2800" u="none" cap="none" strike="noStrike">
                <a:solidFill>
                  <a:srgbClr val="A93501"/>
                </a:solidFill>
                <a:latin typeface="Calibri"/>
                <a:ea typeface="Calibri"/>
                <a:cs typeface="Calibri"/>
                <a:sym typeface="Calibri"/>
              </a:rPr>
              <a:t>VS INFORMAL</a:t>
            </a:r>
            <a:endParaRPr/>
          </a:p>
        </p:txBody>
      </p:sp>
      <p:grpSp>
        <p:nvGrpSpPr>
          <p:cNvPr id="383" name="Google Shape;383;p18"/>
          <p:cNvGrpSpPr/>
          <p:nvPr/>
        </p:nvGrpSpPr>
        <p:grpSpPr>
          <a:xfrm>
            <a:off x="4886762" y="2094614"/>
            <a:ext cx="4160617" cy="4412513"/>
            <a:chOff x="0" y="0"/>
            <a:chExt cx="4160616" cy="4412511"/>
          </a:xfrm>
        </p:grpSpPr>
        <p:sp>
          <p:nvSpPr>
            <p:cNvPr id="384" name="Google Shape;384;p18"/>
            <p:cNvSpPr/>
            <p:nvPr/>
          </p:nvSpPr>
          <p:spPr>
            <a:xfrm>
              <a:off x="0" y="0"/>
              <a:ext cx="4160616" cy="4412511"/>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txBox="1"/>
            <p:nvPr/>
          </p:nvSpPr>
          <p:spPr>
            <a:xfrm>
              <a:off x="127746" y="2016138"/>
              <a:ext cx="390512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86" name="Google Shape;386;p18"/>
          <p:cNvPicPr preferRelativeResize="0"/>
          <p:nvPr/>
        </p:nvPicPr>
        <p:blipFill rotWithShape="1">
          <a:blip r:embed="rId3">
            <a:alphaModFix/>
          </a:blip>
          <a:srcRect b="0" l="0" r="0" t="0"/>
          <a:stretch/>
        </p:blipFill>
        <p:spPr>
          <a:xfrm>
            <a:off x="8683500" y="1976148"/>
            <a:ext cx="500375" cy="477101"/>
          </a:xfrm>
          <a:prstGeom prst="rect">
            <a:avLst/>
          </a:prstGeom>
          <a:noFill/>
          <a:ln>
            <a:noFill/>
          </a:ln>
        </p:spPr>
      </p:pic>
      <p:pic>
        <p:nvPicPr>
          <p:cNvPr descr="Imagen 6" id="387" name="Google Shape;387;p18"/>
          <p:cNvPicPr preferRelativeResize="0"/>
          <p:nvPr/>
        </p:nvPicPr>
        <p:blipFill rotWithShape="1">
          <a:blip r:embed="rId3">
            <a:alphaModFix/>
          </a:blip>
          <a:srcRect b="0" l="0" r="0" t="0"/>
          <a:stretch/>
        </p:blipFill>
        <p:spPr>
          <a:xfrm>
            <a:off x="4335514" y="1976148"/>
            <a:ext cx="500375" cy="477101"/>
          </a:xfrm>
          <a:prstGeom prst="rect">
            <a:avLst/>
          </a:prstGeom>
          <a:noFill/>
          <a:ln>
            <a:noFill/>
          </a:ln>
        </p:spPr>
      </p:pic>
      <p:sp>
        <p:nvSpPr>
          <p:cNvPr id="388" name="Google Shape;388;p18"/>
          <p:cNvSpPr txBox="1"/>
          <p:nvPr/>
        </p:nvSpPr>
        <p:spPr>
          <a:xfrm>
            <a:off x="5110601" y="2459903"/>
            <a:ext cx="3712935" cy="40470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Informal:</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organización informal, por el contrario, consiste en todas las relaciones interpersonales y entre grupos que se producen en una empresa, y que se separan del esquema idealizado de la estructura del sistema formal. Por lo tanto, no son el resultado de un plan consciente, sino, que podrían considerarse organizaciones espontáneas. La organización informal permite la interacción de individuos que formalmente tendrían su interacción bloqueada.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94" name="Google Shape;394;p19"/>
          <p:cNvSpPr/>
          <p:nvPr/>
        </p:nvSpPr>
        <p:spPr>
          <a:xfrm>
            <a:off x="3195781" y="3934688"/>
            <a:ext cx="3619339" cy="2572329"/>
          </a:xfrm>
          <a:prstGeom prst="roundRect">
            <a:avLst>
              <a:gd fmla="val 12327" name="adj"/>
            </a:avLst>
          </a:prstGeom>
          <a:solidFill>
            <a:srgbClr val="F2F2F2"/>
          </a:solidFill>
          <a:ln cap="flat" cmpd="sng" w="9525">
            <a:solidFill>
              <a:srgbClr val="FFFFFF"/>
            </a:solidFill>
            <a:prstDash val="solid"/>
            <a:round/>
            <a:headEnd len="sm" w="sm" type="none"/>
            <a:tailEnd len="sm" w="sm" type="none"/>
          </a:ln>
          <a:effectLst>
            <a:outerShdw blurRad="50800" rotWithShape="0">
              <a:srgbClr val="000000">
                <a:alpha val="16862"/>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5" name="Google Shape;395;p19"/>
          <p:cNvSpPr txBox="1"/>
          <p:nvPr/>
        </p:nvSpPr>
        <p:spPr>
          <a:xfrm>
            <a:off x="858014" y="2435450"/>
            <a:ext cx="6476117" cy="1062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departamentalización es la agrupación de actividades similares o que persiguen el mismo objetivo en departamentos. Existen muchas formas de departamentalización y las empresas deben elegir la que sea acorde a sus necesidades, a la tecnología, a sus clientes, al cumplimiento de sus objetivos.</a:t>
            </a:r>
            <a:endParaRPr/>
          </a:p>
        </p:txBody>
      </p:sp>
      <p:sp>
        <p:nvSpPr>
          <p:cNvPr id="396" name="Google Shape;396;p19"/>
          <p:cNvSpPr txBox="1"/>
          <p:nvPr/>
        </p:nvSpPr>
        <p:spPr>
          <a:xfrm>
            <a:off x="452175" y="1089342"/>
            <a:ext cx="6054951"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DEPARTAMENTALIZACIÓN </a:t>
            </a:r>
            <a:r>
              <a:rPr b="0" i="0" lang="en-US" sz="2800" u="none" cap="none" strike="noStrike">
                <a:solidFill>
                  <a:srgbClr val="A93501"/>
                </a:solidFill>
                <a:latin typeface="Calibri"/>
                <a:ea typeface="Calibri"/>
                <a:cs typeface="Calibri"/>
                <a:sym typeface="Calibri"/>
              </a:rPr>
              <a:t>(ORGANIGRAMA)</a:t>
            </a:r>
            <a:endParaRPr/>
          </a:p>
        </p:txBody>
      </p:sp>
      <p:grpSp>
        <p:nvGrpSpPr>
          <p:cNvPr id="397" name="Google Shape;397;p19"/>
          <p:cNvGrpSpPr/>
          <p:nvPr/>
        </p:nvGrpSpPr>
        <p:grpSpPr>
          <a:xfrm>
            <a:off x="3333599" y="4059777"/>
            <a:ext cx="3343703" cy="2315581"/>
            <a:chOff x="-2" y="-1"/>
            <a:chExt cx="3343702" cy="2315579"/>
          </a:xfrm>
        </p:grpSpPr>
        <p:cxnSp>
          <p:nvCxnSpPr>
            <p:cNvPr id="398" name="Google Shape;398;p19"/>
            <p:cNvCxnSpPr/>
            <p:nvPr/>
          </p:nvCxnSpPr>
          <p:spPr>
            <a:xfrm flipH="1" rot="10800000">
              <a:off x="418568" y="453103"/>
              <a:ext cx="1092204" cy="306371"/>
            </a:xfrm>
            <a:prstGeom prst="straightConnector1">
              <a:avLst/>
            </a:prstGeom>
            <a:noFill/>
            <a:ln cap="flat" cmpd="sng" w="19050">
              <a:solidFill>
                <a:srgbClr val="D9D9D9"/>
              </a:solidFill>
              <a:prstDash val="solid"/>
              <a:round/>
              <a:headEnd len="sm" w="sm" type="none"/>
              <a:tailEnd len="sm" w="sm" type="none"/>
            </a:ln>
          </p:spPr>
        </p:cxnSp>
        <p:cxnSp>
          <p:nvCxnSpPr>
            <p:cNvPr id="399" name="Google Shape;399;p19"/>
            <p:cNvCxnSpPr/>
            <p:nvPr/>
          </p:nvCxnSpPr>
          <p:spPr>
            <a:xfrm flipH="1" rot="10800000">
              <a:off x="896915" y="624026"/>
              <a:ext cx="705684" cy="1217100"/>
            </a:xfrm>
            <a:prstGeom prst="straightConnector1">
              <a:avLst/>
            </a:prstGeom>
            <a:noFill/>
            <a:ln cap="flat" cmpd="sng" w="19050">
              <a:solidFill>
                <a:srgbClr val="D9D9D9"/>
              </a:solidFill>
              <a:prstDash val="solid"/>
              <a:round/>
              <a:headEnd len="sm" w="sm" type="none"/>
              <a:tailEnd len="sm" w="sm" type="none"/>
            </a:ln>
          </p:spPr>
        </p:cxnSp>
        <p:cxnSp>
          <p:nvCxnSpPr>
            <p:cNvPr id="400" name="Google Shape;400;p19"/>
            <p:cNvCxnSpPr/>
            <p:nvPr/>
          </p:nvCxnSpPr>
          <p:spPr>
            <a:xfrm rot="10800000">
              <a:off x="1677431" y="624025"/>
              <a:ext cx="560285" cy="1279239"/>
            </a:xfrm>
            <a:prstGeom prst="straightConnector1">
              <a:avLst/>
            </a:prstGeom>
            <a:noFill/>
            <a:ln cap="flat" cmpd="sng" w="19050">
              <a:solidFill>
                <a:srgbClr val="D9D9D9"/>
              </a:solidFill>
              <a:prstDash val="solid"/>
              <a:round/>
              <a:headEnd len="sm" w="sm" type="none"/>
              <a:tailEnd len="sm" w="sm" type="none"/>
            </a:ln>
          </p:spPr>
        </p:cxnSp>
        <p:cxnSp>
          <p:nvCxnSpPr>
            <p:cNvPr id="401" name="Google Shape;401;p19"/>
            <p:cNvCxnSpPr/>
            <p:nvPr/>
          </p:nvCxnSpPr>
          <p:spPr>
            <a:xfrm>
              <a:off x="1942326" y="458296"/>
              <a:ext cx="920519" cy="275107"/>
            </a:xfrm>
            <a:prstGeom prst="straightConnector1">
              <a:avLst/>
            </a:prstGeom>
            <a:noFill/>
            <a:ln cap="flat" cmpd="sng" w="19050">
              <a:solidFill>
                <a:srgbClr val="D9D9D9"/>
              </a:solidFill>
              <a:prstDash val="solid"/>
              <a:round/>
              <a:headEnd len="sm" w="sm" type="none"/>
              <a:tailEnd len="sm" w="sm" type="none"/>
            </a:ln>
          </p:spPr>
        </p:cxnSp>
        <p:grpSp>
          <p:nvGrpSpPr>
            <p:cNvPr id="402" name="Google Shape;402;p19"/>
            <p:cNvGrpSpPr/>
            <p:nvPr/>
          </p:nvGrpSpPr>
          <p:grpSpPr>
            <a:xfrm>
              <a:off x="557185" y="1578202"/>
              <a:ext cx="745487" cy="737376"/>
              <a:chOff x="-1" y="-1"/>
              <a:chExt cx="745486" cy="737375"/>
            </a:xfrm>
          </p:grpSpPr>
          <p:sp>
            <p:nvSpPr>
              <p:cNvPr id="403" name="Google Shape;403;p19"/>
              <p:cNvSpPr/>
              <p:nvPr/>
            </p:nvSpPr>
            <p:spPr>
              <a:xfrm>
                <a:off x="-1" y="-1"/>
                <a:ext cx="745486" cy="737272"/>
              </a:xfrm>
              <a:prstGeom prst="ellipse">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0" id="404" name="Google Shape;404;p19"/>
              <p:cNvPicPr preferRelativeResize="0"/>
              <p:nvPr/>
            </p:nvPicPr>
            <p:blipFill rotWithShape="1">
              <a:blip r:embed="rId3">
                <a:alphaModFix/>
              </a:blip>
              <a:srcRect b="16282" l="0" r="27" t="0"/>
              <a:stretch/>
            </p:blipFill>
            <p:spPr>
              <a:xfrm flipH="1">
                <a:off x="15966" y="24188"/>
                <a:ext cx="647701" cy="713186"/>
              </a:xfrm>
              <a:custGeom>
                <a:rect b="b" l="l" r="r" t="t"/>
                <a:pathLst>
                  <a:path extrusionOk="0" h="21600" w="21600">
                    <a:moveTo>
                      <a:pt x="2899" y="0"/>
                    </a:moveTo>
                    <a:lnTo>
                      <a:pt x="2276" y="313"/>
                    </a:lnTo>
                    <a:cubicBezTo>
                      <a:pt x="1595" y="731"/>
                      <a:pt x="964" y="1204"/>
                      <a:pt x="384" y="1731"/>
                    </a:cubicBezTo>
                    <a:lnTo>
                      <a:pt x="0" y="2152"/>
                    </a:lnTo>
                    <a:lnTo>
                      <a:pt x="0" y="17778"/>
                    </a:lnTo>
                    <a:lnTo>
                      <a:pt x="384" y="18186"/>
                    </a:lnTo>
                    <a:cubicBezTo>
                      <a:pt x="2703" y="20292"/>
                      <a:pt x="5898" y="21600"/>
                      <a:pt x="9437" y="21600"/>
                    </a:cubicBezTo>
                    <a:cubicBezTo>
                      <a:pt x="14744" y="21600"/>
                      <a:pt x="19297" y="18661"/>
                      <a:pt x="21243" y="14484"/>
                    </a:cubicBezTo>
                    <a:lnTo>
                      <a:pt x="21600" y="13595"/>
                    </a:lnTo>
                    <a:lnTo>
                      <a:pt x="21600" y="6323"/>
                    </a:lnTo>
                    <a:lnTo>
                      <a:pt x="21243" y="5433"/>
                    </a:lnTo>
                    <a:cubicBezTo>
                      <a:pt x="20270" y="3345"/>
                      <a:pt x="18642" y="1567"/>
                      <a:pt x="16597" y="313"/>
                    </a:cubicBezTo>
                    <a:lnTo>
                      <a:pt x="15975" y="0"/>
                    </a:lnTo>
                    <a:lnTo>
                      <a:pt x="2899" y="0"/>
                    </a:lnTo>
                    <a:close/>
                  </a:path>
                </a:pathLst>
              </a:custGeom>
              <a:noFill/>
              <a:ln>
                <a:noFill/>
              </a:ln>
            </p:spPr>
          </p:pic>
        </p:grpSp>
        <p:grpSp>
          <p:nvGrpSpPr>
            <p:cNvPr id="405" name="Google Shape;405;p19"/>
            <p:cNvGrpSpPr/>
            <p:nvPr/>
          </p:nvGrpSpPr>
          <p:grpSpPr>
            <a:xfrm>
              <a:off x="1837411" y="1578202"/>
              <a:ext cx="745487" cy="737273"/>
              <a:chOff x="-1" y="-1"/>
              <a:chExt cx="745486" cy="737272"/>
            </a:xfrm>
          </p:grpSpPr>
          <p:sp>
            <p:nvSpPr>
              <p:cNvPr id="406" name="Google Shape;406;p19"/>
              <p:cNvSpPr/>
              <p:nvPr/>
            </p:nvSpPr>
            <p:spPr>
              <a:xfrm>
                <a:off x="-1" y="-1"/>
                <a:ext cx="745486" cy="737272"/>
              </a:xfrm>
              <a:prstGeom prst="ellipse">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2" id="407" name="Google Shape;407;p19"/>
              <p:cNvPicPr preferRelativeResize="0"/>
              <p:nvPr/>
            </p:nvPicPr>
            <p:blipFill rotWithShape="1">
              <a:blip r:embed="rId4">
                <a:alphaModFix/>
              </a:blip>
              <a:srcRect b="9447" l="0" r="32" t="0"/>
              <a:stretch/>
            </p:blipFill>
            <p:spPr>
              <a:xfrm>
                <a:off x="151037" y="37938"/>
                <a:ext cx="431007" cy="699295"/>
              </a:xfrm>
              <a:custGeom>
                <a:rect b="b" l="l" r="r" t="t"/>
                <a:pathLst>
                  <a:path extrusionOk="0" h="21600" w="21600">
                    <a:moveTo>
                      <a:pt x="656" y="0"/>
                    </a:moveTo>
                    <a:lnTo>
                      <a:pt x="0" y="331"/>
                    </a:lnTo>
                    <a:lnTo>
                      <a:pt x="0" y="19136"/>
                    </a:lnTo>
                    <a:lnTo>
                      <a:pt x="875" y="19577"/>
                    </a:lnTo>
                    <a:cubicBezTo>
                      <a:pt x="3948" y="20857"/>
                      <a:pt x="7647" y="21600"/>
                      <a:pt x="11635" y="21600"/>
                    </a:cubicBezTo>
                    <a:cubicBezTo>
                      <a:pt x="14294" y="21600"/>
                      <a:pt x="16830" y="21269"/>
                      <a:pt x="19134" y="20668"/>
                    </a:cubicBezTo>
                    <a:lnTo>
                      <a:pt x="21600" y="19835"/>
                    </a:lnTo>
                    <a:lnTo>
                      <a:pt x="21600" y="0"/>
                    </a:lnTo>
                    <a:lnTo>
                      <a:pt x="656" y="0"/>
                    </a:lnTo>
                    <a:close/>
                  </a:path>
                </a:pathLst>
              </a:custGeom>
              <a:noFill/>
              <a:ln>
                <a:noFill/>
              </a:ln>
            </p:spPr>
          </p:pic>
        </p:grpSp>
        <p:grpSp>
          <p:nvGrpSpPr>
            <p:cNvPr id="408" name="Google Shape;408;p19"/>
            <p:cNvGrpSpPr/>
            <p:nvPr/>
          </p:nvGrpSpPr>
          <p:grpSpPr>
            <a:xfrm>
              <a:off x="-2" y="364767"/>
              <a:ext cx="745487" cy="737273"/>
              <a:chOff x="-1" y="-1"/>
              <a:chExt cx="745486" cy="737272"/>
            </a:xfrm>
          </p:grpSpPr>
          <p:sp>
            <p:nvSpPr>
              <p:cNvPr id="409" name="Google Shape;409;p19"/>
              <p:cNvSpPr/>
              <p:nvPr/>
            </p:nvSpPr>
            <p:spPr>
              <a:xfrm>
                <a:off x="-1" y="-1"/>
                <a:ext cx="745486" cy="737272"/>
              </a:xfrm>
              <a:prstGeom prst="ellipse">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3" id="410" name="Google Shape;410;p19"/>
              <p:cNvPicPr preferRelativeResize="0"/>
              <p:nvPr/>
            </p:nvPicPr>
            <p:blipFill rotWithShape="1">
              <a:blip r:embed="rId5">
                <a:alphaModFix/>
              </a:blip>
              <a:srcRect b="5271" l="0" r="0" t="0"/>
              <a:stretch/>
            </p:blipFill>
            <p:spPr>
              <a:xfrm>
                <a:off x="78565" y="52140"/>
                <a:ext cx="529299" cy="685007"/>
              </a:xfrm>
              <a:custGeom>
                <a:rect b="b" l="l" r="r" t="t"/>
                <a:pathLst>
                  <a:path extrusionOk="0" h="21600" w="21600">
                    <a:moveTo>
                      <a:pt x="2510" y="0"/>
                    </a:moveTo>
                    <a:lnTo>
                      <a:pt x="1052" y="926"/>
                    </a:lnTo>
                    <a:lnTo>
                      <a:pt x="0" y="1915"/>
                    </a:lnTo>
                    <a:lnTo>
                      <a:pt x="0" y="17057"/>
                    </a:lnTo>
                    <a:lnTo>
                      <a:pt x="1052" y="18058"/>
                    </a:lnTo>
                    <a:cubicBezTo>
                      <a:pt x="3889" y="20251"/>
                      <a:pt x="7815" y="21600"/>
                      <a:pt x="12144" y="21600"/>
                    </a:cubicBezTo>
                    <a:cubicBezTo>
                      <a:pt x="15390" y="21600"/>
                      <a:pt x="18402" y="20841"/>
                      <a:pt x="20904" y="19535"/>
                    </a:cubicBezTo>
                    <a:lnTo>
                      <a:pt x="21600" y="19097"/>
                    </a:lnTo>
                    <a:lnTo>
                      <a:pt x="21600" y="0"/>
                    </a:lnTo>
                    <a:lnTo>
                      <a:pt x="2510" y="0"/>
                    </a:lnTo>
                    <a:close/>
                  </a:path>
                </a:pathLst>
              </a:custGeom>
              <a:noFill/>
              <a:ln>
                <a:noFill/>
              </a:ln>
            </p:spPr>
          </p:pic>
        </p:grpSp>
        <p:grpSp>
          <p:nvGrpSpPr>
            <p:cNvPr id="411" name="Google Shape;411;p19"/>
            <p:cNvGrpSpPr/>
            <p:nvPr/>
          </p:nvGrpSpPr>
          <p:grpSpPr>
            <a:xfrm>
              <a:off x="1212149" y="-1"/>
              <a:ext cx="916302" cy="906334"/>
              <a:chOff x="0" y="-1"/>
              <a:chExt cx="916300" cy="906333"/>
            </a:xfrm>
          </p:grpSpPr>
          <p:sp>
            <p:nvSpPr>
              <p:cNvPr id="412" name="Google Shape;412;p19"/>
              <p:cNvSpPr/>
              <p:nvPr/>
            </p:nvSpPr>
            <p:spPr>
              <a:xfrm>
                <a:off x="0" y="-1"/>
                <a:ext cx="916300" cy="906208"/>
              </a:xfrm>
              <a:prstGeom prst="ellipse">
                <a:avLst/>
              </a:prstGeom>
              <a:solidFill>
                <a:srgbClr val="FFB375"/>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5" id="413" name="Google Shape;413;p19"/>
              <p:cNvPicPr preferRelativeResize="0"/>
              <p:nvPr/>
            </p:nvPicPr>
            <p:blipFill rotWithShape="1">
              <a:blip r:embed="rId6">
                <a:alphaModFix/>
              </a:blip>
              <a:srcRect b="38268" l="25648" r="0" t="0"/>
              <a:stretch/>
            </p:blipFill>
            <p:spPr>
              <a:xfrm>
                <a:off x="0" y="99881"/>
                <a:ext cx="780899" cy="806451"/>
              </a:xfrm>
              <a:custGeom>
                <a:rect b="b" l="l" r="r" t="t"/>
                <a:pathLst>
                  <a:path extrusionOk="0" h="21600" w="21600">
                    <a:moveTo>
                      <a:pt x="4829" y="0"/>
                    </a:moveTo>
                    <a:lnTo>
                      <a:pt x="3655" y="935"/>
                    </a:lnTo>
                    <a:cubicBezTo>
                      <a:pt x="1394" y="3126"/>
                      <a:pt x="0" y="6151"/>
                      <a:pt x="0" y="9493"/>
                    </a:cubicBezTo>
                    <a:cubicBezTo>
                      <a:pt x="0" y="16176"/>
                      <a:pt x="5600" y="21600"/>
                      <a:pt x="12501" y="21600"/>
                    </a:cubicBezTo>
                    <a:cubicBezTo>
                      <a:pt x="15952" y="21600"/>
                      <a:pt x="19075" y="20240"/>
                      <a:pt x="21337" y="18050"/>
                    </a:cubicBezTo>
                    <a:lnTo>
                      <a:pt x="21600" y="17741"/>
                    </a:lnTo>
                    <a:lnTo>
                      <a:pt x="21600" y="1244"/>
                    </a:lnTo>
                    <a:lnTo>
                      <a:pt x="21337" y="935"/>
                    </a:lnTo>
                    <a:lnTo>
                      <a:pt x="20162" y="0"/>
                    </a:lnTo>
                    <a:lnTo>
                      <a:pt x="4829" y="0"/>
                    </a:lnTo>
                    <a:close/>
                  </a:path>
                </a:pathLst>
              </a:custGeom>
              <a:noFill/>
              <a:ln>
                <a:noFill/>
              </a:ln>
            </p:spPr>
          </p:pic>
        </p:grpSp>
        <p:grpSp>
          <p:nvGrpSpPr>
            <p:cNvPr id="414" name="Google Shape;414;p19"/>
            <p:cNvGrpSpPr/>
            <p:nvPr/>
          </p:nvGrpSpPr>
          <p:grpSpPr>
            <a:xfrm>
              <a:off x="2582894" y="364767"/>
              <a:ext cx="760806" cy="737273"/>
              <a:chOff x="-1" y="-1"/>
              <a:chExt cx="760805" cy="737272"/>
            </a:xfrm>
          </p:grpSpPr>
          <p:sp>
            <p:nvSpPr>
              <p:cNvPr id="415" name="Google Shape;415;p19"/>
              <p:cNvSpPr/>
              <p:nvPr/>
            </p:nvSpPr>
            <p:spPr>
              <a:xfrm>
                <a:off x="15319" y="-1"/>
                <a:ext cx="745485" cy="737272"/>
              </a:xfrm>
              <a:prstGeom prst="ellipse">
                <a:avLst/>
              </a:prstGeom>
              <a:solidFill>
                <a:srgbClr val="F2F2F2"/>
              </a:solidFill>
              <a:ln cap="flat" cmpd="sng" w="952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8" id="416" name="Google Shape;416;p19"/>
              <p:cNvPicPr preferRelativeResize="0"/>
              <p:nvPr/>
            </p:nvPicPr>
            <p:blipFill rotWithShape="1">
              <a:blip r:embed="rId7">
                <a:alphaModFix/>
              </a:blip>
              <a:srcRect b="65163" l="24607" r="0" t="0"/>
              <a:stretch/>
            </p:blipFill>
            <p:spPr>
              <a:xfrm>
                <a:off x="-1" y="18784"/>
                <a:ext cx="710266" cy="716757"/>
              </a:xfrm>
              <a:custGeom>
                <a:rect b="b" l="l" r="r" t="t"/>
                <a:pathLst>
                  <a:path extrusionOk="0" h="21600" w="21600">
                    <a:moveTo>
                      <a:pt x="5937" y="0"/>
                    </a:moveTo>
                    <a:lnTo>
                      <a:pt x="5153" y="431"/>
                    </a:lnTo>
                    <a:cubicBezTo>
                      <a:pt x="2045" y="2511"/>
                      <a:pt x="0" y="6026"/>
                      <a:pt x="0" y="10023"/>
                    </a:cubicBezTo>
                    <a:cubicBezTo>
                      <a:pt x="0" y="16417"/>
                      <a:pt x="5229" y="21600"/>
                      <a:pt x="11681" y="21600"/>
                    </a:cubicBezTo>
                    <a:cubicBezTo>
                      <a:pt x="15713" y="21600"/>
                      <a:pt x="19271" y="19585"/>
                      <a:pt x="21371" y="16505"/>
                    </a:cubicBezTo>
                    <a:lnTo>
                      <a:pt x="21600" y="16086"/>
                    </a:lnTo>
                    <a:lnTo>
                      <a:pt x="21600" y="3971"/>
                    </a:lnTo>
                    <a:lnTo>
                      <a:pt x="21371" y="3552"/>
                    </a:lnTo>
                    <a:cubicBezTo>
                      <a:pt x="20531" y="2320"/>
                      <a:pt x="19452" y="1263"/>
                      <a:pt x="18209" y="431"/>
                    </a:cubicBezTo>
                    <a:lnTo>
                      <a:pt x="17425" y="0"/>
                    </a:lnTo>
                    <a:lnTo>
                      <a:pt x="5937" y="0"/>
                    </a:lnTo>
                    <a:close/>
                  </a:path>
                </a:pathLst>
              </a:cu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365424"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5</a:t>
            </a:r>
            <a:endParaRPr/>
          </a:p>
        </p:txBody>
      </p:sp>
      <p:sp>
        <p:nvSpPr>
          <p:cNvPr id="117" name="Google Shape;117;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18" name="Google Shape;118;p2"/>
          <p:cNvSpPr txBox="1"/>
          <p:nvPr/>
        </p:nvSpPr>
        <p:spPr>
          <a:xfrm>
            <a:off x="365425" y="2168247"/>
            <a:ext cx="39596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ETAPA DE ORGANIZACIÓN</a:t>
            </a:r>
            <a:endParaRPr/>
          </a:p>
        </p:txBody>
      </p:sp>
      <p:pic>
        <p:nvPicPr>
          <p:cNvPr descr="Imagen 7" id="119" name="Google Shape;119;p2"/>
          <p:cNvPicPr preferRelativeResize="0"/>
          <p:nvPr/>
        </p:nvPicPr>
        <p:blipFill rotWithShape="1">
          <a:blip r:embed="rId3">
            <a:alphaModFix/>
          </a:blip>
          <a:srcRect b="0" l="0" r="0" t="0"/>
          <a:stretch/>
        </p:blipFill>
        <p:spPr>
          <a:xfrm>
            <a:off x="3951816" y="2203129"/>
            <a:ext cx="4426398" cy="50533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2" name="Google Shape;422;p20"/>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a:t>
            </a:r>
            <a:r>
              <a:rPr b="0" i="0" lang="en-US" sz="2800" u="none" cap="none" strike="noStrike">
                <a:solidFill>
                  <a:srgbClr val="A93501"/>
                </a:solidFill>
                <a:latin typeface="Calibri"/>
                <a:ea typeface="Calibri"/>
                <a:cs typeface="Calibri"/>
                <a:sym typeface="Calibri"/>
              </a:rPr>
              <a:t>ORGANIGRAMA</a:t>
            </a:r>
            <a:endParaRPr/>
          </a:p>
        </p:txBody>
      </p:sp>
      <p:cxnSp>
        <p:nvCxnSpPr>
          <p:cNvPr id="423" name="Google Shape;423;p20"/>
          <p:cNvCxnSpPr/>
          <p:nvPr/>
        </p:nvCxnSpPr>
        <p:spPr>
          <a:xfrm>
            <a:off x="544950" y="3708401"/>
            <a:ext cx="729675" cy="1"/>
          </a:xfrm>
          <a:prstGeom prst="straightConnector1">
            <a:avLst/>
          </a:prstGeom>
          <a:noFill/>
          <a:ln cap="flat" cmpd="sng" w="19050">
            <a:solidFill>
              <a:srgbClr val="C64033"/>
            </a:solidFill>
            <a:prstDash val="solid"/>
            <a:round/>
            <a:headEnd len="sm" w="sm" type="none"/>
            <a:tailEnd len="sm" w="sm" type="none"/>
          </a:ln>
        </p:spPr>
      </p:cxnSp>
      <p:sp>
        <p:nvSpPr>
          <p:cNvPr id="424" name="Google Shape;424;p20"/>
          <p:cNvSpPr/>
          <p:nvPr/>
        </p:nvSpPr>
        <p:spPr>
          <a:xfrm>
            <a:off x="554187" y="3131128"/>
            <a:ext cx="780474" cy="992911"/>
          </a:xfrm>
          <a:custGeom>
            <a:rect b="b" l="l" r="r" t="t"/>
            <a:pathLst>
              <a:path extrusionOk="0" h="21600" w="21600">
                <a:moveTo>
                  <a:pt x="0" y="0"/>
                </a:moveTo>
                <a:lnTo>
                  <a:pt x="0" y="21529"/>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25" name="Google Shape;425;p20"/>
          <p:cNvGrpSpPr/>
          <p:nvPr/>
        </p:nvGrpSpPr>
        <p:grpSpPr>
          <a:xfrm>
            <a:off x="415641" y="2706254"/>
            <a:ext cx="1496293" cy="586511"/>
            <a:chOff x="0" y="0"/>
            <a:chExt cx="1496292" cy="586510"/>
          </a:xfrm>
        </p:grpSpPr>
        <p:sp>
          <p:nvSpPr>
            <p:cNvPr id="426" name="Google Shape;426;p20"/>
            <p:cNvSpPr/>
            <p:nvPr/>
          </p:nvSpPr>
          <p:spPr>
            <a:xfrm>
              <a:off x="0" y="0"/>
              <a:ext cx="1496292" cy="586510"/>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427" name="Google Shape;427;p20"/>
            <p:cNvSpPr txBox="1"/>
            <p:nvPr/>
          </p:nvSpPr>
          <p:spPr>
            <a:xfrm>
              <a:off x="144311" y="142957"/>
              <a:ext cx="12076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Ámbito</a:t>
              </a:r>
              <a:endParaRPr/>
            </a:p>
          </p:txBody>
        </p:sp>
      </p:grpSp>
      <p:grpSp>
        <p:nvGrpSpPr>
          <p:cNvPr id="428" name="Google Shape;428;p20"/>
          <p:cNvGrpSpPr/>
          <p:nvPr/>
        </p:nvGrpSpPr>
        <p:grpSpPr>
          <a:xfrm>
            <a:off x="660404" y="3558104"/>
            <a:ext cx="1251529" cy="300595"/>
            <a:chOff x="0" y="0"/>
            <a:chExt cx="1251527" cy="300594"/>
          </a:xfrm>
        </p:grpSpPr>
        <p:sp>
          <p:nvSpPr>
            <p:cNvPr id="429" name="Google Shape;429;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0" name="Google Shape;430;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Generales</a:t>
              </a:r>
              <a:endParaRPr/>
            </a:p>
          </p:txBody>
        </p:sp>
      </p:grpSp>
      <p:grpSp>
        <p:nvGrpSpPr>
          <p:cNvPr id="431" name="Google Shape;431;p20"/>
          <p:cNvGrpSpPr/>
          <p:nvPr/>
        </p:nvGrpSpPr>
        <p:grpSpPr>
          <a:xfrm>
            <a:off x="660404" y="3953728"/>
            <a:ext cx="1251529" cy="300595"/>
            <a:chOff x="0" y="0"/>
            <a:chExt cx="1251527" cy="300594"/>
          </a:xfrm>
        </p:grpSpPr>
        <p:sp>
          <p:nvSpPr>
            <p:cNvPr id="432" name="Google Shape;432;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3" name="Google Shape;433;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Específicos</a:t>
              </a:r>
              <a:endParaRPr/>
            </a:p>
          </p:txBody>
        </p:sp>
      </p:grpSp>
      <p:cxnSp>
        <p:nvCxnSpPr>
          <p:cNvPr id="434" name="Google Shape;434;p20"/>
          <p:cNvCxnSpPr/>
          <p:nvPr/>
        </p:nvCxnSpPr>
        <p:spPr>
          <a:xfrm>
            <a:off x="2240689" y="3711480"/>
            <a:ext cx="729674" cy="1"/>
          </a:xfrm>
          <a:prstGeom prst="straightConnector1">
            <a:avLst/>
          </a:prstGeom>
          <a:noFill/>
          <a:ln cap="flat" cmpd="sng" w="19050">
            <a:solidFill>
              <a:srgbClr val="C64033"/>
            </a:solidFill>
            <a:prstDash val="solid"/>
            <a:round/>
            <a:headEnd len="sm" w="sm" type="none"/>
            <a:tailEnd len="sm" w="sm" type="none"/>
          </a:ln>
        </p:spPr>
      </p:cxnSp>
      <p:cxnSp>
        <p:nvCxnSpPr>
          <p:cNvPr id="435" name="Google Shape;435;p20"/>
          <p:cNvCxnSpPr/>
          <p:nvPr/>
        </p:nvCxnSpPr>
        <p:spPr>
          <a:xfrm>
            <a:off x="2240689" y="4104027"/>
            <a:ext cx="729674" cy="1"/>
          </a:xfrm>
          <a:prstGeom prst="straightConnector1">
            <a:avLst/>
          </a:prstGeom>
          <a:noFill/>
          <a:ln cap="flat" cmpd="sng" w="19050">
            <a:solidFill>
              <a:srgbClr val="C64033"/>
            </a:solidFill>
            <a:prstDash val="solid"/>
            <a:round/>
            <a:headEnd len="sm" w="sm" type="none"/>
            <a:tailEnd len="sm" w="sm" type="none"/>
          </a:ln>
        </p:spPr>
      </p:cxnSp>
      <p:sp>
        <p:nvSpPr>
          <p:cNvPr id="436" name="Google Shape;436;p20"/>
          <p:cNvSpPr/>
          <p:nvPr/>
        </p:nvSpPr>
        <p:spPr>
          <a:xfrm>
            <a:off x="2249926" y="3124969"/>
            <a:ext cx="780474" cy="1770302"/>
          </a:xfrm>
          <a:custGeom>
            <a:rect b="b" l="l" r="r" t="t"/>
            <a:pathLst>
              <a:path extrusionOk="0" h="21600" w="21600">
                <a:moveTo>
                  <a:pt x="0" y="0"/>
                </a:moveTo>
                <a:lnTo>
                  <a:pt x="0" y="21529"/>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37" name="Google Shape;437;p20"/>
          <p:cNvCxnSpPr/>
          <p:nvPr/>
        </p:nvCxnSpPr>
        <p:spPr>
          <a:xfrm>
            <a:off x="2240689" y="4496572"/>
            <a:ext cx="729674" cy="1"/>
          </a:xfrm>
          <a:prstGeom prst="straightConnector1">
            <a:avLst/>
          </a:prstGeom>
          <a:noFill/>
          <a:ln cap="flat" cmpd="sng" w="19050">
            <a:solidFill>
              <a:srgbClr val="C64033"/>
            </a:solidFill>
            <a:prstDash val="solid"/>
            <a:round/>
            <a:headEnd len="sm" w="sm" type="none"/>
            <a:tailEnd len="sm" w="sm" type="none"/>
          </a:ln>
        </p:spPr>
      </p:cxnSp>
      <p:grpSp>
        <p:nvGrpSpPr>
          <p:cNvPr id="438" name="Google Shape;438;p20"/>
          <p:cNvGrpSpPr/>
          <p:nvPr/>
        </p:nvGrpSpPr>
        <p:grpSpPr>
          <a:xfrm>
            <a:off x="2088000" y="2706254"/>
            <a:ext cx="1496293" cy="586511"/>
            <a:chOff x="0" y="0"/>
            <a:chExt cx="1496292" cy="586510"/>
          </a:xfrm>
        </p:grpSpPr>
        <p:sp>
          <p:nvSpPr>
            <p:cNvPr id="439" name="Google Shape;439;p20"/>
            <p:cNvSpPr/>
            <p:nvPr/>
          </p:nvSpPr>
          <p:spPr>
            <a:xfrm>
              <a:off x="0" y="0"/>
              <a:ext cx="1496292" cy="586510"/>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440" name="Google Shape;440;p20"/>
            <p:cNvSpPr txBox="1"/>
            <p:nvPr/>
          </p:nvSpPr>
          <p:spPr>
            <a:xfrm>
              <a:off x="144311" y="142957"/>
              <a:ext cx="12076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Finalidad</a:t>
              </a:r>
              <a:endParaRPr/>
            </a:p>
          </p:txBody>
        </p:sp>
      </p:grpSp>
      <p:grpSp>
        <p:nvGrpSpPr>
          <p:cNvPr id="441" name="Google Shape;441;p20"/>
          <p:cNvGrpSpPr/>
          <p:nvPr/>
        </p:nvGrpSpPr>
        <p:grpSpPr>
          <a:xfrm>
            <a:off x="2332764" y="3558104"/>
            <a:ext cx="1251529" cy="300595"/>
            <a:chOff x="0" y="0"/>
            <a:chExt cx="1251527" cy="300594"/>
          </a:xfrm>
        </p:grpSpPr>
        <p:sp>
          <p:nvSpPr>
            <p:cNvPr id="442" name="Google Shape;442;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 name="Google Shape;443;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Informativo</a:t>
              </a:r>
              <a:endParaRPr/>
            </a:p>
          </p:txBody>
        </p:sp>
      </p:grpSp>
      <p:grpSp>
        <p:nvGrpSpPr>
          <p:cNvPr id="444" name="Google Shape;444;p20"/>
          <p:cNvGrpSpPr/>
          <p:nvPr/>
        </p:nvGrpSpPr>
        <p:grpSpPr>
          <a:xfrm>
            <a:off x="2332764" y="3953728"/>
            <a:ext cx="1251529" cy="300595"/>
            <a:chOff x="0" y="0"/>
            <a:chExt cx="1251527" cy="300594"/>
          </a:xfrm>
        </p:grpSpPr>
        <p:sp>
          <p:nvSpPr>
            <p:cNvPr id="445" name="Google Shape;445;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6" name="Google Shape;446;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Analítico</a:t>
              </a:r>
              <a:endParaRPr/>
            </a:p>
          </p:txBody>
        </p:sp>
      </p:grpSp>
      <p:grpSp>
        <p:nvGrpSpPr>
          <p:cNvPr id="447" name="Google Shape;447;p20"/>
          <p:cNvGrpSpPr/>
          <p:nvPr/>
        </p:nvGrpSpPr>
        <p:grpSpPr>
          <a:xfrm>
            <a:off x="2332764" y="4349352"/>
            <a:ext cx="1251529" cy="300595"/>
            <a:chOff x="0" y="0"/>
            <a:chExt cx="1251527" cy="300594"/>
          </a:xfrm>
        </p:grpSpPr>
        <p:sp>
          <p:nvSpPr>
            <p:cNvPr id="448" name="Google Shape;448;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9" name="Google Shape;449;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Formal</a:t>
              </a:r>
              <a:endParaRPr/>
            </a:p>
          </p:txBody>
        </p:sp>
      </p:grpSp>
      <p:grpSp>
        <p:nvGrpSpPr>
          <p:cNvPr id="450" name="Google Shape;450;p20"/>
          <p:cNvGrpSpPr/>
          <p:nvPr/>
        </p:nvGrpSpPr>
        <p:grpSpPr>
          <a:xfrm>
            <a:off x="2332764" y="4744977"/>
            <a:ext cx="1251529" cy="300595"/>
            <a:chOff x="0" y="0"/>
            <a:chExt cx="1251527" cy="300594"/>
          </a:xfrm>
        </p:grpSpPr>
        <p:sp>
          <p:nvSpPr>
            <p:cNvPr id="451" name="Google Shape;451;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2" name="Google Shape;452;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Informal</a:t>
              </a:r>
              <a:endParaRPr/>
            </a:p>
          </p:txBody>
        </p:sp>
      </p:grpSp>
      <p:cxnSp>
        <p:nvCxnSpPr>
          <p:cNvPr id="453" name="Google Shape;453;p20"/>
          <p:cNvCxnSpPr/>
          <p:nvPr/>
        </p:nvCxnSpPr>
        <p:spPr>
          <a:xfrm>
            <a:off x="3910593" y="3708401"/>
            <a:ext cx="729674" cy="1"/>
          </a:xfrm>
          <a:prstGeom prst="straightConnector1">
            <a:avLst/>
          </a:prstGeom>
          <a:noFill/>
          <a:ln cap="flat" cmpd="sng" w="19050">
            <a:solidFill>
              <a:srgbClr val="C64033"/>
            </a:solidFill>
            <a:prstDash val="solid"/>
            <a:round/>
            <a:headEnd len="sm" w="sm" type="none"/>
            <a:tailEnd len="sm" w="sm" type="none"/>
          </a:ln>
        </p:spPr>
      </p:cxnSp>
      <p:cxnSp>
        <p:nvCxnSpPr>
          <p:cNvPr id="454" name="Google Shape;454;p20"/>
          <p:cNvCxnSpPr/>
          <p:nvPr/>
        </p:nvCxnSpPr>
        <p:spPr>
          <a:xfrm>
            <a:off x="3910593" y="4124037"/>
            <a:ext cx="729674" cy="1"/>
          </a:xfrm>
          <a:prstGeom prst="straightConnector1">
            <a:avLst/>
          </a:prstGeom>
          <a:noFill/>
          <a:ln cap="flat" cmpd="sng" w="19050">
            <a:solidFill>
              <a:srgbClr val="C64033"/>
            </a:solidFill>
            <a:prstDash val="solid"/>
            <a:round/>
            <a:headEnd len="sm" w="sm" type="none"/>
            <a:tailEnd len="sm" w="sm" type="none"/>
          </a:ln>
        </p:spPr>
      </p:cxnSp>
      <p:sp>
        <p:nvSpPr>
          <p:cNvPr id="455" name="Google Shape;455;p20"/>
          <p:cNvSpPr/>
          <p:nvPr/>
        </p:nvSpPr>
        <p:spPr>
          <a:xfrm>
            <a:off x="3919830" y="3131127"/>
            <a:ext cx="780474" cy="1399310"/>
          </a:xfrm>
          <a:custGeom>
            <a:rect b="b" l="l" r="r" t="t"/>
            <a:pathLst>
              <a:path extrusionOk="0" h="21600" w="21600">
                <a:moveTo>
                  <a:pt x="0" y="0"/>
                </a:moveTo>
                <a:lnTo>
                  <a:pt x="0" y="21529"/>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56" name="Google Shape;456;p20"/>
          <p:cNvGrpSpPr/>
          <p:nvPr/>
        </p:nvGrpSpPr>
        <p:grpSpPr>
          <a:xfrm>
            <a:off x="3760358" y="2706254"/>
            <a:ext cx="1496293" cy="586511"/>
            <a:chOff x="0" y="0"/>
            <a:chExt cx="1496292" cy="586510"/>
          </a:xfrm>
        </p:grpSpPr>
        <p:sp>
          <p:nvSpPr>
            <p:cNvPr id="457" name="Google Shape;457;p20"/>
            <p:cNvSpPr/>
            <p:nvPr/>
          </p:nvSpPr>
          <p:spPr>
            <a:xfrm>
              <a:off x="0" y="0"/>
              <a:ext cx="1496292" cy="586510"/>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458" name="Google Shape;458;p20"/>
            <p:cNvSpPr txBox="1"/>
            <p:nvPr/>
          </p:nvSpPr>
          <p:spPr>
            <a:xfrm>
              <a:off x="144311" y="142957"/>
              <a:ext cx="1207669"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Contenido</a:t>
              </a:r>
              <a:endParaRPr/>
            </a:p>
          </p:txBody>
        </p:sp>
      </p:grpSp>
      <p:grpSp>
        <p:nvGrpSpPr>
          <p:cNvPr id="459" name="Google Shape;459;p20"/>
          <p:cNvGrpSpPr/>
          <p:nvPr/>
        </p:nvGrpSpPr>
        <p:grpSpPr>
          <a:xfrm>
            <a:off x="4005122" y="3558104"/>
            <a:ext cx="1251529" cy="300595"/>
            <a:chOff x="0" y="0"/>
            <a:chExt cx="1251527" cy="300594"/>
          </a:xfrm>
        </p:grpSpPr>
        <p:sp>
          <p:nvSpPr>
            <p:cNvPr id="460" name="Google Shape;460;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1" name="Google Shape;461;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Integrales</a:t>
              </a:r>
              <a:endParaRPr/>
            </a:p>
          </p:txBody>
        </p:sp>
      </p:grpSp>
      <p:grpSp>
        <p:nvGrpSpPr>
          <p:cNvPr id="462" name="Google Shape;462;p20"/>
          <p:cNvGrpSpPr/>
          <p:nvPr/>
        </p:nvGrpSpPr>
        <p:grpSpPr>
          <a:xfrm>
            <a:off x="4005122" y="3973741"/>
            <a:ext cx="1251529" cy="300595"/>
            <a:chOff x="0" y="0"/>
            <a:chExt cx="1251527" cy="300594"/>
          </a:xfrm>
        </p:grpSpPr>
        <p:sp>
          <p:nvSpPr>
            <p:cNvPr id="463" name="Google Shape;463;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4" name="Google Shape;464;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Funcional</a:t>
              </a:r>
              <a:endParaRPr/>
            </a:p>
          </p:txBody>
        </p:sp>
      </p:grpSp>
      <p:grpSp>
        <p:nvGrpSpPr>
          <p:cNvPr id="465" name="Google Shape;465;p20"/>
          <p:cNvGrpSpPr/>
          <p:nvPr/>
        </p:nvGrpSpPr>
        <p:grpSpPr>
          <a:xfrm>
            <a:off x="4005122" y="4389377"/>
            <a:ext cx="1251529" cy="300595"/>
            <a:chOff x="0" y="0"/>
            <a:chExt cx="1251527" cy="300594"/>
          </a:xfrm>
        </p:grpSpPr>
        <p:sp>
          <p:nvSpPr>
            <p:cNvPr id="466" name="Google Shape;466;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7" name="Google Shape;467;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 puestos</a:t>
              </a:r>
              <a:endParaRPr/>
            </a:p>
          </p:txBody>
        </p:sp>
      </p:grpSp>
      <p:cxnSp>
        <p:nvCxnSpPr>
          <p:cNvPr id="468" name="Google Shape;468;p20"/>
          <p:cNvCxnSpPr/>
          <p:nvPr/>
        </p:nvCxnSpPr>
        <p:spPr>
          <a:xfrm>
            <a:off x="5577032" y="3708401"/>
            <a:ext cx="729674" cy="1"/>
          </a:xfrm>
          <a:prstGeom prst="straightConnector1">
            <a:avLst/>
          </a:prstGeom>
          <a:noFill/>
          <a:ln cap="flat" cmpd="sng" w="19050">
            <a:solidFill>
              <a:srgbClr val="C64033"/>
            </a:solidFill>
            <a:prstDash val="solid"/>
            <a:round/>
            <a:headEnd len="sm" w="sm" type="none"/>
            <a:tailEnd len="sm" w="sm" type="none"/>
          </a:ln>
        </p:spPr>
      </p:cxnSp>
      <p:cxnSp>
        <p:nvCxnSpPr>
          <p:cNvPr id="469" name="Google Shape;469;p20"/>
          <p:cNvCxnSpPr/>
          <p:nvPr/>
        </p:nvCxnSpPr>
        <p:spPr>
          <a:xfrm>
            <a:off x="5577032" y="4124037"/>
            <a:ext cx="729674" cy="1"/>
          </a:xfrm>
          <a:prstGeom prst="straightConnector1">
            <a:avLst/>
          </a:prstGeom>
          <a:noFill/>
          <a:ln cap="flat" cmpd="sng" w="19050">
            <a:solidFill>
              <a:srgbClr val="C64033"/>
            </a:solidFill>
            <a:prstDash val="solid"/>
            <a:round/>
            <a:headEnd len="sm" w="sm" type="none"/>
            <a:tailEnd len="sm" w="sm" type="none"/>
          </a:ln>
        </p:spPr>
      </p:cxnSp>
      <p:sp>
        <p:nvSpPr>
          <p:cNvPr id="470" name="Google Shape;470;p20"/>
          <p:cNvSpPr/>
          <p:nvPr/>
        </p:nvSpPr>
        <p:spPr>
          <a:xfrm>
            <a:off x="5586267" y="3131127"/>
            <a:ext cx="780474" cy="2115129"/>
          </a:xfrm>
          <a:custGeom>
            <a:rect b="b" l="l" r="r" t="t"/>
            <a:pathLst>
              <a:path extrusionOk="0" h="21600" w="21600">
                <a:moveTo>
                  <a:pt x="0" y="0"/>
                </a:moveTo>
                <a:lnTo>
                  <a:pt x="0" y="21529"/>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71" name="Google Shape;471;p20"/>
          <p:cNvCxnSpPr/>
          <p:nvPr/>
        </p:nvCxnSpPr>
        <p:spPr>
          <a:xfrm>
            <a:off x="5577032" y="4479637"/>
            <a:ext cx="729674" cy="1"/>
          </a:xfrm>
          <a:prstGeom prst="straightConnector1">
            <a:avLst/>
          </a:prstGeom>
          <a:noFill/>
          <a:ln cap="flat" cmpd="sng" w="19050">
            <a:solidFill>
              <a:srgbClr val="C64033"/>
            </a:solidFill>
            <a:prstDash val="solid"/>
            <a:round/>
            <a:headEnd len="sm" w="sm" type="none"/>
            <a:tailEnd len="sm" w="sm" type="none"/>
          </a:ln>
        </p:spPr>
      </p:cxnSp>
      <p:cxnSp>
        <p:nvCxnSpPr>
          <p:cNvPr id="472" name="Google Shape;472;p20"/>
          <p:cNvCxnSpPr/>
          <p:nvPr/>
        </p:nvCxnSpPr>
        <p:spPr>
          <a:xfrm>
            <a:off x="5577032" y="4862946"/>
            <a:ext cx="729674" cy="1"/>
          </a:xfrm>
          <a:prstGeom prst="straightConnector1">
            <a:avLst/>
          </a:prstGeom>
          <a:noFill/>
          <a:ln cap="flat" cmpd="sng" w="19050">
            <a:solidFill>
              <a:srgbClr val="C64033"/>
            </a:solidFill>
            <a:prstDash val="solid"/>
            <a:round/>
            <a:headEnd len="sm" w="sm" type="none"/>
            <a:tailEnd len="sm" w="sm" type="none"/>
          </a:ln>
        </p:spPr>
      </p:cxnSp>
      <p:grpSp>
        <p:nvGrpSpPr>
          <p:cNvPr id="473" name="Google Shape;473;p20"/>
          <p:cNvGrpSpPr/>
          <p:nvPr/>
        </p:nvGrpSpPr>
        <p:grpSpPr>
          <a:xfrm>
            <a:off x="5432718" y="2706254"/>
            <a:ext cx="1526307" cy="586511"/>
            <a:chOff x="0" y="0"/>
            <a:chExt cx="1526306" cy="586510"/>
          </a:xfrm>
        </p:grpSpPr>
        <p:sp>
          <p:nvSpPr>
            <p:cNvPr id="474" name="Google Shape;474;p20"/>
            <p:cNvSpPr/>
            <p:nvPr/>
          </p:nvSpPr>
          <p:spPr>
            <a:xfrm>
              <a:off x="0" y="0"/>
              <a:ext cx="1526306" cy="586510"/>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475" name="Google Shape;475;p20"/>
            <p:cNvSpPr txBox="1"/>
            <p:nvPr/>
          </p:nvSpPr>
          <p:spPr>
            <a:xfrm>
              <a:off x="144310" y="15957"/>
              <a:ext cx="1237686" cy="554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Presentación Gráfica</a:t>
              </a:r>
              <a:endParaRPr/>
            </a:p>
          </p:txBody>
        </p:sp>
      </p:grpSp>
      <p:grpSp>
        <p:nvGrpSpPr>
          <p:cNvPr id="476" name="Google Shape;476;p20"/>
          <p:cNvGrpSpPr/>
          <p:nvPr/>
        </p:nvGrpSpPr>
        <p:grpSpPr>
          <a:xfrm>
            <a:off x="5677482" y="3558104"/>
            <a:ext cx="1251529" cy="300595"/>
            <a:chOff x="0" y="0"/>
            <a:chExt cx="1251527" cy="300594"/>
          </a:xfrm>
        </p:grpSpPr>
        <p:sp>
          <p:nvSpPr>
            <p:cNvPr id="477" name="Google Shape;477;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78" name="Google Shape;478;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Vertical</a:t>
              </a:r>
              <a:endParaRPr/>
            </a:p>
          </p:txBody>
        </p:sp>
      </p:grpSp>
      <p:grpSp>
        <p:nvGrpSpPr>
          <p:cNvPr id="479" name="Google Shape;479;p20"/>
          <p:cNvGrpSpPr/>
          <p:nvPr/>
        </p:nvGrpSpPr>
        <p:grpSpPr>
          <a:xfrm>
            <a:off x="5677482" y="3943722"/>
            <a:ext cx="1251529" cy="300595"/>
            <a:chOff x="0" y="0"/>
            <a:chExt cx="1251527" cy="300594"/>
          </a:xfrm>
        </p:grpSpPr>
        <p:sp>
          <p:nvSpPr>
            <p:cNvPr id="480" name="Google Shape;480;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81" name="Google Shape;481;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Horizontal</a:t>
              </a:r>
              <a:endParaRPr/>
            </a:p>
          </p:txBody>
        </p:sp>
      </p:grpSp>
      <p:grpSp>
        <p:nvGrpSpPr>
          <p:cNvPr id="482" name="Google Shape;482;p20"/>
          <p:cNvGrpSpPr/>
          <p:nvPr/>
        </p:nvGrpSpPr>
        <p:grpSpPr>
          <a:xfrm>
            <a:off x="5677482" y="4329340"/>
            <a:ext cx="1251529" cy="300595"/>
            <a:chOff x="0" y="0"/>
            <a:chExt cx="1251527" cy="300594"/>
          </a:xfrm>
        </p:grpSpPr>
        <p:sp>
          <p:nvSpPr>
            <p:cNvPr id="483" name="Google Shape;483;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84" name="Google Shape;484;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Mixtos</a:t>
              </a:r>
              <a:endParaRPr/>
            </a:p>
          </p:txBody>
        </p:sp>
      </p:grpSp>
      <p:grpSp>
        <p:nvGrpSpPr>
          <p:cNvPr id="485" name="Google Shape;485;p20"/>
          <p:cNvGrpSpPr/>
          <p:nvPr/>
        </p:nvGrpSpPr>
        <p:grpSpPr>
          <a:xfrm>
            <a:off x="5677482" y="4714958"/>
            <a:ext cx="1251529" cy="300595"/>
            <a:chOff x="0" y="0"/>
            <a:chExt cx="1251527" cy="300594"/>
          </a:xfrm>
        </p:grpSpPr>
        <p:sp>
          <p:nvSpPr>
            <p:cNvPr id="486" name="Google Shape;486;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87" name="Google Shape;487;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 bloque</a:t>
              </a:r>
              <a:endParaRPr/>
            </a:p>
          </p:txBody>
        </p:sp>
      </p:grpSp>
      <p:grpSp>
        <p:nvGrpSpPr>
          <p:cNvPr id="488" name="Google Shape;488;p20"/>
          <p:cNvGrpSpPr/>
          <p:nvPr/>
        </p:nvGrpSpPr>
        <p:grpSpPr>
          <a:xfrm>
            <a:off x="5677482" y="5100577"/>
            <a:ext cx="1251529" cy="300595"/>
            <a:chOff x="0" y="0"/>
            <a:chExt cx="1251527" cy="300594"/>
          </a:xfrm>
        </p:grpSpPr>
        <p:sp>
          <p:nvSpPr>
            <p:cNvPr id="489" name="Google Shape;489;p20"/>
            <p:cNvSpPr/>
            <p:nvPr/>
          </p:nvSpPr>
          <p:spPr>
            <a:xfrm>
              <a:off x="0" y="7132"/>
              <a:ext cx="1251527" cy="286329"/>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0" name="Google Shape;490;p20"/>
            <p:cNvSpPr txBox="1"/>
            <p:nvPr/>
          </p:nvSpPr>
          <p:spPr>
            <a:xfrm>
              <a:off x="94000" y="0"/>
              <a:ext cx="1063527"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Circulares</a:t>
              </a:r>
              <a:endParaRPr/>
            </a:p>
          </p:txBody>
        </p:sp>
      </p:grpSp>
      <p:cxnSp>
        <p:nvCxnSpPr>
          <p:cNvPr id="491" name="Google Shape;491;p20"/>
          <p:cNvCxnSpPr/>
          <p:nvPr/>
        </p:nvCxnSpPr>
        <p:spPr>
          <a:xfrm>
            <a:off x="7292109" y="3708401"/>
            <a:ext cx="729674" cy="1"/>
          </a:xfrm>
          <a:prstGeom prst="straightConnector1">
            <a:avLst/>
          </a:prstGeom>
          <a:noFill/>
          <a:ln cap="flat" cmpd="sng" w="19050">
            <a:solidFill>
              <a:srgbClr val="C64033"/>
            </a:solidFill>
            <a:prstDash val="solid"/>
            <a:round/>
            <a:headEnd len="sm" w="sm" type="none"/>
            <a:tailEnd len="sm" w="sm" type="none"/>
          </a:ln>
        </p:spPr>
      </p:cxnSp>
      <p:cxnSp>
        <p:nvCxnSpPr>
          <p:cNvPr id="492" name="Google Shape;492;p20"/>
          <p:cNvCxnSpPr/>
          <p:nvPr/>
        </p:nvCxnSpPr>
        <p:spPr>
          <a:xfrm>
            <a:off x="7292109" y="4124037"/>
            <a:ext cx="729674" cy="1"/>
          </a:xfrm>
          <a:prstGeom prst="straightConnector1">
            <a:avLst/>
          </a:prstGeom>
          <a:noFill/>
          <a:ln cap="flat" cmpd="sng" w="19050">
            <a:solidFill>
              <a:srgbClr val="C64033"/>
            </a:solidFill>
            <a:prstDash val="solid"/>
            <a:round/>
            <a:headEnd len="sm" w="sm" type="none"/>
            <a:tailEnd len="sm" w="sm" type="none"/>
          </a:ln>
        </p:spPr>
      </p:cxnSp>
      <p:sp>
        <p:nvSpPr>
          <p:cNvPr id="493" name="Google Shape;493;p20"/>
          <p:cNvSpPr/>
          <p:nvPr/>
        </p:nvSpPr>
        <p:spPr>
          <a:xfrm>
            <a:off x="7301345" y="3131127"/>
            <a:ext cx="780474" cy="1399310"/>
          </a:xfrm>
          <a:custGeom>
            <a:rect b="b" l="l" r="r" t="t"/>
            <a:pathLst>
              <a:path extrusionOk="0" h="21600" w="21600">
                <a:moveTo>
                  <a:pt x="0" y="0"/>
                </a:moveTo>
                <a:lnTo>
                  <a:pt x="0" y="21529"/>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94" name="Google Shape;494;p20"/>
          <p:cNvGrpSpPr/>
          <p:nvPr/>
        </p:nvGrpSpPr>
        <p:grpSpPr>
          <a:xfrm>
            <a:off x="7135091" y="2706254"/>
            <a:ext cx="2064328" cy="586511"/>
            <a:chOff x="0" y="0"/>
            <a:chExt cx="2064326" cy="586510"/>
          </a:xfrm>
        </p:grpSpPr>
        <p:sp>
          <p:nvSpPr>
            <p:cNvPr id="495" name="Google Shape;495;p20"/>
            <p:cNvSpPr/>
            <p:nvPr/>
          </p:nvSpPr>
          <p:spPr>
            <a:xfrm>
              <a:off x="0" y="0"/>
              <a:ext cx="2064326" cy="586510"/>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496" name="Google Shape;496;p20"/>
            <p:cNvSpPr txBox="1"/>
            <p:nvPr/>
          </p:nvSpPr>
          <p:spPr>
            <a:xfrm>
              <a:off x="144310" y="142957"/>
              <a:ext cx="1775705"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Por su naturaleza</a:t>
              </a:r>
              <a:endParaRPr/>
            </a:p>
          </p:txBody>
        </p:sp>
      </p:grpSp>
      <p:grpSp>
        <p:nvGrpSpPr>
          <p:cNvPr id="497" name="Google Shape;497;p20"/>
          <p:cNvGrpSpPr/>
          <p:nvPr/>
        </p:nvGrpSpPr>
        <p:grpSpPr>
          <a:xfrm>
            <a:off x="7366002" y="3565237"/>
            <a:ext cx="1833418" cy="286330"/>
            <a:chOff x="0" y="0"/>
            <a:chExt cx="1833416" cy="286328"/>
          </a:xfrm>
        </p:grpSpPr>
        <p:sp>
          <p:nvSpPr>
            <p:cNvPr id="498" name="Google Shape;498;p20"/>
            <p:cNvSpPr/>
            <p:nvPr/>
          </p:nvSpPr>
          <p:spPr>
            <a:xfrm>
              <a:off x="0" y="0"/>
              <a:ext cx="1833416" cy="286328"/>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9" name="Google Shape;499;p20"/>
            <p:cNvSpPr txBox="1"/>
            <p:nvPr/>
          </p:nvSpPr>
          <p:spPr>
            <a:xfrm>
              <a:off x="94000" y="2764"/>
              <a:ext cx="1645416" cy="2808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Microadministrativo</a:t>
              </a:r>
              <a:endParaRPr/>
            </a:p>
          </p:txBody>
        </p:sp>
      </p:grpSp>
      <p:grpSp>
        <p:nvGrpSpPr>
          <p:cNvPr id="500" name="Google Shape;500;p20"/>
          <p:cNvGrpSpPr/>
          <p:nvPr/>
        </p:nvGrpSpPr>
        <p:grpSpPr>
          <a:xfrm>
            <a:off x="7366000" y="3980874"/>
            <a:ext cx="1833419" cy="286330"/>
            <a:chOff x="0" y="0"/>
            <a:chExt cx="1833417" cy="286328"/>
          </a:xfrm>
        </p:grpSpPr>
        <p:sp>
          <p:nvSpPr>
            <p:cNvPr id="501" name="Google Shape;501;p20"/>
            <p:cNvSpPr/>
            <p:nvPr/>
          </p:nvSpPr>
          <p:spPr>
            <a:xfrm>
              <a:off x="0" y="0"/>
              <a:ext cx="1833417" cy="286328"/>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2" name="Google Shape;502;p20"/>
            <p:cNvSpPr txBox="1"/>
            <p:nvPr/>
          </p:nvSpPr>
          <p:spPr>
            <a:xfrm>
              <a:off x="94000" y="2764"/>
              <a:ext cx="1645417" cy="2808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Macroadministrativo</a:t>
              </a:r>
              <a:endParaRPr/>
            </a:p>
          </p:txBody>
        </p:sp>
      </p:grpSp>
      <p:grpSp>
        <p:nvGrpSpPr>
          <p:cNvPr id="503" name="Google Shape;503;p20"/>
          <p:cNvGrpSpPr/>
          <p:nvPr/>
        </p:nvGrpSpPr>
        <p:grpSpPr>
          <a:xfrm>
            <a:off x="7366000" y="4396509"/>
            <a:ext cx="1833419" cy="286330"/>
            <a:chOff x="0" y="0"/>
            <a:chExt cx="1833417" cy="286328"/>
          </a:xfrm>
        </p:grpSpPr>
        <p:sp>
          <p:nvSpPr>
            <p:cNvPr id="504" name="Google Shape;504;p20"/>
            <p:cNvSpPr/>
            <p:nvPr/>
          </p:nvSpPr>
          <p:spPr>
            <a:xfrm>
              <a:off x="0" y="0"/>
              <a:ext cx="1833417" cy="286328"/>
            </a:xfrm>
            <a:prstGeom prst="roundRect">
              <a:avLst>
                <a:gd fmla="val 50000" name="adj"/>
              </a:avLst>
            </a:prstGeom>
            <a:solidFill>
              <a:srgbClr val="FFB375"/>
            </a:solidFill>
            <a:ln cap="flat" cmpd="sng" w="1270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5" name="Google Shape;505;p20"/>
            <p:cNvSpPr txBox="1"/>
            <p:nvPr/>
          </p:nvSpPr>
          <p:spPr>
            <a:xfrm>
              <a:off x="94000" y="2764"/>
              <a:ext cx="1645417" cy="2808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Mesoadministrativo</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11" name="Google Shape;511;p21"/>
          <p:cNvSpPr txBox="1"/>
          <p:nvPr/>
        </p:nvSpPr>
        <p:spPr>
          <a:xfrm>
            <a:off x="452175" y="1269911"/>
            <a:ext cx="6054951"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a:t>
            </a:r>
            <a:r>
              <a:rPr b="0" i="0" lang="en-US" sz="2800" u="none" cap="none" strike="noStrike">
                <a:solidFill>
                  <a:srgbClr val="A93501"/>
                </a:solidFill>
                <a:latin typeface="Calibri"/>
                <a:ea typeface="Calibri"/>
                <a:cs typeface="Calibri"/>
                <a:sym typeface="Calibri"/>
              </a:rPr>
              <a:t>ORGANIGRAMA VERTICAL</a:t>
            </a:r>
            <a:endParaRPr/>
          </a:p>
        </p:txBody>
      </p:sp>
      <p:sp>
        <p:nvSpPr>
          <p:cNvPr id="512" name="Google Shape;512;p21"/>
          <p:cNvSpPr txBox="1"/>
          <p:nvPr/>
        </p:nvSpPr>
        <p:spPr>
          <a:xfrm>
            <a:off x="858015" y="2161730"/>
            <a:ext cx="6608163" cy="808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aquel que representa las unidades o elementos empresariales y se conectan mediante trazos o líneas. Las líneas representan la autoridad o el flujo de comunicación entre los diferentes niveles jerárquicos.</a:t>
            </a:r>
            <a:endParaRPr/>
          </a:p>
        </p:txBody>
      </p:sp>
      <p:grpSp>
        <p:nvGrpSpPr>
          <p:cNvPr id="513" name="Google Shape;513;p21"/>
          <p:cNvGrpSpPr/>
          <p:nvPr/>
        </p:nvGrpSpPr>
        <p:grpSpPr>
          <a:xfrm>
            <a:off x="1697211" y="3579691"/>
            <a:ext cx="6325843" cy="2368592"/>
            <a:chOff x="0" y="0"/>
            <a:chExt cx="6325842" cy="2368591"/>
          </a:xfrm>
        </p:grpSpPr>
        <p:grpSp>
          <p:nvGrpSpPr>
            <p:cNvPr id="514" name="Google Shape;514;p21"/>
            <p:cNvGrpSpPr/>
            <p:nvPr/>
          </p:nvGrpSpPr>
          <p:grpSpPr>
            <a:xfrm>
              <a:off x="921461" y="502780"/>
              <a:ext cx="4531547" cy="775858"/>
              <a:chOff x="-1" y="-1"/>
              <a:chExt cx="4531546" cy="775857"/>
            </a:xfrm>
          </p:grpSpPr>
          <p:sp>
            <p:nvSpPr>
              <p:cNvPr id="515" name="Google Shape;515;p21"/>
              <p:cNvSpPr/>
              <p:nvPr/>
            </p:nvSpPr>
            <p:spPr>
              <a:xfrm>
                <a:off x="-1" y="304799"/>
                <a:ext cx="4531546" cy="471057"/>
              </a:xfrm>
              <a:custGeom>
                <a:rect b="b" l="l" r="r" t="t"/>
                <a:pathLst>
                  <a:path extrusionOk="0" h="21600" w="21600">
                    <a:moveTo>
                      <a:pt x="0" y="16518"/>
                    </a:moveTo>
                    <a:lnTo>
                      <a:pt x="0" y="0"/>
                    </a:lnTo>
                    <a:lnTo>
                      <a:pt x="21600" y="0"/>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6" name="Google Shape;516;p21"/>
              <p:cNvCxnSpPr/>
              <p:nvPr/>
            </p:nvCxnSpPr>
            <p:spPr>
              <a:xfrm>
                <a:off x="2265773" y="-1"/>
                <a:ext cx="1" cy="775857"/>
              </a:xfrm>
              <a:prstGeom prst="straightConnector1">
                <a:avLst/>
              </a:prstGeom>
              <a:noFill/>
              <a:ln cap="flat" cmpd="sng" w="19050">
                <a:solidFill>
                  <a:srgbClr val="C64033"/>
                </a:solidFill>
                <a:prstDash val="solid"/>
                <a:round/>
                <a:headEnd len="sm" w="sm" type="none"/>
                <a:tailEnd len="sm" w="sm" type="none"/>
              </a:ln>
            </p:spPr>
          </p:cxnSp>
        </p:grpSp>
        <p:grpSp>
          <p:nvGrpSpPr>
            <p:cNvPr id="517" name="Google Shape;517;p21"/>
            <p:cNvGrpSpPr/>
            <p:nvPr/>
          </p:nvGrpSpPr>
          <p:grpSpPr>
            <a:xfrm>
              <a:off x="2157266" y="0"/>
              <a:ext cx="2036038" cy="609104"/>
              <a:chOff x="0" y="0"/>
              <a:chExt cx="2036036" cy="609103"/>
            </a:xfrm>
          </p:grpSpPr>
          <p:sp>
            <p:nvSpPr>
              <p:cNvPr id="518" name="Google Shape;518;p21"/>
              <p:cNvSpPr/>
              <p:nvPr/>
            </p:nvSpPr>
            <p:spPr>
              <a:xfrm>
                <a:off x="0" y="0"/>
                <a:ext cx="2036036" cy="609103"/>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19" name="Google Shape;519;p21"/>
              <p:cNvSpPr txBox="1"/>
              <p:nvPr/>
            </p:nvSpPr>
            <p:spPr>
              <a:xfrm>
                <a:off x="147619" y="154254"/>
                <a:ext cx="1740798" cy="300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 general</a:t>
                </a:r>
                <a:endParaRPr/>
              </a:p>
            </p:txBody>
          </p:sp>
        </p:grpSp>
        <p:grpSp>
          <p:nvGrpSpPr>
            <p:cNvPr id="520" name="Google Shape;520;p21"/>
            <p:cNvGrpSpPr/>
            <p:nvPr/>
          </p:nvGrpSpPr>
          <p:grpSpPr>
            <a:xfrm>
              <a:off x="0" y="1049890"/>
              <a:ext cx="1794296" cy="1318701"/>
              <a:chOff x="0" y="0"/>
              <a:chExt cx="1794295" cy="1318699"/>
            </a:xfrm>
          </p:grpSpPr>
          <p:cxnSp>
            <p:nvCxnSpPr>
              <p:cNvPr id="521" name="Google Shape;521;p21"/>
              <p:cNvCxnSpPr/>
              <p:nvPr/>
            </p:nvCxnSpPr>
            <p:spPr>
              <a:xfrm>
                <a:off x="131753" y="752764"/>
                <a:ext cx="729674" cy="1"/>
              </a:xfrm>
              <a:prstGeom prst="straightConnector1">
                <a:avLst/>
              </a:prstGeom>
              <a:noFill/>
              <a:ln cap="flat" cmpd="sng" w="19050">
                <a:solidFill>
                  <a:srgbClr val="ED6B00"/>
                </a:solidFill>
                <a:prstDash val="solid"/>
                <a:round/>
                <a:headEnd len="sm" w="sm" type="none"/>
                <a:tailEnd len="sm" w="sm" type="none"/>
              </a:ln>
            </p:spPr>
          </p:cxnSp>
          <p:sp>
            <p:nvSpPr>
              <p:cNvPr id="522" name="Google Shape;522;p21"/>
              <p:cNvSpPr/>
              <p:nvPr/>
            </p:nvSpPr>
            <p:spPr>
              <a:xfrm>
                <a:off x="140989" y="175490"/>
                <a:ext cx="780474" cy="992912"/>
              </a:xfrm>
              <a:custGeom>
                <a:rect b="b" l="l" r="r" t="t"/>
                <a:pathLst>
                  <a:path extrusionOk="0" h="21600" w="21600">
                    <a:moveTo>
                      <a:pt x="0" y="0"/>
                    </a:moveTo>
                    <a:lnTo>
                      <a:pt x="0" y="21529"/>
                    </a:lnTo>
                    <a:lnTo>
                      <a:pt x="21600" y="21600"/>
                    </a:lnTo>
                  </a:path>
                </a:pathLst>
              </a:custGeom>
              <a:noFill/>
              <a:ln cap="flat" cmpd="sng" w="190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523" name="Google Shape;523;p21"/>
              <p:cNvGrpSpPr/>
              <p:nvPr/>
            </p:nvGrpSpPr>
            <p:grpSpPr>
              <a:xfrm>
                <a:off x="0" y="0"/>
                <a:ext cx="1794295" cy="488538"/>
                <a:chOff x="0" y="0"/>
                <a:chExt cx="1794294" cy="488537"/>
              </a:xfrm>
            </p:grpSpPr>
            <p:sp>
              <p:nvSpPr>
                <p:cNvPr id="524" name="Google Shape;524;p21"/>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25" name="Google Shape;525;p21"/>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a:t>
                  </a:r>
                  <a:endParaRPr/>
                </a:p>
              </p:txBody>
            </p:sp>
          </p:grpSp>
          <p:grpSp>
            <p:nvGrpSpPr>
              <p:cNvPr id="526" name="Google Shape;526;p21"/>
              <p:cNvGrpSpPr/>
              <p:nvPr/>
            </p:nvGrpSpPr>
            <p:grpSpPr>
              <a:xfrm>
                <a:off x="247207" y="602467"/>
                <a:ext cx="1547088" cy="300595"/>
                <a:chOff x="0" y="0"/>
                <a:chExt cx="1547086" cy="300594"/>
              </a:xfrm>
            </p:grpSpPr>
            <p:sp>
              <p:nvSpPr>
                <p:cNvPr id="527" name="Google Shape;527;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28" name="Google Shape;528;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nvGrpSpPr>
              <p:cNvPr id="529" name="Google Shape;529;p21"/>
              <p:cNvGrpSpPr/>
              <p:nvPr/>
            </p:nvGrpSpPr>
            <p:grpSpPr>
              <a:xfrm>
                <a:off x="247207" y="1018104"/>
                <a:ext cx="1547088" cy="300595"/>
                <a:chOff x="0" y="0"/>
                <a:chExt cx="1547086" cy="300594"/>
              </a:xfrm>
            </p:grpSpPr>
            <p:sp>
              <p:nvSpPr>
                <p:cNvPr id="530" name="Google Shape;530;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1" name="Google Shape;531;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grpSp>
          <p:nvGrpSpPr>
            <p:cNvPr id="532" name="Google Shape;532;p21"/>
            <p:cNvGrpSpPr/>
            <p:nvPr/>
          </p:nvGrpSpPr>
          <p:grpSpPr>
            <a:xfrm>
              <a:off x="2265773" y="1049890"/>
              <a:ext cx="1794297" cy="1318701"/>
              <a:chOff x="0" y="0"/>
              <a:chExt cx="1794295" cy="1318699"/>
            </a:xfrm>
          </p:grpSpPr>
          <p:cxnSp>
            <p:nvCxnSpPr>
              <p:cNvPr id="533" name="Google Shape;533;p21"/>
              <p:cNvCxnSpPr/>
              <p:nvPr/>
            </p:nvCxnSpPr>
            <p:spPr>
              <a:xfrm>
                <a:off x="131753" y="752764"/>
                <a:ext cx="729674" cy="1"/>
              </a:xfrm>
              <a:prstGeom prst="straightConnector1">
                <a:avLst/>
              </a:prstGeom>
              <a:noFill/>
              <a:ln cap="flat" cmpd="sng" w="19050">
                <a:solidFill>
                  <a:srgbClr val="ED6B00"/>
                </a:solidFill>
                <a:prstDash val="solid"/>
                <a:round/>
                <a:headEnd len="sm" w="sm" type="none"/>
                <a:tailEnd len="sm" w="sm" type="none"/>
              </a:ln>
            </p:spPr>
          </p:cxnSp>
          <p:sp>
            <p:nvSpPr>
              <p:cNvPr id="534" name="Google Shape;534;p21"/>
              <p:cNvSpPr/>
              <p:nvPr/>
            </p:nvSpPr>
            <p:spPr>
              <a:xfrm>
                <a:off x="140989" y="175490"/>
                <a:ext cx="780474" cy="992912"/>
              </a:xfrm>
              <a:custGeom>
                <a:rect b="b" l="l" r="r" t="t"/>
                <a:pathLst>
                  <a:path extrusionOk="0" h="21600" w="21600">
                    <a:moveTo>
                      <a:pt x="0" y="0"/>
                    </a:moveTo>
                    <a:lnTo>
                      <a:pt x="0" y="21529"/>
                    </a:lnTo>
                    <a:lnTo>
                      <a:pt x="21600" y="21600"/>
                    </a:lnTo>
                  </a:path>
                </a:pathLst>
              </a:custGeom>
              <a:noFill/>
              <a:ln cap="flat" cmpd="sng" w="190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535" name="Google Shape;535;p21"/>
              <p:cNvGrpSpPr/>
              <p:nvPr/>
            </p:nvGrpSpPr>
            <p:grpSpPr>
              <a:xfrm>
                <a:off x="0" y="0"/>
                <a:ext cx="1794295" cy="488538"/>
                <a:chOff x="0" y="0"/>
                <a:chExt cx="1794294" cy="488537"/>
              </a:xfrm>
            </p:grpSpPr>
            <p:sp>
              <p:nvSpPr>
                <p:cNvPr id="536" name="Google Shape;536;p21"/>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37" name="Google Shape;537;p21"/>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a:t>
                  </a:r>
                  <a:endParaRPr/>
                </a:p>
              </p:txBody>
            </p:sp>
          </p:grpSp>
          <p:grpSp>
            <p:nvGrpSpPr>
              <p:cNvPr id="538" name="Google Shape;538;p21"/>
              <p:cNvGrpSpPr/>
              <p:nvPr/>
            </p:nvGrpSpPr>
            <p:grpSpPr>
              <a:xfrm>
                <a:off x="247207" y="602467"/>
                <a:ext cx="1547088" cy="300595"/>
                <a:chOff x="0" y="0"/>
                <a:chExt cx="1547086" cy="300594"/>
              </a:xfrm>
            </p:grpSpPr>
            <p:sp>
              <p:nvSpPr>
                <p:cNvPr id="539" name="Google Shape;539;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0" name="Google Shape;540;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nvGrpSpPr>
              <p:cNvPr id="541" name="Google Shape;541;p21"/>
              <p:cNvGrpSpPr/>
              <p:nvPr/>
            </p:nvGrpSpPr>
            <p:grpSpPr>
              <a:xfrm>
                <a:off x="247207" y="1018104"/>
                <a:ext cx="1547088" cy="300595"/>
                <a:chOff x="0" y="0"/>
                <a:chExt cx="1547086" cy="300594"/>
              </a:xfrm>
            </p:grpSpPr>
            <p:sp>
              <p:nvSpPr>
                <p:cNvPr id="542" name="Google Shape;542;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3" name="Google Shape;543;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grpSp>
          <p:nvGrpSpPr>
            <p:cNvPr id="544" name="Google Shape;544;p21"/>
            <p:cNvGrpSpPr/>
            <p:nvPr/>
          </p:nvGrpSpPr>
          <p:grpSpPr>
            <a:xfrm>
              <a:off x="4531545" y="1049890"/>
              <a:ext cx="1794297" cy="1318701"/>
              <a:chOff x="0" y="0"/>
              <a:chExt cx="1794295" cy="1318699"/>
            </a:xfrm>
          </p:grpSpPr>
          <p:cxnSp>
            <p:nvCxnSpPr>
              <p:cNvPr id="545" name="Google Shape;545;p21"/>
              <p:cNvCxnSpPr/>
              <p:nvPr/>
            </p:nvCxnSpPr>
            <p:spPr>
              <a:xfrm>
                <a:off x="131753" y="752764"/>
                <a:ext cx="729674" cy="1"/>
              </a:xfrm>
              <a:prstGeom prst="straightConnector1">
                <a:avLst/>
              </a:prstGeom>
              <a:noFill/>
              <a:ln cap="flat" cmpd="sng" w="19050">
                <a:solidFill>
                  <a:srgbClr val="ED6B00"/>
                </a:solidFill>
                <a:prstDash val="solid"/>
                <a:round/>
                <a:headEnd len="sm" w="sm" type="none"/>
                <a:tailEnd len="sm" w="sm" type="none"/>
              </a:ln>
            </p:spPr>
          </p:cxnSp>
          <p:sp>
            <p:nvSpPr>
              <p:cNvPr id="546" name="Google Shape;546;p21"/>
              <p:cNvSpPr/>
              <p:nvPr/>
            </p:nvSpPr>
            <p:spPr>
              <a:xfrm>
                <a:off x="140989" y="175490"/>
                <a:ext cx="780474" cy="992912"/>
              </a:xfrm>
              <a:custGeom>
                <a:rect b="b" l="l" r="r" t="t"/>
                <a:pathLst>
                  <a:path extrusionOk="0" h="21600" w="21600">
                    <a:moveTo>
                      <a:pt x="0" y="0"/>
                    </a:moveTo>
                    <a:lnTo>
                      <a:pt x="0" y="21529"/>
                    </a:lnTo>
                    <a:lnTo>
                      <a:pt x="21600" y="21600"/>
                    </a:lnTo>
                  </a:path>
                </a:pathLst>
              </a:custGeom>
              <a:noFill/>
              <a:ln cap="flat" cmpd="sng" w="190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547" name="Google Shape;547;p21"/>
              <p:cNvGrpSpPr/>
              <p:nvPr/>
            </p:nvGrpSpPr>
            <p:grpSpPr>
              <a:xfrm>
                <a:off x="0" y="0"/>
                <a:ext cx="1794295" cy="488538"/>
                <a:chOff x="0" y="0"/>
                <a:chExt cx="1794294" cy="488537"/>
              </a:xfrm>
            </p:grpSpPr>
            <p:sp>
              <p:nvSpPr>
                <p:cNvPr id="548" name="Google Shape;548;p21"/>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49" name="Google Shape;549;p21"/>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a:t>
                  </a:r>
                  <a:endParaRPr/>
                </a:p>
              </p:txBody>
            </p:sp>
          </p:grpSp>
          <p:grpSp>
            <p:nvGrpSpPr>
              <p:cNvPr id="550" name="Google Shape;550;p21"/>
              <p:cNvGrpSpPr/>
              <p:nvPr/>
            </p:nvGrpSpPr>
            <p:grpSpPr>
              <a:xfrm>
                <a:off x="247207" y="602467"/>
                <a:ext cx="1547088" cy="300595"/>
                <a:chOff x="0" y="0"/>
                <a:chExt cx="1547086" cy="300594"/>
              </a:xfrm>
            </p:grpSpPr>
            <p:sp>
              <p:nvSpPr>
                <p:cNvPr id="551" name="Google Shape;551;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52" name="Google Shape;552;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nvGrpSpPr>
              <p:cNvPr id="553" name="Google Shape;553;p21"/>
              <p:cNvGrpSpPr/>
              <p:nvPr/>
            </p:nvGrpSpPr>
            <p:grpSpPr>
              <a:xfrm>
                <a:off x="247207" y="1018104"/>
                <a:ext cx="1547088" cy="300595"/>
                <a:chOff x="0" y="0"/>
                <a:chExt cx="1547086" cy="300594"/>
              </a:xfrm>
            </p:grpSpPr>
            <p:sp>
              <p:nvSpPr>
                <p:cNvPr id="554" name="Google Shape;554;p21"/>
                <p:cNvSpPr/>
                <p:nvPr/>
              </p:nvSpPr>
              <p:spPr>
                <a:xfrm>
                  <a:off x="0" y="7132"/>
                  <a:ext cx="1547086" cy="286329"/>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55" name="Google Shape;555;p21"/>
                <p:cNvSpPr txBox="1"/>
                <p:nvPr/>
              </p:nvSpPr>
              <p:spPr>
                <a:xfrm>
                  <a:off x="94000" y="0"/>
                  <a:ext cx="135908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Departamento</a:t>
                  </a:r>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61" name="Google Shape;561;p22"/>
          <p:cNvSpPr txBox="1"/>
          <p:nvPr/>
        </p:nvSpPr>
        <p:spPr>
          <a:xfrm>
            <a:off x="452174" y="1269911"/>
            <a:ext cx="652128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a:t>
            </a:r>
            <a:r>
              <a:rPr b="0" i="0" lang="en-US" sz="2800" u="none" cap="none" strike="noStrike">
                <a:solidFill>
                  <a:srgbClr val="A93501"/>
                </a:solidFill>
                <a:latin typeface="Calibri"/>
                <a:ea typeface="Calibri"/>
                <a:cs typeface="Calibri"/>
                <a:sym typeface="Calibri"/>
              </a:rPr>
              <a:t>ORGANIGRAMA HORIZONTAL</a:t>
            </a:r>
            <a:endParaRPr/>
          </a:p>
        </p:txBody>
      </p:sp>
      <p:sp>
        <p:nvSpPr>
          <p:cNvPr id="562" name="Google Shape;562;p22"/>
          <p:cNvSpPr txBox="1"/>
          <p:nvPr/>
        </p:nvSpPr>
        <p:spPr>
          <a:xfrm>
            <a:off x="906112" y="2099898"/>
            <a:ext cx="6608163" cy="1062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aquel que se basa en los procesos de trabajo autónomos y no en los niveles de jerarquía, estando todos ellos al mismo nivel. Por tanto, a diferencia del vertical (de arriba a abajo), en este los diferentes departamentos o servicios se sitúan de izquierda a derecha.</a:t>
            </a:r>
            <a:endParaRPr/>
          </a:p>
        </p:txBody>
      </p:sp>
      <p:grpSp>
        <p:nvGrpSpPr>
          <p:cNvPr id="563" name="Google Shape;563;p22"/>
          <p:cNvGrpSpPr/>
          <p:nvPr/>
        </p:nvGrpSpPr>
        <p:grpSpPr>
          <a:xfrm>
            <a:off x="1060328" y="3514414"/>
            <a:ext cx="5913130" cy="3162448"/>
            <a:chOff x="0" y="0"/>
            <a:chExt cx="5913128" cy="3162447"/>
          </a:xfrm>
        </p:grpSpPr>
        <p:cxnSp>
          <p:nvCxnSpPr>
            <p:cNvPr id="564" name="Google Shape;564;p22"/>
            <p:cNvCxnSpPr/>
            <p:nvPr/>
          </p:nvCxnSpPr>
          <p:spPr>
            <a:xfrm>
              <a:off x="3691784" y="2249215"/>
              <a:ext cx="290943" cy="1"/>
            </a:xfrm>
            <a:prstGeom prst="straightConnector1">
              <a:avLst/>
            </a:prstGeom>
            <a:noFill/>
            <a:ln cap="flat" cmpd="sng" w="19050">
              <a:solidFill>
                <a:srgbClr val="ED6B00"/>
              </a:solidFill>
              <a:prstDash val="solid"/>
              <a:round/>
              <a:headEnd len="sm" w="sm" type="none"/>
              <a:tailEnd len="sm" w="sm" type="none"/>
            </a:ln>
          </p:spPr>
        </p:cxnSp>
        <p:sp>
          <p:nvSpPr>
            <p:cNvPr id="565" name="Google Shape;565;p22"/>
            <p:cNvSpPr/>
            <p:nvPr/>
          </p:nvSpPr>
          <p:spPr>
            <a:xfrm rot="-5400000">
              <a:off x="4027497" y="2007581"/>
              <a:ext cx="381515" cy="471056"/>
            </a:xfrm>
            <a:custGeom>
              <a:rect b="b" l="l" r="r" t="t"/>
              <a:pathLst>
                <a:path extrusionOk="0" h="21600" w="21600">
                  <a:moveTo>
                    <a:pt x="0" y="16518"/>
                  </a:moveTo>
                  <a:lnTo>
                    <a:pt x="0" y="0"/>
                  </a:lnTo>
                  <a:lnTo>
                    <a:pt x="21600" y="0"/>
                  </a:lnTo>
                  <a:lnTo>
                    <a:pt x="21600" y="21600"/>
                  </a:lnTo>
                </a:path>
              </a:pathLst>
            </a:custGeom>
            <a:noFill/>
            <a:ln cap="flat" cmpd="sng" w="190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6" name="Google Shape;566;p22"/>
            <p:cNvCxnSpPr/>
            <p:nvPr/>
          </p:nvCxnSpPr>
          <p:spPr>
            <a:xfrm>
              <a:off x="3703835" y="1591054"/>
              <a:ext cx="729674" cy="1"/>
            </a:xfrm>
            <a:prstGeom prst="straightConnector1">
              <a:avLst/>
            </a:prstGeom>
            <a:noFill/>
            <a:ln cap="flat" cmpd="sng" w="19050">
              <a:solidFill>
                <a:srgbClr val="ED6B00"/>
              </a:solidFill>
              <a:prstDash val="solid"/>
              <a:round/>
              <a:headEnd len="sm" w="sm" type="none"/>
              <a:tailEnd len="sm" w="sm" type="none"/>
            </a:ln>
          </p:spPr>
        </p:cxnSp>
        <p:cxnSp>
          <p:nvCxnSpPr>
            <p:cNvPr id="567" name="Google Shape;567;p22"/>
            <p:cNvCxnSpPr/>
            <p:nvPr/>
          </p:nvCxnSpPr>
          <p:spPr>
            <a:xfrm>
              <a:off x="3703835" y="928609"/>
              <a:ext cx="729674" cy="1"/>
            </a:xfrm>
            <a:prstGeom prst="straightConnector1">
              <a:avLst/>
            </a:prstGeom>
            <a:noFill/>
            <a:ln cap="flat" cmpd="sng" w="19050">
              <a:solidFill>
                <a:srgbClr val="ED6B00"/>
              </a:solidFill>
              <a:prstDash val="solid"/>
              <a:round/>
              <a:headEnd len="sm" w="sm" type="none"/>
              <a:tailEnd len="sm" w="sm" type="none"/>
            </a:ln>
          </p:spPr>
        </p:cxnSp>
        <p:cxnSp>
          <p:nvCxnSpPr>
            <p:cNvPr id="568" name="Google Shape;568;p22"/>
            <p:cNvCxnSpPr/>
            <p:nvPr/>
          </p:nvCxnSpPr>
          <p:spPr>
            <a:xfrm>
              <a:off x="1701978" y="903582"/>
              <a:ext cx="775856" cy="1"/>
            </a:xfrm>
            <a:prstGeom prst="straightConnector1">
              <a:avLst/>
            </a:prstGeom>
            <a:noFill/>
            <a:ln cap="flat" cmpd="sng" w="19050">
              <a:solidFill>
                <a:srgbClr val="C64033"/>
              </a:solidFill>
              <a:prstDash val="solid"/>
              <a:round/>
              <a:headEnd len="sm" w="sm" type="none"/>
              <a:tailEnd len="sm" w="sm" type="none"/>
            </a:ln>
          </p:spPr>
        </p:cxnSp>
        <p:cxnSp>
          <p:nvCxnSpPr>
            <p:cNvPr id="569" name="Google Shape;569;p22"/>
            <p:cNvCxnSpPr/>
            <p:nvPr/>
          </p:nvCxnSpPr>
          <p:spPr>
            <a:xfrm>
              <a:off x="1701978" y="2252091"/>
              <a:ext cx="775856" cy="1"/>
            </a:xfrm>
            <a:prstGeom prst="straightConnector1">
              <a:avLst/>
            </a:prstGeom>
            <a:noFill/>
            <a:ln cap="flat" cmpd="sng" w="19050">
              <a:solidFill>
                <a:srgbClr val="C64033"/>
              </a:solidFill>
              <a:prstDash val="solid"/>
              <a:round/>
              <a:headEnd len="sm" w="sm" type="none"/>
              <a:tailEnd len="sm" w="sm" type="none"/>
            </a:ln>
          </p:spPr>
        </p:cxnSp>
        <p:sp>
          <p:nvSpPr>
            <p:cNvPr id="570" name="Google Shape;570;p22"/>
            <p:cNvSpPr/>
            <p:nvPr/>
          </p:nvSpPr>
          <p:spPr>
            <a:xfrm rot="-5400000">
              <a:off x="619735" y="1356265"/>
              <a:ext cx="2652745" cy="471056"/>
            </a:xfrm>
            <a:custGeom>
              <a:rect b="b" l="l" r="r" t="t"/>
              <a:pathLst>
                <a:path extrusionOk="0" h="21600" w="21600">
                  <a:moveTo>
                    <a:pt x="0" y="16518"/>
                  </a:moveTo>
                  <a:lnTo>
                    <a:pt x="0" y="0"/>
                  </a:lnTo>
                  <a:lnTo>
                    <a:pt x="21600" y="0"/>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1" name="Google Shape;571;p22"/>
            <p:cNvCxnSpPr/>
            <p:nvPr/>
          </p:nvCxnSpPr>
          <p:spPr>
            <a:xfrm>
              <a:off x="1397178" y="1591690"/>
              <a:ext cx="775856" cy="1"/>
            </a:xfrm>
            <a:prstGeom prst="straightConnector1">
              <a:avLst/>
            </a:prstGeom>
            <a:noFill/>
            <a:ln cap="flat" cmpd="sng" w="19050">
              <a:solidFill>
                <a:srgbClr val="C64033"/>
              </a:solidFill>
              <a:prstDash val="solid"/>
              <a:round/>
              <a:headEnd len="sm" w="sm" type="none"/>
              <a:tailEnd len="sm" w="sm" type="none"/>
            </a:ln>
          </p:spPr>
        </p:cxnSp>
        <p:grpSp>
          <p:nvGrpSpPr>
            <p:cNvPr id="572" name="Google Shape;572;p22"/>
            <p:cNvGrpSpPr/>
            <p:nvPr/>
          </p:nvGrpSpPr>
          <p:grpSpPr>
            <a:xfrm>
              <a:off x="0" y="1240325"/>
              <a:ext cx="1558180" cy="609105"/>
              <a:chOff x="0" y="0"/>
              <a:chExt cx="1558179" cy="609103"/>
            </a:xfrm>
          </p:grpSpPr>
          <p:sp>
            <p:nvSpPr>
              <p:cNvPr id="573" name="Google Shape;573;p22"/>
              <p:cNvSpPr/>
              <p:nvPr/>
            </p:nvSpPr>
            <p:spPr>
              <a:xfrm>
                <a:off x="0" y="0"/>
                <a:ext cx="1558179" cy="609103"/>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74" name="Google Shape;574;p22"/>
              <p:cNvSpPr txBox="1"/>
              <p:nvPr/>
            </p:nvSpPr>
            <p:spPr>
              <a:xfrm>
                <a:off x="147620" y="27254"/>
                <a:ext cx="1262938" cy="55459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Gerencia general</a:t>
                </a:r>
                <a:endParaRPr/>
              </a:p>
            </p:txBody>
          </p:sp>
        </p:grpSp>
        <p:cxnSp>
          <p:nvCxnSpPr>
            <p:cNvPr id="575" name="Google Shape;575;p22"/>
            <p:cNvCxnSpPr/>
            <p:nvPr/>
          </p:nvCxnSpPr>
          <p:spPr>
            <a:xfrm>
              <a:off x="3703835" y="265419"/>
              <a:ext cx="729674" cy="1"/>
            </a:xfrm>
            <a:prstGeom prst="straightConnector1">
              <a:avLst/>
            </a:prstGeom>
            <a:noFill/>
            <a:ln cap="flat" cmpd="sng" w="19050">
              <a:solidFill>
                <a:srgbClr val="ED6B00"/>
              </a:solidFill>
              <a:prstDash val="solid"/>
              <a:round/>
              <a:headEnd len="sm" w="sm" type="none"/>
              <a:tailEnd len="sm" w="sm" type="none"/>
            </a:ln>
          </p:spPr>
        </p:cxnSp>
        <p:grpSp>
          <p:nvGrpSpPr>
            <p:cNvPr id="576" name="Google Shape;576;p22"/>
            <p:cNvGrpSpPr/>
            <p:nvPr/>
          </p:nvGrpSpPr>
          <p:grpSpPr>
            <a:xfrm>
              <a:off x="1903121" y="21151"/>
              <a:ext cx="1794296" cy="488538"/>
              <a:chOff x="0" y="0"/>
              <a:chExt cx="1794294" cy="488537"/>
            </a:xfrm>
          </p:grpSpPr>
          <p:sp>
            <p:nvSpPr>
              <p:cNvPr id="577" name="Google Shape;577;p22"/>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78" name="Google Shape;578;p22"/>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Logística</a:t>
                </a:r>
                <a:endParaRPr/>
              </a:p>
            </p:txBody>
          </p:sp>
        </p:grpSp>
        <p:grpSp>
          <p:nvGrpSpPr>
            <p:cNvPr id="579" name="Google Shape;579;p22"/>
            <p:cNvGrpSpPr/>
            <p:nvPr/>
          </p:nvGrpSpPr>
          <p:grpSpPr>
            <a:xfrm>
              <a:off x="4288552" y="0"/>
              <a:ext cx="1547088" cy="530862"/>
              <a:chOff x="0" y="0"/>
              <a:chExt cx="1547086" cy="530861"/>
            </a:xfrm>
          </p:grpSpPr>
          <p:sp>
            <p:nvSpPr>
              <p:cNvPr id="580" name="Google Shape;580;p22"/>
              <p:cNvSpPr/>
              <p:nvPr/>
            </p:nvSpPr>
            <p:spPr>
              <a:xfrm>
                <a:off x="0" y="21172"/>
                <a:ext cx="1547086" cy="488516"/>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21428"/>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81" name="Google Shape;581;p22"/>
              <p:cNvSpPr txBox="1"/>
              <p:nvPr/>
            </p:nvSpPr>
            <p:spPr>
              <a:xfrm>
                <a:off x="123610" y="0"/>
                <a:ext cx="1299866" cy="530861"/>
              </a:xfrm>
              <a:prstGeom prst="rect">
                <a:avLst/>
              </a:prstGeom>
              <a:noFill/>
              <a:ln>
                <a:noFill/>
              </a:ln>
            </p:spPr>
            <p:txBody>
              <a:bodyPr anchorCtr="0" anchor="ctr" bIns="45700" lIns="45700" spcFirstLastPara="1" rIns="45700" wrap="square" tIns="45700">
                <a:spAutoFit/>
              </a:bodyPr>
              <a:lstStyle/>
              <a:p>
                <a:pPr indent="0" lvl="0" marL="0" marR="0" rtl="0" algn="ctr">
                  <a:lnSpc>
                    <a:spcPct val="10625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Existencias y distribución</a:t>
                </a:r>
                <a:endParaRPr/>
              </a:p>
            </p:txBody>
          </p:sp>
        </p:grpSp>
        <p:grpSp>
          <p:nvGrpSpPr>
            <p:cNvPr id="582" name="Google Shape;582;p22"/>
            <p:cNvGrpSpPr/>
            <p:nvPr/>
          </p:nvGrpSpPr>
          <p:grpSpPr>
            <a:xfrm>
              <a:off x="1909541" y="684340"/>
              <a:ext cx="1794296" cy="488538"/>
              <a:chOff x="0" y="0"/>
              <a:chExt cx="1794294" cy="488537"/>
            </a:xfrm>
          </p:grpSpPr>
          <p:sp>
            <p:nvSpPr>
              <p:cNvPr id="583" name="Google Shape;583;p22"/>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84" name="Google Shape;584;p22"/>
              <p:cNvSpPr/>
              <p:nvPr/>
            </p:nvSpPr>
            <p:spPr>
              <a:xfrm>
                <a:off x="129964" y="269668"/>
                <a:ext cx="1534366" cy="0"/>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45700" lIns="45700" spcFirstLastPara="1" rIns="45700" wrap="square" tIns="45700">
                <a:spAutoFit/>
              </a:bodyPr>
              <a:lstStyle/>
              <a:p>
                <a:pPr indent="0" lvl="0" marL="0" marR="0" rtl="0" algn="ctr">
                  <a:lnSpc>
                    <a:spcPct val="8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Conectividad y redes</a:t>
                </a:r>
                <a:endParaRPr/>
              </a:p>
            </p:txBody>
          </p:sp>
        </p:grpSp>
        <p:grpSp>
          <p:nvGrpSpPr>
            <p:cNvPr id="585" name="Google Shape;585;p22"/>
            <p:cNvGrpSpPr/>
            <p:nvPr/>
          </p:nvGrpSpPr>
          <p:grpSpPr>
            <a:xfrm>
              <a:off x="1909541" y="1347529"/>
              <a:ext cx="1794296" cy="488538"/>
              <a:chOff x="0" y="0"/>
              <a:chExt cx="1794294" cy="488537"/>
            </a:xfrm>
          </p:grpSpPr>
          <p:sp>
            <p:nvSpPr>
              <p:cNvPr id="586" name="Google Shape;586;p22"/>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87" name="Google Shape;587;p22"/>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Sistemas</a:t>
                </a:r>
                <a:endParaRPr/>
              </a:p>
            </p:txBody>
          </p:sp>
        </p:grpSp>
        <p:grpSp>
          <p:nvGrpSpPr>
            <p:cNvPr id="588" name="Google Shape;588;p22"/>
            <p:cNvGrpSpPr/>
            <p:nvPr/>
          </p:nvGrpSpPr>
          <p:grpSpPr>
            <a:xfrm>
              <a:off x="1909541" y="2010718"/>
              <a:ext cx="1794296" cy="488538"/>
              <a:chOff x="0" y="0"/>
              <a:chExt cx="1794294" cy="488537"/>
            </a:xfrm>
          </p:grpSpPr>
          <p:sp>
            <p:nvSpPr>
              <p:cNvPr id="589" name="Google Shape;589;p22"/>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90" name="Google Shape;590;p22"/>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Operaciones</a:t>
                </a:r>
                <a:endParaRPr/>
              </a:p>
            </p:txBody>
          </p:sp>
        </p:grpSp>
        <p:grpSp>
          <p:nvGrpSpPr>
            <p:cNvPr id="591" name="Google Shape;591;p22"/>
            <p:cNvGrpSpPr/>
            <p:nvPr/>
          </p:nvGrpSpPr>
          <p:grpSpPr>
            <a:xfrm>
              <a:off x="1909541" y="2673909"/>
              <a:ext cx="1794296" cy="488538"/>
              <a:chOff x="0" y="0"/>
              <a:chExt cx="1794294" cy="488537"/>
            </a:xfrm>
          </p:grpSpPr>
          <p:sp>
            <p:nvSpPr>
              <p:cNvPr id="592" name="Google Shape;592;p22"/>
              <p:cNvSpPr/>
              <p:nvPr/>
            </p:nvSpPr>
            <p:spPr>
              <a:xfrm>
                <a:off x="0" y="0"/>
                <a:ext cx="1794294" cy="488537"/>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593" name="Google Shape;593;p22"/>
              <p:cNvSpPr txBox="1"/>
              <p:nvPr/>
            </p:nvSpPr>
            <p:spPr>
              <a:xfrm>
                <a:off x="129964" y="93971"/>
                <a:ext cx="1534366"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Ventas</a:t>
                </a:r>
                <a:endParaRPr/>
              </a:p>
            </p:txBody>
          </p:sp>
        </p:grpSp>
        <p:grpSp>
          <p:nvGrpSpPr>
            <p:cNvPr id="594" name="Google Shape;594;p22"/>
            <p:cNvGrpSpPr/>
            <p:nvPr/>
          </p:nvGrpSpPr>
          <p:grpSpPr>
            <a:xfrm>
              <a:off x="4288552" y="672391"/>
              <a:ext cx="1547088" cy="530863"/>
              <a:chOff x="0" y="0"/>
              <a:chExt cx="1547086" cy="530861"/>
            </a:xfrm>
          </p:grpSpPr>
          <p:sp>
            <p:nvSpPr>
              <p:cNvPr id="595" name="Google Shape;595;p22"/>
              <p:cNvSpPr/>
              <p:nvPr/>
            </p:nvSpPr>
            <p:spPr>
              <a:xfrm>
                <a:off x="0" y="21172"/>
                <a:ext cx="1547086" cy="488516"/>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21428"/>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96" name="Google Shape;596;p22"/>
              <p:cNvSpPr txBox="1"/>
              <p:nvPr/>
            </p:nvSpPr>
            <p:spPr>
              <a:xfrm>
                <a:off x="123610" y="0"/>
                <a:ext cx="1299866" cy="530861"/>
              </a:xfrm>
              <a:prstGeom prst="rect">
                <a:avLst/>
              </a:prstGeom>
              <a:noFill/>
              <a:ln>
                <a:noFill/>
              </a:ln>
            </p:spPr>
            <p:txBody>
              <a:bodyPr anchorCtr="0" anchor="ctr" bIns="45700" lIns="45700" spcFirstLastPara="1" rIns="45700" wrap="square" tIns="45700">
                <a:spAutoFit/>
              </a:bodyPr>
              <a:lstStyle/>
              <a:p>
                <a:pPr indent="0" lvl="0" marL="0" marR="0" rtl="0" algn="ctr">
                  <a:lnSpc>
                    <a:spcPct val="10625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Monitoreo y control</a:t>
                </a:r>
                <a:endParaRPr/>
              </a:p>
            </p:txBody>
          </p:sp>
        </p:grpSp>
        <p:grpSp>
          <p:nvGrpSpPr>
            <p:cNvPr id="597" name="Google Shape;597;p22"/>
            <p:cNvGrpSpPr/>
            <p:nvPr/>
          </p:nvGrpSpPr>
          <p:grpSpPr>
            <a:xfrm>
              <a:off x="4288552" y="1433431"/>
              <a:ext cx="1624576" cy="314963"/>
              <a:chOff x="0" y="0"/>
              <a:chExt cx="1624574" cy="314961"/>
            </a:xfrm>
          </p:grpSpPr>
          <p:sp>
            <p:nvSpPr>
              <p:cNvPr id="598" name="Google Shape;598;p22"/>
              <p:cNvSpPr/>
              <p:nvPr/>
            </p:nvSpPr>
            <p:spPr>
              <a:xfrm>
                <a:off x="0" y="12262"/>
                <a:ext cx="1624574" cy="290437"/>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21428"/>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99" name="Google Shape;599;p22"/>
              <p:cNvSpPr txBox="1"/>
              <p:nvPr/>
            </p:nvSpPr>
            <p:spPr>
              <a:xfrm>
                <a:off x="94602" y="0"/>
                <a:ext cx="1435370" cy="314961"/>
              </a:xfrm>
              <a:prstGeom prst="rect">
                <a:avLst/>
              </a:prstGeom>
              <a:noFill/>
              <a:ln>
                <a:noFill/>
              </a:ln>
            </p:spPr>
            <p:txBody>
              <a:bodyPr anchorCtr="0" anchor="ctr" bIns="45700" lIns="45700" spcFirstLastPara="1" rIns="45700" wrap="square" tIns="45700">
                <a:spAutoFit/>
              </a:bodyPr>
              <a:lstStyle/>
              <a:p>
                <a:pPr indent="0" lvl="0" marL="0" marR="0" rtl="0" algn="ctr">
                  <a:lnSpc>
                    <a:spcPct val="10625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Automatización</a:t>
                </a:r>
                <a:endParaRPr/>
              </a:p>
            </p:txBody>
          </p:sp>
        </p:grpSp>
        <p:grpSp>
          <p:nvGrpSpPr>
            <p:cNvPr id="600" name="Google Shape;600;p22"/>
            <p:cNvGrpSpPr/>
            <p:nvPr/>
          </p:nvGrpSpPr>
          <p:grpSpPr>
            <a:xfrm>
              <a:off x="4288552" y="1911826"/>
              <a:ext cx="1624576" cy="314963"/>
              <a:chOff x="0" y="0"/>
              <a:chExt cx="1624574" cy="314961"/>
            </a:xfrm>
          </p:grpSpPr>
          <p:sp>
            <p:nvSpPr>
              <p:cNvPr id="601" name="Google Shape;601;p22"/>
              <p:cNvSpPr/>
              <p:nvPr/>
            </p:nvSpPr>
            <p:spPr>
              <a:xfrm>
                <a:off x="0" y="11012"/>
                <a:ext cx="1624574" cy="292936"/>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21428"/>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02" name="Google Shape;602;p22"/>
              <p:cNvSpPr txBox="1"/>
              <p:nvPr/>
            </p:nvSpPr>
            <p:spPr>
              <a:xfrm>
                <a:off x="94968" y="0"/>
                <a:ext cx="1434638" cy="314961"/>
              </a:xfrm>
              <a:prstGeom prst="rect">
                <a:avLst/>
              </a:prstGeom>
              <a:noFill/>
              <a:ln>
                <a:noFill/>
              </a:ln>
            </p:spPr>
            <p:txBody>
              <a:bodyPr anchorCtr="0" anchor="ctr" bIns="45700" lIns="45700" spcFirstLastPara="1" rIns="45700" wrap="square" tIns="45700">
                <a:spAutoFit/>
              </a:bodyPr>
              <a:lstStyle/>
              <a:p>
                <a:pPr indent="0" lvl="0" marL="0" marR="0" rtl="0" algn="ctr">
                  <a:lnSpc>
                    <a:spcPct val="10625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Instalaciones</a:t>
                </a:r>
                <a:endParaRPr/>
              </a:p>
            </p:txBody>
          </p:sp>
        </p:grpSp>
        <p:grpSp>
          <p:nvGrpSpPr>
            <p:cNvPr id="603" name="Google Shape;603;p22"/>
            <p:cNvGrpSpPr/>
            <p:nvPr/>
          </p:nvGrpSpPr>
          <p:grpSpPr>
            <a:xfrm>
              <a:off x="4288552" y="2282079"/>
              <a:ext cx="1624576" cy="314963"/>
              <a:chOff x="0" y="0"/>
              <a:chExt cx="1624574" cy="314961"/>
            </a:xfrm>
          </p:grpSpPr>
          <p:sp>
            <p:nvSpPr>
              <p:cNvPr id="604" name="Google Shape;604;p22"/>
              <p:cNvSpPr/>
              <p:nvPr/>
            </p:nvSpPr>
            <p:spPr>
              <a:xfrm>
                <a:off x="0" y="11012"/>
                <a:ext cx="1624574" cy="292936"/>
              </a:xfrm>
              <a:prstGeom prst="roundRect">
                <a:avLst>
                  <a:gd fmla="val 50000" name="adj"/>
                </a:avLst>
              </a:prstGeom>
              <a:solidFill>
                <a:srgbClr val="FFB375"/>
              </a:solidFill>
              <a:ln cap="flat" cmpd="sng" w="1270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21428"/>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05" name="Google Shape;605;p22"/>
              <p:cNvSpPr txBox="1"/>
              <p:nvPr/>
            </p:nvSpPr>
            <p:spPr>
              <a:xfrm>
                <a:off x="94968" y="0"/>
                <a:ext cx="1434638" cy="314961"/>
              </a:xfrm>
              <a:prstGeom prst="rect">
                <a:avLst/>
              </a:prstGeom>
              <a:noFill/>
              <a:ln>
                <a:noFill/>
              </a:ln>
            </p:spPr>
            <p:txBody>
              <a:bodyPr anchorCtr="0" anchor="ctr" bIns="45700" lIns="45700" spcFirstLastPara="1" rIns="45700" wrap="square" tIns="45700">
                <a:spAutoFit/>
              </a:bodyPr>
              <a:lstStyle/>
              <a:p>
                <a:pPr indent="0" lvl="0" marL="0" marR="0" rtl="0" algn="ctr">
                  <a:lnSpc>
                    <a:spcPct val="10625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Consultoría</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11" name="Google Shape;611;p23"/>
          <p:cNvSpPr txBox="1"/>
          <p:nvPr/>
        </p:nvSpPr>
        <p:spPr>
          <a:xfrm>
            <a:off x="452174" y="1269911"/>
            <a:ext cx="652128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a:t>
            </a:r>
            <a:r>
              <a:rPr b="0" i="0" lang="en-US" sz="2800" u="none" cap="none" strike="noStrike">
                <a:solidFill>
                  <a:srgbClr val="A93501"/>
                </a:solidFill>
                <a:latin typeface="Calibri"/>
                <a:ea typeface="Calibri"/>
                <a:cs typeface="Calibri"/>
                <a:sym typeface="Calibri"/>
              </a:rPr>
              <a:t>ORGANIGRAMA MIXTO</a:t>
            </a:r>
            <a:endParaRPr/>
          </a:p>
        </p:txBody>
      </p:sp>
      <p:sp>
        <p:nvSpPr>
          <p:cNvPr id="612" name="Google Shape;612;p23"/>
          <p:cNvSpPr txBox="1"/>
          <p:nvPr/>
        </p:nvSpPr>
        <p:spPr>
          <a:xfrm>
            <a:off x="906112" y="2173024"/>
            <a:ext cx="6608163" cy="1316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aquel que nombra en forma representativa gráfica las operaciones o tareas para un proceso y que permite analizar la estructura de la organización, el cual ofrece datos de esta misma. Es de tipo mixto ya que se utiliza la forma vertical y horizontal y en un solo sentido es utilizado para ampliar las posibilidades agregando en forma jerárquica responsabilidades, áreas y funciones.</a:t>
            </a:r>
            <a:endParaRPr/>
          </a:p>
        </p:txBody>
      </p:sp>
      <p:grpSp>
        <p:nvGrpSpPr>
          <p:cNvPr id="613" name="Google Shape;613;p23"/>
          <p:cNvGrpSpPr/>
          <p:nvPr/>
        </p:nvGrpSpPr>
        <p:grpSpPr>
          <a:xfrm>
            <a:off x="1689384" y="3890705"/>
            <a:ext cx="6341496" cy="2791957"/>
            <a:chOff x="-1" y="0"/>
            <a:chExt cx="6341495" cy="2791956"/>
          </a:xfrm>
        </p:grpSpPr>
        <p:grpSp>
          <p:nvGrpSpPr>
            <p:cNvPr id="614" name="Google Shape;614;p23"/>
            <p:cNvGrpSpPr/>
            <p:nvPr/>
          </p:nvGrpSpPr>
          <p:grpSpPr>
            <a:xfrm>
              <a:off x="937114" y="270362"/>
              <a:ext cx="4531547" cy="775859"/>
              <a:chOff x="-1" y="-1"/>
              <a:chExt cx="4531546" cy="775857"/>
            </a:xfrm>
          </p:grpSpPr>
          <p:sp>
            <p:nvSpPr>
              <p:cNvPr id="615" name="Google Shape;615;p23"/>
              <p:cNvSpPr/>
              <p:nvPr/>
            </p:nvSpPr>
            <p:spPr>
              <a:xfrm>
                <a:off x="-1" y="304799"/>
                <a:ext cx="4531546" cy="471057"/>
              </a:xfrm>
              <a:custGeom>
                <a:rect b="b" l="l" r="r" t="t"/>
                <a:pathLst>
                  <a:path extrusionOk="0" h="21600" w="21600">
                    <a:moveTo>
                      <a:pt x="0" y="16518"/>
                    </a:moveTo>
                    <a:lnTo>
                      <a:pt x="0" y="0"/>
                    </a:lnTo>
                    <a:lnTo>
                      <a:pt x="21600" y="0"/>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6" name="Google Shape;616;p23"/>
              <p:cNvCxnSpPr/>
              <p:nvPr/>
            </p:nvCxnSpPr>
            <p:spPr>
              <a:xfrm>
                <a:off x="2265773" y="-1"/>
                <a:ext cx="1" cy="775857"/>
              </a:xfrm>
              <a:prstGeom prst="straightConnector1">
                <a:avLst/>
              </a:prstGeom>
              <a:noFill/>
              <a:ln cap="flat" cmpd="sng" w="19050">
                <a:solidFill>
                  <a:srgbClr val="C64033"/>
                </a:solidFill>
                <a:prstDash val="solid"/>
                <a:round/>
                <a:headEnd len="sm" w="sm" type="none"/>
                <a:tailEnd len="sm" w="sm" type="none"/>
              </a:ln>
            </p:spPr>
          </p:cxnSp>
        </p:grpSp>
        <p:grpSp>
          <p:nvGrpSpPr>
            <p:cNvPr id="617" name="Google Shape;617;p23"/>
            <p:cNvGrpSpPr/>
            <p:nvPr/>
          </p:nvGrpSpPr>
          <p:grpSpPr>
            <a:xfrm>
              <a:off x="2172919" y="0"/>
              <a:ext cx="2036038" cy="426730"/>
              <a:chOff x="0" y="0"/>
              <a:chExt cx="2036036" cy="426729"/>
            </a:xfrm>
          </p:grpSpPr>
          <p:sp>
            <p:nvSpPr>
              <p:cNvPr id="618" name="Google Shape;618;p23"/>
              <p:cNvSpPr/>
              <p:nvPr/>
            </p:nvSpPr>
            <p:spPr>
              <a:xfrm>
                <a:off x="0" y="0"/>
                <a:ext cx="2036036"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19" name="Google Shape;619;p23"/>
              <p:cNvSpPr txBox="1"/>
              <p:nvPr/>
            </p:nvSpPr>
            <p:spPr>
              <a:xfrm>
                <a:off x="120912" y="63067"/>
                <a:ext cx="1794212"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CEO</a:t>
                </a:r>
                <a:endParaRPr/>
              </a:p>
            </p:txBody>
          </p:sp>
        </p:grpSp>
        <p:grpSp>
          <p:nvGrpSpPr>
            <p:cNvPr id="620" name="Google Shape;620;p23"/>
            <p:cNvGrpSpPr/>
            <p:nvPr/>
          </p:nvGrpSpPr>
          <p:grpSpPr>
            <a:xfrm>
              <a:off x="15653" y="722170"/>
              <a:ext cx="1794295" cy="356234"/>
              <a:chOff x="0" y="0"/>
              <a:chExt cx="1794294" cy="356233"/>
            </a:xfrm>
          </p:grpSpPr>
          <p:sp>
            <p:nvSpPr>
              <p:cNvPr id="621" name="Google Shape;621;p23"/>
              <p:cNvSpPr/>
              <p:nvPr/>
            </p:nvSpPr>
            <p:spPr>
              <a:xfrm>
                <a:off x="0" y="0"/>
                <a:ext cx="1794294" cy="356233"/>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22" name="Google Shape;622;p23"/>
              <p:cNvSpPr txBox="1"/>
              <p:nvPr/>
            </p:nvSpPr>
            <p:spPr>
              <a:xfrm>
                <a:off x="110587" y="27819"/>
                <a:ext cx="1573120"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Directivo</a:t>
                </a:r>
                <a:endParaRPr/>
              </a:p>
            </p:txBody>
          </p:sp>
        </p:grpSp>
        <p:grpSp>
          <p:nvGrpSpPr>
            <p:cNvPr id="623" name="Google Shape;623;p23"/>
            <p:cNvGrpSpPr/>
            <p:nvPr/>
          </p:nvGrpSpPr>
          <p:grpSpPr>
            <a:xfrm>
              <a:off x="2281426" y="722170"/>
              <a:ext cx="1794296" cy="356234"/>
              <a:chOff x="0" y="0"/>
              <a:chExt cx="1794294" cy="356233"/>
            </a:xfrm>
          </p:grpSpPr>
          <p:sp>
            <p:nvSpPr>
              <p:cNvPr id="624" name="Google Shape;624;p23"/>
              <p:cNvSpPr/>
              <p:nvPr/>
            </p:nvSpPr>
            <p:spPr>
              <a:xfrm>
                <a:off x="0" y="0"/>
                <a:ext cx="1794294" cy="356233"/>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25" name="Google Shape;625;p23"/>
              <p:cNvSpPr txBox="1"/>
              <p:nvPr/>
            </p:nvSpPr>
            <p:spPr>
              <a:xfrm>
                <a:off x="110587" y="27819"/>
                <a:ext cx="1573120"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Directivo</a:t>
                </a:r>
                <a:endParaRPr/>
              </a:p>
            </p:txBody>
          </p:sp>
        </p:grpSp>
        <p:grpSp>
          <p:nvGrpSpPr>
            <p:cNvPr id="626" name="Google Shape;626;p23"/>
            <p:cNvGrpSpPr/>
            <p:nvPr/>
          </p:nvGrpSpPr>
          <p:grpSpPr>
            <a:xfrm>
              <a:off x="4547198" y="722170"/>
              <a:ext cx="1794296" cy="356234"/>
              <a:chOff x="0" y="0"/>
              <a:chExt cx="1794294" cy="356233"/>
            </a:xfrm>
          </p:grpSpPr>
          <p:sp>
            <p:nvSpPr>
              <p:cNvPr id="627" name="Google Shape;627;p23"/>
              <p:cNvSpPr/>
              <p:nvPr/>
            </p:nvSpPr>
            <p:spPr>
              <a:xfrm>
                <a:off x="0" y="0"/>
                <a:ext cx="1794294" cy="356233"/>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28" name="Google Shape;628;p23"/>
              <p:cNvSpPr txBox="1"/>
              <p:nvPr/>
            </p:nvSpPr>
            <p:spPr>
              <a:xfrm>
                <a:off x="110587" y="27819"/>
                <a:ext cx="1573120"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Directivo</a:t>
                </a:r>
                <a:endParaRPr/>
              </a:p>
            </p:txBody>
          </p:sp>
        </p:grpSp>
        <p:sp>
          <p:nvSpPr>
            <p:cNvPr id="629" name="Google Shape;629;p23"/>
            <p:cNvSpPr txBox="1"/>
            <p:nvPr/>
          </p:nvSpPr>
          <p:spPr>
            <a:xfrm>
              <a:off x="357636" y="1071519"/>
              <a:ext cx="1158960"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Departamento</a:t>
              </a:r>
              <a:endParaRPr/>
            </a:p>
          </p:txBody>
        </p:sp>
        <p:sp>
          <p:nvSpPr>
            <p:cNvPr id="630" name="Google Shape;630;p23"/>
            <p:cNvSpPr txBox="1"/>
            <p:nvPr/>
          </p:nvSpPr>
          <p:spPr>
            <a:xfrm>
              <a:off x="635536" y="1728645"/>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1" name="Google Shape;631;p23"/>
            <p:cNvSpPr txBox="1"/>
            <p:nvPr/>
          </p:nvSpPr>
          <p:spPr>
            <a:xfrm>
              <a:off x="635536" y="2119901"/>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2" name="Google Shape;632;p23"/>
            <p:cNvSpPr txBox="1"/>
            <p:nvPr/>
          </p:nvSpPr>
          <p:spPr>
            <a:xfrm>
              <a:off x="635536" y="2511156"/>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3" name="Google Shape;633;p23"/>
            <p:cNvSpPr txBox="1"/>
            <p:nvPr/>
          </p:nvSpPr>
          <p:spPr>
            <a:xfrm>
              <a:off x="2599092" y="1071519"/>
              <a:ext cx="1158960"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Departamento</a:t>
              </a:r>
              <a:endParaRPr/>
            </a:p>
          </p:txBody>
        </p:sp>
        <p:sp>
          <p:nvSpPr>
            <p:cNvPr id="634" name="Google Shape;634;p23"/>
            <p:cNvSpPr txBox="1"/>
            <p:nvPr/>
          </p:nvSpPr>
          <p:spPr>
            <a:xfrm>
              <a:off x="2876992" y="1728645"/>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5" name="Google Shape;635;p23"/>
            <p:cNvSpPr txBox="1"/>
            <p:nvPr/>
          </p:nvSpPr>
          <p:spPr>
            <a:xfrm>
              <a:off x="2876992" y="2119901"/>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6" name="Google Shape;636;p23"/>
            <p:cNvSpPr txBox="1"/>
            <p:nvPr/>
          </p:nvSpPr>
          <p:spPr>
            <a:xfrm>
              <a:off x="2876992" y="2511156"/>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7" name="Google Shape;637;p23"/>
            <p:cNvSpPr txBox="1"/>
            <p:nvPr/>
          </p:nvSpPr>
          <p:spPr>
            <a:xfrm>
              <a:off x="4864865" y="1071519"/>
              <a:ext cx="1158960"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Departamento</a:t>
              </a:r>
              <a:endParaRPr/>
            </a:p>
          </p:txBody>
        </p:sp>
        <p:sp>
          <p:nvSpPr>
            <p:cNvPr id="638" name="Google Shape;638;p23"/>
            <p:cNvSpPr txBox="1"/>
            <p:nvPr/>
          </p:nvSpPr>
          <p:spPr>
            <a:xfrm>
              <a:off x="5142765" y="1728645"/>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39" name="Google Shape;639;p23"/>
            <p:cNvSpPr txBox="1"/>
            <p:nvPr/>
          </p:nvSpPr>
          <p:spPr>
            <a:xfrm>
              <a:off x="5142765" y="2119901"/>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40" name="Google Shape;640;p23"/>
            <p:cNvSpPr txBox="1"/>
            <p:nvPr/>
          </p:nvSpPr>
          <p:spPr>
            <a:xfrm>
              <a:off x="5142765" y="2511156"/>
              <a:ext cx="603162"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400"/>
                <a:buFont typeface="Calibri"/>
                <a:buNone/>
              </a:pPr>
              <a:r>
                <a:rPr b="0" i="0" lang="en-US" sz="1400" u="none" cap="none" strike="noStrike">
                  <a:solidFill>
                    <a:srgbClr val="ED6B00"/>
                  </a:solidFill>
                  <a:latin typeface="Calibri"/>
                  <a:ea typeface="Calibri"/>
                  <a:cs typeface="Calibri"/>
                  <a:sym typeface="Calibri"/>
                </a:rPr>
                <a:t>Equipo</a:t>
              </a:r>
              <a:endParaRPr/>
            </a:p>
          </p:txBody>
        </p:sp>
        <p:sp>
          <p:nvSpPr>
            <p:cNvPr id="641" name="Google Shape;641;p23"/>
            <p:cNvSpPr txBox="1"/>
            <p:nvPr/>
          </p:nvSpPr>
          <p:spPr>
            <a:xfrm rot="-5400000">
              <a:off x="-282638" y="2133389"/>
              <a:ext cx="846074" cy="280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C64033"/>
                </a:buClr>
                <a:buSzPts val="1400"/>
                <a:buFont typeface="Calibri"/>
                <a:buNone/>
              </a:pPr>
              <a:r>
                <a:rPr b="1" i="0" lang="en-US" sz="1400" u="none" cap="none" strike="noStrike">
                  <a:solidFill>
                    <a:srgbClr val="C64033"/>
                  </a:solidFill>
                  <a:latin typeface="Calibri"/>
                  <a:ea typeface="Calibri"/>
                  <a:cs typeface="Calibri"/>
                  <a:sym typeface="Calibri"/>
                </a:rPr>
                <a:t>Funciones</a:t>
              </a:r>
              <a:endParaRPr/>
            </a:p>
          </p:txBody>
        </p:sp>
        <p:cxnSp>
          <p:nvCxnSpPr>
            <p:cNvPr id="642" name="Google Shape;642;p23"/>
            <p:cNvCxnSpPr/>
            <p:nvPr/>
          </p:nvCxnSpPr>
          <p:spPr>
            <a:xfrm>
              <a:off x="912800" y="1328473"/>
              <a:ext cx="1" cy="391257"/>
            </a:xfrm>
            <a:prstGeom prst="straightConnector1">
              <a:avLst/>
            </a:prstGeom>
            <a:noFill/>
            <a:ln cap="flat" cmpd="sng" w="9525">
              <a:solidFill>
                <a:srgbClr val="C64033"/>
              </a:solidFill>
              <a:prstDash val="solid"/>
              <a:round/>
              <a:headEnd len="med" w="med" type="triangle"/>
              <a:tailEnd len="med" w="med" type="triangle"/>
            </a:ln>
          </p:spPr>
        </p:cxnSp>
        <p:cxnSp>
          <p:nvCxnSpPr>
            <p:cNvPr id="643" name="Google Shape;643;p23"/>
            <p:cNvCxnSpPr/>
            <p:nvPr/>
          </p:nvCxnSpPr>
          <p:spPr>
            <a:xfrm>
              <a:off x="3178572" y="1328473"/>
              <a:ext cx="1" cy="391257"/>
            </a:xfrm>
            <a:prstGeom prst="straightConnector1">
              <a:avLst/>
            </a:prstGeom>
            <a:noFill/>
            <a:ln cap="flat" cmpd="sng" w="9525">
              <a:solidFill>
                <a:srgbClr val="C64033"/>
              </a:solidFill>
              <a:prstDash val="solid"/>
              <a:round/>
              <a:headEnd len="med" w="med" type="triangle"/>
              <a:tailEnd len="med" w="med" type="triangle"/>
            </a:ln>
          </p:spPr>
        </p:cxnSp>
        <p:cxnSp>
          <p:nvCxnSpPr>
            <p:cNvPr id="644" name="Google Shape;644;p23"/>
            <p:cNvCxnSpPr/>
            <p:nvPr/>
          </p:nvCxnSpPr>
          <p:spPr>
            <a:xfrm>
              <a:off x="5479701" y="1328473"/>
              <a:ext cx="1" cy="391257"/>
            </a:xfrm>
            <a:prstGeom prst="straightConnector1">
              <a:avLst/>
            </a:prstGeom>
            <a:noFill/>
            <a:ln cap="flat" cmpd="sng" w="9525">
              <a:solidFill>
                <a:srgbClr val="C64033"/>
              </a:solidFill>
              <a:prstDash val="solid"/>
              <a:round/>
              <a:headEnd len="med" w="med" type="triangle"/>
              <a:tailEnd len="med" w="med" type="triangle"/>
            </a:ln>
          </p:spPr>
        </p:cxnSp>
        <p:cxnSp>
          <p:nvCxnSpPr>
            <p:cNvPr id="645" name="Google Shape;645;p23"/>
            <p:cNvCxnSpPr/>
            <p:nvPr/>
          </p:nvCxnSpPr>
          <p:spPr>
            <a:xfrm flipH="1">
              <a:off x="3887968" y="1890602"/>
              <a:ext cx="880857" cy="1"/>
            </a:xfrm>
            <a:prstGeom prst="straightConnector1">
              <a:avLst/>
            </a:prstGeom>
            <a:noFill/>
            <a:ln cap="flat" cmpd="sng" w="9525">
              <a:solidFill>
                <a:srgbClr val="C64033"/>
              </a:solidFill>
              <a:prstDash val="solid"/>
              <a:round/>
              <a:headEnd len="med" w="med" type="triangle"/>
              <a:tailEnd len="med" w="med" type="triangle"/>
            </a:ln>
          </p:spPr>
        </p:cxnSp>
        <p:cxnSp>
          <p:nvCxnSpPr>
            <p:cNvPr id="646" name="Google Shape;646;p23"/>
            <p:cNvCxnSpPr/>
            <p:nvPr/>
          </p:nvCxnSpPr>
          <p:spPr>
            <a:xfrm flipH="1">
              <a:off x="3887968" y="2278529"/>
              <a:ext cx="880857" cy="1"/>
            </a:xfrm>
            <a:prstGeom prst="straightConnector1">
              <a:avLst/>
            </a:prstGeom>
            <a:noFill/>
            <a:ln cap="flat" cmpd="sng" w="9525">
              <a:solidFill>
                <a:srgbClr val="C64033"/>
              </a:solidFill>
              <a:prstDash val="solid"/>
              <a:round/>
              <a:headEnd len="med" w="med" type="triangle"/>
              <a:tailEnd len="med" w="med" type="triangle"/>
            </a:ln>
          </p:spPr>
        </p:cxnSp>
        <p:cxnSp>
          <p:nvCxnSpPr>
            <p:cNvPr id="647" name="Google Shape;647;p23"/>
            <p:cNvCxnSpPr/>
            <p:nvPr/>
          </p:nvCxnSpPr>
          <p:spPr>
            <a:xfrm flipH="1">
              <a:off x="3887968" y="2671075"/>
              <a:ext cx="880857" cy="1"/>
            </a:xfrm>
            <a:prstGeom prst="straightConnector1">
              <a:avLst/>
            </a:prstGeom>
            <a:noFill/>
            <a:ln cap="flat" cmpd="sng" w="9525">
              <a:solidFill>
                <a:srgbClr val="C64033"/>
              </a:solidFill>
              <a:prstDash val="solid"/>
              <a:round/>
              <a:headEnd len="med" w="med" type="triangle"/>
              <a:tailEnd len="med" w="med" type="triangle"/>
            </a:ln>
          </p:spPr>
        </p:cxnSp>
        <p:cxnSp>
          <p:nvCxnSpPr>
            <p:cNvPr id="648" name="Google Shape;648;p23"/>
            <p:cNvCxnSpPr/>
            <p:nvPr/>
          </p:nvCxnSpPr>
          <p:spPr>
            <a:xfrm flipH="1">
              <a:off x="1601968" y="1890602"/>
              <a:ext cx="880857" cy="1"/>
            </a:xfrm>
            <a:prstGeom prst="straightConnector1">
              <a:avLst/>
            </a:prstGeom>
            <a:noFill/>
            <a:ln cap="flat" cmpd="sng" w="9525">
              <a:solidFill>
                <a:srgbClr val="C64033"/>
              </a:solidFill>
              <a:prstDash val="solid"/>
              <a:round/>
              <a:headEnd len="med" w="med" type="triangle"/>
              <a:tailEnd len="med" w="med" type="triangle"/>
            </a:ln>
          </p:spPr>
        </p:cxnSp>
        <p:cxnSp>
          <p:nvCxnSpPr>
            <p:cNvPr id="649" name="Google Shape;649;p23"/>
            <p:cNvCxnSpPr/>
            <p:nvPr/>
          </p:nvCxnSpPr>
          <p:spPr>
            <a:xfrm flipH="1">
              <a:off x="1601968" y="2278529"/>
              <a:ext cx="880857" cy="1"/>
            </a:xfrm>
            <a:prstGeom prst="straightConnector1">
              <a:avLst/>
            </a:prstGeom>
            <a:noFill/>
            <a:ln cap="flat" cmpd="sng" w="9525">
              <a:solidFill>
                <a:srgbClr val="C64033"/>
              </a:solidFill>
              <a:prstDash val="solid"/>
              <a:round/>
              <a:headEnd len="med" w="med" type="triangle"/>
              <a:tailEnd len="med" w="med" type="triangle"/>
            </a:ln>
          </p:spPr>
        </p:cxnSp>
        <p:cxnSp>
          <p:nvCxnSpPr>
            <p:cNvPr id="650" name="Google Shape;650;p23"/>
            <p:cNvCxnSpPr/>
            <p:nvPr/>
          </p:nvCxnSpPr>
          <p:spPr>
            <a:xfrm flipH="1">
              <a:off x="1601968" y="2671075"/>
              <a:ext cx="880857" cy="1"/>
            </a:xfrm>
            <a:prstGeom prst="straightConnector1">
              <a:avLst/>
            </a:prstGeom>
            <a:noFill/>
            <a:ln cap="flat" cmpd="sng" w="9525">
              <a:solidFill>
                <a:srgbClr val="C64033"/>
              </a:solidFill>
              <a:prstDash val="solid"/>
              <a:round/>
              <a:headEnd len="med" w="med" type="triangle"/>
              <a:tailEnd len="med" w="med" type="triangl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56" name="Google Shape;656;p24"/>
          <p:cNvSpPr txBox="1"/>
          <p:nvPr/>
        </p:nvSpPr>
        <p:spPr>
          <a:xfrm>
            <a:off x="452174" y="1269911"/>
            <a:ext cx="652128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a:t>
            </a:r>
            <a:r>
              <a:rPr b="0" i="0" lang="en-US" sz="2800" u="none" cap="none" strike="noStrike">
                <a:solidFill>
                  <a:srgbClr val="A93501"/>
                </a:solidFill>
                <a:latin typeface="Calibri"/>
                <a:ea typeface="Calibri"/>
                <a:cs typeface="Calibri"/>
                <a:sym typeface="Calibri"/>
              </a:rPr>
              <a:t>ORGANIGRAMA DE BLOQUE</a:t>
            </a:r>
            <a:endParaRPr/>
          </a:p>
        </p:txBody>
      </p:sp>
      <p:sp>
        <p:nvSpPr>
          <p:cNvPr id="657" name="Google Shape;657;p24"/>
          <p:cNvSpPr txBox="1"/>
          <p:nvPr/>
        </p:nvSpPr>
        <p:spPr>
          <a:xfrm>
            <a:off x="906112" y="2173024"/>
            <a:ext cx="6608163"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una variante del organigrama vertical, pero tiene la peculiaridad que integra un mayor número de unidades en los espacios del organigrama.</a:t>
            </a:r>
            <a:endParaRPr/>
          </a:p>
        </p:txBody>
      </p:sp>
      <p:grpSp>
        <p:nvGrpSpPr>
          <p:cNvPr id="658" name="Google Shape;658;p24"/>
          <p:cNvGrpSpPr/>
          <p:nvPr/>
        </p:nvGrpSpPr>
        <p:grpSpPr>
          <a:xfrm>
            <a:off x="1725728" y="3020291"/>
            <a:ext cx="6268807" cy="4051849"/>
            <a:chOff x="0" y="0"/>
            <a:chExt cx="6268806" cy="4051848"/>
          </a:xfrm>
        </p:grpSpPr>
        <p:sp>
          <p:nvSpPr>
            <p:cNvPr id="659" name="Google Shape;659;p24"/>
            <p:cNvSpPr/>
            <p:nvPr/>
          </p:nvSpPr>
          <p:spPr>
            <a:xfrm>
              <a:off x="4482722" y="829410"/>
              <a:ext cx="1786084" cy="3011813"/>
            </a:xfrm>
            <a:prstGeom prst="roundRect">
              <a:avLst>
                <a:gd fmla="val 4797"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 name="Google Shape;660;p24"/>
            <p:cNvSpPr/>
            <p:nvPr/>
          </p:nvSpPr>
          <p:spPr>
            <a:xfrm>
              <a:off x="2234390" y="624861"/>
              <a:ext cx="1786084" cy="3216362"/>
            </a:xfrm>
            <a:prstGeom prst="roundRect">
              <a:avLst>
                <a:gd fmla="val 4797"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1" name="Google Shape;661;p24"/>
            <p:cNvSpPr/>
            <p:nvPr/>
          </p:nvSpPr>
          <p:spPr>
            <a:xfrm>
              <a:off x="0" y="624861"/>
              <a:ext cx="1786084" cy="3216362"/>
            </a:xfrm>
            <a:prstGeom prst="roundRect">
              <a:avLst>
                <a:gd fmla="val 4797" name="adj"/>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62" name="Google Shape;662;p24"/>
            <p:cNvGrpSpPr/>
            <p:nvPr/>
          </p:nvGrpSpPr>
          <p:grpSpPr>
            <a:xfrm>
              <a:off x="924759" y="208964"/>
              <a:ext cx="4471804" cy="765629"/>
              <a:chOff x="-1" y="-1"/>
              <a:chExt cx="4471803" cy="765628"/>
            </a:xfrm>
          </p:grpSpPr>
          <p:sp>
            <p:nvSpPr>
              <p:cNvPr id="663" name="Google Shape;663;p24"/>
              <p:cNvSpPr/>
              <p:nvPr/>
            </p:nvSpPr>
            <p:spPr>
              <a:xfrm>
                <a:off x="-1" y="300781"/>
                <a:ext cx="4471803" cy="464846"/>
              </a:xfrm>
              <a:custGeom>
                <a:rect b="b" l="l" r="r" t="t"/>
                <a:pathLst>
                  <a:path extrusionOk="0" h="21600" w="21600">
                    <a:moveTo>
                      <a:pt x="0" y="16518"/>
                    </a:moveTo>
                    <a:lnTo>
                      <a:pt x="0" y="0"/>
                    </a:lnTo>
                    <a:lnTo>
                      <a:pt x="21600" y="0"/>
                    </a:lnTo>
                    <a:lnTo>
                      <a:pt x="21600" y="21600"/>
                    </a:lnTo>
                  </a:path>
                </a:pathLst>
              </a:custGeom>
              <a:noFill/>
              <a:ln cap="flat" cmpd="sng" w="190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4" name="Google Shape;664;p24"/>
              <p:cNvCxnSpPr/>
              <p:nvPr/>
            </p:nvCxnSpPr>
            <p:spPr>
              <a:xfrm flipH="1">
                <a:off x="2224107" y="-1"/>
                <a:ext cx="11795" cy="529227"/>
              </a:xfrm>
              <a:prstGeom prst="straightConnector1">
                <a:avLst/>
              </a:prstGeom>
              <a:noFill/>
              <a:ln cap="flat" cmpd="sng" w="19050">
                <a:solidFill>
                  <a:srgbClr val="C64033"/>
                </a:solidFill>
                <a:prstDash val="solid"/>
                <a:round/>
                <a:headEnd len="sm" w="sm" type="none"/>
                <a:tailEnd len="sm" w="sm" type="none"/>
              </a:ln>
            </p:spPr>
          </p:cxnSp>
        </p:grpSp>
        <p:grpSp>
          <p:nvGrpSpPr>
            <p:cNvPr id="665" name="Google Shape;665;p24"/>
            <p:cNvGrpSpPr/>
            <p:nvPr/>
          </p:nvGrpSpPr>
          <p:grpSpPr>
            <a:xfrm>
              <a:off x="2144270" y="0"/>
              <a:ext cx="2009195" cy="378618"/>
              <a:chOff x="0" y="0"/>
              <a:chExt cx="2009193" cy="378617"/>
            </a:xfrm>
          </p:grpSpPr>
          <p:sp>
            <p:nvSpPr>
              <p:cNvPr id="666" name="Google Shape;666;p24"/>
              <p:cNvSpPr/>
              <p:nvPr/>
            </p:nvSpPr>
            <p:spPr>
              <a:xfrm>
                <a:off x="0" y="0"/>
                <a:ext cx="2009193" cy="378617"/>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200"/>
                  <a:buFont typeface="Calibri"/>
                  <a:buNone/>
                </a:pPr>
                <a:r>
                  <a:t/>
                </a:r>
                <a:endParaRPr b="1" i="0" sz="1200" u="none" cap="none" strike="noStrike">
                  <a:solidFill>
                    <a:srgbClr val="FFFFFF"/>
                  </a:solidFill>
                  <a:latin typeface="Calibri"/>
                  <a:ea typeface="Calibri"/>
                  <a:cs typeface="Calibri"/>
                  <a:sym typeface="Calibri"/>
                </a:endParaRPr>
              </a:p>
            </p:txBody>
          </p:sp>
          <p:sp>
            <p:nvSpPr>
              <p:cNvPr id="667" name="Google Shape;667;p24"/>
              <p:cNvSpPr txBox="1"/>
              <p:nvPr/>
            </p:nvSpPr>
            <p:spPr>
              <a:xfrm>
                <a:off x="113865" y="48908"/>
                <a:ext cx="1781462" cy="2808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Secretario</a:t>
                </a:r>
                <a:endParaRPr/>
              </a:p>
            </p:txBody>
          </p:sp>
        </p:grpSp>
        <p:grpSp>
          <p:nvGrpSpPr>
            <p:cNvPr id="668" name="Google Shape;668;p24"/>
            <p:cNvGrpSpPr/>
            <p:nvPr/>
          </p:nvGrpSpPr>
          <p:grpSpPr>
            <a:xfrm>
              <a:off x="15445" y="578024"/>
              <a:ext cx="1770640" cy="280801"/>
              <a:chOff x="0" y="0"/>
              <a:chExt cx="1770639" cy="280799"/>
            </a:xfrm>
          </p:grpSpPr>
          <p:sp>
            <p:nvSpPr>
              <p:cNvPr id="669" name="Google Shape;669;p24"/>
              <p:cNvSpPr/>
              <p:nvPr/>
            </p:nvSpPr>
            <p:spPr>
              <a:xfrm>
                <a:off x="0" y="8309"/>
                <a:ext cx="1770639" cy="264182"/>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sp>
            <p:nvSpPr>
              <p:cNvPr id="670" name="Google Shape;670;p24"/>
              <p:cNvSpPr txBox="1"/>
              <p:nvPr/>
            </p:nvSpPr>
            <p:spPr>
              <a:xfrm>
                <a:off x="97108" y="0"/>
                <a:ext cx="1576422" cy="28079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Subsecretaría A</a:t>
                </a:r>
                <a:endParaRPr/>
              </a:p>
            </p:txBody>
          </p:sp>
        </p:grpSp>
        <p:grpSp>
          <p:nvGrpSpPr>
            <p:cNvPr id="671" name="Google Shape;671;p24"/>
            <p:cNvGrpSpPr/>
            <p:nvPr/>
          </p:nvGrpSpPr>
          <p:grpSpPr>
            <a:xfrm>
              <a:off x="2251346" y="578024"/>
              <a:ext cx="1770640" cy="280801"/>
              <a:chOff x="0" y="0"/>
              <a:chExt cx="1770639" cy="280799"/>
            </a:xfrm>
          </p:grpSpPr>
          <p:sp>
            <p:nvSpPr>
              <p:cNvPr id="672" name="Google Shape;672;p24"/>
              <p:cNvSpPr/>
              <p:nvPr/>
            </p:nvSpPr>
            <p:spPr>
              <a:xfrm>
                <a:off x="0" y="8309"/>
                <a:ext cx="1770639" cy="264182"/>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sp>
            <p:nvSpPr>
              <p:cNvPr id="673" name="Google Shape;673;p24"/>
              <p:cNvSpPr txBox="1"/>
              <p:nvPr/>
            </p:nvSpPr>
            <p:spPr>
              <a:xfrm>
                <a:off x="97108" y="0"/>
                <a:ext cx="1576422" cy="28079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Subsecretaría B</a:t>
                </a:r>
                <a:endParaRPr/>
              </a:p>
            </p:txBody>
          </p:sp>
        </p:grpSp>
        <p:grpSp>
          <p:nvGrpSpPr>
            <p:cNvPr id="674" name="Google Shape;674;p24"/>
            <p:cNvGrpSpPr/>
            <p:nvPr/>
          </p:nvGrpSpPr>
          <p:grpSpPr>
            <a:xfrm>
              <a:off x="4487246" y="729882"/>
              <a:ext cx="1770640" cy="280801"/>
              <a:chOff x="0" y="0"/>
              <a:chExt cx="1770639" cy="280799"/>
            </a:xfrm>
          </p:grpSpPr>
          <p:sp>
            <p:nvSpPr>
              <p:cNvPr id="675" name="Google Shape;675;p24"/>
              <p:cNvSpPr/>
              <p:nvPr/>
            </p:nvSpPr>
            <p:spPr>
              <a:xfrm>
                <a:off x="0" y="8309"/>
                <a:ext cx="1770639" cy="264182"/>
              </a:xfrm>
              <a:prstGeom prst="roundRect">
                <a:avLst>
                  <a:gd fmla="val 50000" name="adj"/>
                </a:avLst>
              </a:prstGeom>
              <a:solidFill>
                <a:srgbClr val="ED6B00"/>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sp>
            <p:nvSpPr>
              <p:cNvPr id="676" name="Google Shape;676;p24"/>
              <p:cNvSpPr txBox="1"/>
              <p:nvPr/>
            </p:nvSpPr>
            <p:spPr>
              <a:xfrm>
                <a:off x="97108" y="0"/>
                <a:ext cx="1576422" cy="280799"/>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Oficialía Mayor</a:t>
                </a:r>
                <a:endParaRPr/>
              </a:p>
            </p:txBody>
          </p:sp>
        </p:grpSp>
        <p:sp>
          <p:nvSpPr>
            <p:cNvPr id="677" name="Google Shape;677;p24"/>
            <p:cNvSpPr txBox="1"/>
            <p:nvPr/>
          </p:nvSpPr>
          <p:spPr>
            <a:xfrm>
              <a:off x="339520" y="927100"/>
              <a:ext cx="1163116" cy="303521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1.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1.1 Departamento</a:t>
              </a:r>
              <a:endParaRPr/>
            </a:p>
            <a:p>
              <a:pPr indent="179388"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1.1.3 Oficina</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1.2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1.2.1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1.2.2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1.2.3 Oficina</a:t>
              </a:r>
              <a:endParaRPr/>
            </a:p>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2.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2.1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2.1.3 Oficina</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2.2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2.2.1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2.2.2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2.2.3 Oficina</a:t>
              </a:r>
              <a:endParaRPr/>
            </a:p>
          </p:txBody>
        </p:sp>
        <p:sp>
          <p:nvSpPr>
            <p:cNvPr id="678" name="Google Shape;678;p24"/>
            <p:cNvSpPr txBox="1"/>
            <p:nvPr/>
          </p:nvSpPr>
          <p:spPr>
            <a:xfrm>
              <a:off x="2592377" y="927100"/>
              <a:ext cx="1163115" cy="237481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3.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3.1 Departamento</a:t>
              </a:r>
              <a:endParaRPr/>
            </a:p>
            <a:p>
              <a:pPr indent="179388"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3.1.1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3.1.2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3.1.3 Oficina</a:t>
              </a:r>
              <a:endParaRPr/>
            </a:p>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4.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4.1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4.1.3 Oficina</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4.2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4.2.1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4.2.2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4.2.3 Oficina</a:t>
              </a:r>
              <a:endParaRPr/>
            </a:p>
          </p:txBody>
        </p:sp>
        <p:sp>
          <p:nvSpPr>
            <p:cNvPr id="679" name="Google Shape;679;p24"/>
            <p:cNvSpPr txBox="1"/>
            <p:nvPr/>
          </p:nvSpPr>
          <p:spPr>
            <a:xfrm>
              <a:off x="4835317" y="1016636"/>
              <a:ext cx="1163115" cy="303521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5.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5.1 Departamento</a:t>
              </a:r>
              <a:endParaRPr/>
            </a:p>
            <a:p>
              <a:pPr indent="179388"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5.1.3 Oficina</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5.2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5.2.1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5.2.2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5.2.3 Oficina</a:t>
              </a:r>
              <a:endParaRPr/>
            </a:p>
            <a:p>
              <a:pPr indent="0" lvl="0" marL="0" marR="0" rtl="0" algn="l">
                <a:lnSpc>
                  <a:spcPct val="100000"/>
                </a:lnSpc>
                <a:spcBef>
                  <a:spcPts val="0"/>
                </a:spcBef>
                <a:spcAft>
                  <a:spcPts val="0"/>
                </a:spcAft>
                <a:buClr>
                  <a:srgbClr val="ED6B00"/>
                </a:buClr>
                <a:buSzPts val="1000"/>
                <a:buFont typeface="Calibri"/>
                <a:buNone/>
              </a:pPr>
              <a:r>
                <a:rPr b="1" i="0" lang="en-US" sz="1000" u="none" cap="none" strike="noStrike">
                  <a:solidFill>
                    <a:srgbClr val="ED6B00"/>
                  </a:solidFill>
                  <a:latin typeface="Calibri"/>
                  <a:ea typeface="Calibri"/>
                  <a:cs typeface="Calibri"/>
                  <a:sym typeface="Calibri"/>
                </a:rPr>
                <a:t>6. Dirección</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6.1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6.1.1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6.1.2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6.1.3 Oficina</a:t>
              </a:r>
              <a:endParaRPr/>
            </a:p>
            <a:p>
              <a:pPr indent="87313"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6.2 Departamento</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6.2.1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6.2.2 Oficina</a:t>
              </a:r>
              <a:endParaRPr/>
            </a:p>
            <a:p>
              <a:pPr indent="179387" lvl="0" marL="0" marR="0" rtl="0" algn="l">
                <a:lnSpc>
                  <a:spcPct val="100000"/>
                </a:lnSpc>
                <a:spcBef>
                  <a:spcPts val="0"/>
                </a:spcBef>
                <a:spcAft>
                  <a:spcPts val="0"/>
                </a:spcAft>
                <a:buClr>
                  <a:srgbClr val="ED6B00"/>
                </a:buClr>
                <a:buSzPts val="1000"/>
                <a:buFont typeface="Calibri"/>
                <a:buNone/>
              </a:pPr>
              <a:r>
                <a:rPr b="0" i="0" lang="en-US" sz="1000" u="none" cap="none" strike="noStrike">
                  <a:solidFill>
                    <a:srgbClr val="ED6B00"/>
                  </a:solidFill>
                  <a:latin typeface="Calibri"/>
                  <a:ea typeface="Calibri"/>
                  <a:cs typeface="Calibri"/>
                  <a:sym typeface="Calibri"/>
                </a:rPr>
                <a:t>6.2.3 Oficina</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85" name="Google Shape;685;p25"/>
          <p:cNvSpPr txBox="1"/>
          <p:nvPr/>
        </p:nvSpPr>
        <p:spPr>
          <a:xfrm>
            <a:off x="452174" y="1269911"/>
            <a:ext cx="652128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EJEMPLO DE </a:t>
            </a:r>
            <a:r>
              <a:rPr b="0" i="0" lang="en-US" sz="2800" u="none" cap="none" strike="noStrike">
                <a:solidFill>
                  <a:srgbClr val="A93501"/>
                </a:solidFill>
                <a:latin typeface="Calibri"/>
                <a:ea typeface="Calibri"/>
                <a:cs typeface="Calibri"/>
                <a:sym typeface="Calibri"/>
              </a:rPr>
              <a:t>ORGANIGRAMA CIRCULAR</a:t>
            </a:r>
            <a:endParaRPr/>
          </a:p>
        </p:txBody>
      </p:sp>
      <p:sp>
        <p:nvSpPr>
          <p:cNvPr id="686" name="Google Shape;686;p25"/>
          <p:cNvSpPr txBox="1"/>
          <p:nvPr/>
        </p:nvSpPr>
        <p:spPr>
          <a:xfrm>
            <a:off x="906112" y="2173024"/>
            <a:ext cx="6608163" cy="1062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aquel en que los niveles organizacionales se muestran en círculos concéntricos que se van situando de adentro hacia afuera. Este tipo de organigrama es muy utilizado para evitar mostrar categorías jerárquicas, algo que sucede en otros, como el vertical.</a:t>
            </a:r>
            <a:endParaRPr/>
          </a:p>
        </p:txBody>
      </p:sp>
      <p:grpSp>
        <p:nvGrpSpPr>
          <p:cNvPr id="687" name="Google Shape;687;p25"/>
          <p:cNvGrpSpPr/>
          <p:nvPr/>
        </p:nvGrpSpPr>
        <p:grpSpPr>
          <a:xfrm>
            <a:off x="2538255" y="3718054"/>
            <a:ext cx="4535007" cy="2599883"/>
            <a:chOff x="0" y="0"/>
            <a:chExt cx="4535005" cy="2599881"/>
          </a:xfrm>
        </p:grpSpPr>
        <p:sp>
          <p:nvSpPr>
            <p:cNvPr id="688" name="Google Shape;688;p25"/>
            <p:cNvSpPr/>
            <p:nvPr/>
          </p:nvSpPr>
          <p:spPr>
            <a:xfrm>
              <a:off x="1037933" y="205364"/>
              <a:ext cx="2394295" cy="2394517"/>
            </a:xfrm>
            <a:custGeom>
              <a:rect b="b" l="l" r="r" t="t"/>
              <a:pathLst>
                <a:path extrusionOk="0" h="19691" w="20040">
                  <a:moveTo>
                    <a:pt x="7809" y="244"/>
                  </a:moveTo>
                  <a:lnTo>
                    <a:pt x="7809" y="244"/>
                  </a:lnTo>
                  <a:cubicBezTo>
                    <a:pt x="13206" y="-955"/>
                    <a:pt x="18571" y="2371"/>
                    <a:pt x="19791" y="7674"/>
                  </a:cubicBezTo>
                  <a:cubicBezTo>
                    <a:pt x="21012" y="12976"/>
                    <a:pt x="17626" y="18247"/>
                    <a:pt x="12229" y="19446"/>
                  </a:cubicBezTo>
                  <a:cubicBezTo>
                    <a:pt x="6832" y="20645"/>
                    <a:pt x="1468" y="17319"/>
                    <a:pt x="247" y="12016"/>
                  </a:cubicBezTo>
                  <a:cubicBezTo>
                    <a:pt x="-588" y="8388"/>
                    <a:pt x="730" y="4607"/>
                    <a:pt x="3654" y="2244"/>
                  </a:cubicBezTo>
                </a:path>
              </a:pathLst>
            </a:custGeom>
            <a:noFill/>
            <a:ln cap="flat" cmpd="sng" w="127000">
              <a:solidFill>
                <a:srgbClr val="D4743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 name="Google Shape;689;p25"/>
            <p:cNvGrpSpPr/>
            <p:nvPr/>
          </p:nvGrpSpPr>
          <p:grpSpPr>
            <a:xfrm>
              <a:off x="1417473" y="0"/>
              <a:ext cx="1634994" cy="426730"/>
              <a:chOff x="0" y="0"/>
              <a:chExt cx="1634992" cy="426729"/>
            </a:xfrm>
          </p:grpSpPr>
          <p:sp>
            <p:nvSpPr>
              <p:cNvPr id="690" name="Google Shape;690;p25"/>
              <p:cNvSpPr/>
              <p:nvPr/>
            </p:nvSpPr>
            <p:spPr>
              <a:xfrm>
                <a:off x="0" y="0"/>
                <a:ext cx="1634992"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91" name="Google Shape;691;p25"/>
              <p:cNvSpPr txBox="1"/>
              <p:nvPr/>
            </p:nvSpPr>
            <p:spPr>
              <a:xfrm>
                <a:off x="120911" y="63067"/>
                <a:ext cx="1393169"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Director</a:t>
                </a:r>
                <a:endParaRPr/>
              </a:p>
            </p:txBody>
          </p:sp>
        </p:grpSp>
        <p:grpSp>
          <p:nvGrpSpPr>
            <p:cNvPr id="692" name="Google Shape;692;p25"/>
            <p:cNvGrpSpPr/>
            <p:nvPr/>
          </p:nvGrpSpPr>
          <p:grpSpPr>
            <a:xfrm>
              <a:off x="2900011" y="975894"/>
              <a:ext cx="1634994" cy="426730"/>
              <a:chOff x="0" y="0"/>
              <a:chExt cx="1634992" cy="426729"/>
            </a:xfrm>
          </p:grpSpPr>
          <p:sp>
            <p:nvSpPr>
              <p:cNvPr id="693" name="Google Shape;693;p25"/>
              <p:cNvSpPr/>
              <p:nvPr/>
            </p:nvSpPr>
            <p:spPr>
              <a:xfrm>
                <a:off x="0" y="0"/>
                <a:ext cx="1634992"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94" name="Google Shape;694;p25"/>
              <p:cNvSpPr txBox="1"/>
              <p:nvPr/>
            </p:nvSpPr>
            <p:spPr>
              <a:xfrm>
                <a:off x="120911" y="63067"/>
                <a:ext cx="1393169"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Gerente 1</a:t>
                </a:r>
                <a:endParaRPr/>
              </a:p>
            </p:txBody>
          </p:sp>
        </p:grpSp>
        <p:grpSp>
          <p:nvGrpSpPr>
            <p:cNvPr id="695" name="Google Shape;695;p25"/>
            <p:cNvGrpSpPr/>
            <p:nvPr/>
          </p:nvGrpSpPr>
          <p:grpSpPr>
            <a:xfrm>
              <a:off x="2566638" y="2017188"/>
              <a:ext cx="1634994" cy="426730"/>
              <a:chOff x="0" y="0"/>
              <a:chExt cx="1634992" cy="426729"/>
            </a:xfrm>
          </p:grpSpPr>
          <p:sp>
            <p:nvSpPr>
              <p:cNvPr id="696" name="Google Shape;696;p25"/>
              <p:cNvSpPr/>
              <p:nvPr/>
            </p:nvSpPr>
            <p:spPr>
              <a:xfrm>
                <a:off x="0" y="0"/>
                <a:ext cx="1634992"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697" name="Google Shape;697;p25"/>
              <p:cNvSpPr txBox="1"/>
              <p:nvPr/>
            </p:nvSpPr>
            <p:spPr>
              <a:xfrm>
                <a:off x="120911" y="63067"/>
                <a:ext cx="1393169"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Gerente 2</a:t>
                </a:r>
                <a:endParaRPr/>
              </a:p>
            </p:txBody>
          </p:sp>
        </p:grpSp>
        <p:grpSp>
          <p:nvGrpSpPr>
            <p:cNvPr id="698" name="Google Shape;698;p25"/>
            <p:cNvGrpSpPr/>
            <p:nvPr/>
          </p:nvGrpSpPr>
          <p:grpSpPr>
            <a:xfrm>
              <a:off x="360564" y="2017188"/>
              <a:ext cx="1634994" cy="426730"/>
              <a:chOff x="0" y="0"/>
              <a:chExt cx="1634992" cy="426729"/>
            </a:xfrm>
          </p:grpSpPr>
          <p:sp>
            <p:nvSpPr>
              <p:cNvPr id="699" name="Google Shape;699;p25"/>
              <p:cNvSpPr/>
              <p:nvPr/>
            </p:nvSpPr>
            <p:spPr>
              <a:xfrm>
                <a:off x="0" y="0"/>
                <a:ext cx="1634992"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700" name="Google Shape;700;p25"/>
              <p:cNvSpPr txBox="1"/>
              <p:nvPr/>
            </p:nvSpPr>
            <p:spPr>
              <a:xfrm>
                <a:off x="120911" y="63067"/>
                <a:ext cx="1393169"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Gerente 3</a:t>
                </a:r>
                <a:endParaRPr/>
              </a:p>
            </p:txBody>
          </p:sp>
        </p:grpSp>
        <p:grpSp>
          <p:nvGrpSpPr>
            <p:cNvPr id="701" name="Google Shape;701;p25"/>
            <p:cNvGrpSpPr/>
            <p:nvPr/>
          </p:nvGrpSpPr>
          <p:grpSpPr>
            <a:xfrm>
              <a:off x="0" y="975894"/>
              <a:ext cx="1634993" cy="426730"/>
              <a:chOff x="0" y="0"/>
              <a:chExt cx="1634992" cy="426729"/>
            </a:xfrm>
          </p:grpSpPr>
          <p:sp>
            <p:nvSpPr>
              <p:cNvPr id="702" name="Google Shape;702;p25"/>
              <p:cNvSpPr/>
              <p:nvPr/>
            </p:nvSpPr>
            <p:spPr>
              <a:xfrm>
                <a:off x="0" y="0"/>
                <a:ext cx="1634992" cy="426729"/>
              </a:xfrm>
              <a:prstGeom prst="roundRect">
                <a:avLst>
                  <a:gd fmla="val 50000" name="adj"/>
                </a:avLst>
              </a:prstGeom>
              <a:solidFill>
                <a:srgbClr val="C64033"/>
              </a:solidFill>
              <a:ln cap="flat" cmpd="sng" w="25400">
                <a:solidFill>
                  <a:srgbClr val="FFFFFF"/>
                </a:solidFill>
                <a:prstDash val="solid"/>
                <a:round/>
                <a:headEnd len="sm" w="sm" type="none"/>
                <a:tailEnd len="sm" w="sm" type="none"/>
              </a:ln>
              <a:effectLst>
                <a:outerShdw blurRad="25400" rotWithShape="0">
                  <a:srgbClr val="000000">
                    <a:alpha val="2784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1" i="0" sz="1400" u="none" cap="none" strike="noStrike">
                  <a:solidFill>
                    <a:srgbClr val="FFFFFF"/>
                  </a:solidFill>
                  <a:latin typeface="Calibri"/>
                  <a:ea typeface="Calibri"/>
                  <a:cs typeface="Calibri"/>
                  <a:sym typeface="Calibri"/>
                </a:endParaRPr>
              </a:p>
            </p:txBody>
          </p:sp>
          <p:sp>
            <p:nvSpPr>
              <p:cNvPr id="703" name="Google Shape;703;p25"/>
              <p:cNvSpPr txBox="1"/>
              <p:nvPr/>
            </p:nvSpPr>
            <p:spPr>
              <a:xfrm>
                <a:off x="120911" y="63067"/>
                <a:ext cx="1393169" cy="30059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Gerente 4</a:t>
                </a: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709" name="Google Shape;709;p26"/>
          <p:cNvGrpSpPr/>
          <p:nvPr/>
        </p:nvGrpSpPr>
        <p:grpSpPr>
          <a:xfrm>
            <a:off x="2035276" y="2557918"/>
            <a:ext cx="6999675" cy="3223265"/>
            <a:chOff x="0" y="-1"/>
            <a:chExt cx="6999673" cy="3223263"/>
          </a:xfrm>
        </p:grpSpPr>
        <p:grpSp>
          <p:nvGrpSpPr>
            <p:cNvPr id="710" name="Google Shape;710;p26"/>
            <p:cNvGrpSpPr/>
            <p:nvPr/>
          </p:nvGrpSpPr>
          <p:grpSpPr>
            <a:xfrm>
              <a:off x="0" y="-1"/>
              <a:ext cx="6999673" cy="3223263"/>
              <a:chOff x="0" y="0"/>
              <a:chExt cx="6999672" cy="3223261"/>
            </a:xfrm>
          </p:grpSpPr>
          <p:sp>
            <p:nvSpPr>
              <p:cNvPr id="711" name="Google Shape;711;p26"/>
              <p:cNvSpPr/>
              <p:nvPr/>
            </p:nvSpPr>
            <p:spPr>
              <a:xfrm>
                <a:off x="0" y="0"/>
                <a:ext cx="6999672" cy="3223261"/>
              </a:xfrm>
              <a:prstGeom prst="roundRect">
                <a:avLst>
                  <a:gd fmla="val 13483"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6"/>
              <p:cNvSpPr txBox="1"/>
              <p:nvPr/>
            </p:nvSpPr>
            <p:spPr>
              <a:xfrm>
                <a:off x="132050" y="1421513"/>
                <a:ext cx="6735571"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13" name="Google Shape;713;p26"/>
            <p:cNvSpPr txBox="1"/>
            <p:nvPr/>
          </p:nvSpPr>
          <p:spPr>
            <a:xfrm>
              <a:off x="1307688" y="545324"/>
              <a:ext cx="5191434" cy="213261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ORGANIZACIÓN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realizar la </a:t>
              </a:r>
              <a:r>
                <a:rPr b="1" i="0" lang="en-US" sz="1600" u="none" cap="none" strike="noStrike">
                  <a:solidFill>
                    <a:srgbClr val="ED6B00"/>
                  </a:solidFill>
                  <a:latin typeface="Calibri"/>
                  <a:ea typeface="Calibri"/>
                  <a:cs typeface="Calibri"/>
                  <a:sym typeface="Calibri"/>
                </a:rPr>
                <a:t>Actividad 5 Cuánto aprendimos.</a:t>
              </a:r>
              <a:r>
                <a:rPr b="0" i="0" lang="en-US" sz="1600" u="none" cap="none" strike="noStrike">
                  <a:solidFill>
                    <a:srgbClr val="000000"/>
                  </a:solidFill>
                  <a:latin typeface="Calibri"/>
                  <a:ea typeface="Calibri"/>
                  <a:cs typeface="Calibri"/>
                  <a:sym typeface="Calibri"/>
                </a:rPr>
                <a:t> Utiliza el archivo adjunto.</a:t>
              </a:r>
              <a:endParaRPr/>
            </a:p>
            <a:p>
              <a:pPr indent="-184150" lvl="0" marL="2857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¡Atentos!</a:t>
              </a:r>
              <a:endParaRPr/>
            </a:p>
          </p:txBody>
        </p:sp>
      </p:grpSp>
      <p:sp>
        <p:nvSpPr>
          <p:cNvPr id="714" name="Google Shape;714;p26"/>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715" name="Google Shape;715;p26"/>
          <p:cNvSpPr txBox="1"/>
          <p:nvPr/>
        </p:nvSpPr>
        <p:spPr>
          <a:xfrm>
            <a:off x="366450" y="1006327"/>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716" name="Google Shape;716;p26"/>
          <p:cNvPicPr preferRelativeResize="0"/>
          <p:nvPr/>
        </p:nvPicPr>
        <p:blipFill rotWithShape="1">
          <a:blip r:embed="rId3">
            <a:alphaModFix/>
          </a:blip>
          <a:srcRect b="0" l="0" r="0" t="0"/>
          <a:stretch/>
        </p:blipFill>
        <p:spPr>
          <a:xfrm>
            <a:off x="530942" y="2874173"/>
            <a:ext cx="2812027" cy="3182574"/>
          </a:xfrm>
          <a:prstGeom prst="rect">
            <a:avLst/>
          </a:prstGeom>
          <a:noFill/>
          <a:ln>
            <a:noFill/>
          </a:ln>
        </p:spPr>
      </p:pic>
      <p:pic>
        <p:nvPicPr>
          <p:cNvPr descr="Imagen 4" id="717" name="Google Shape;717;p26"/>
          <p:cNvPicPr preferRelativeResize="0"/>
          <p:nvPr/>
        </p:nvPicPr>
        <p:blipFill rotWithShape="1">
          <a:blip r:embed="rId4">
            <a:alphaModFix/>
          </a:blip>
          <a:srcRect b="0" l="0" r="0" t="0"/>
          <a:stretch/>
        </p:blipFill>
        <p:spPr>
          <a:xfrm>
            <a:off x="7305599" y="5145056"/>
            <a:ext cx="1705020" cy="1272247"/>
          </a:xfrm>
          <a:prstGeom prst="rect">
            <a:avLst/>
          </a:prstGeom>
          <a:noFill/>
          <a:ln>
            <a:noFill/>
          </a:ln>
        </p:spPr>
      </p:pic>
      <p:pic>
        <p:nvPicPr>
          <p:cNvPr descr="Imagen 5" id="718" name="Google Shape;718;p26"/>
          <p:cNvPicPr preferRelativeResize="0"/>
          <p:nvPr/>
        </p:nvPicPr>
        <p:blipFill rotWithShape="1">
          <a:blip r:embed="rId5">
            <a:alphaModFix/>
          </a:blip>
          <a:srcRect b="0" l="0" r="0" t="0"/>
          <a:stretch/>
        </p:blipFill>
        <p:spPr>
          <a:xfrm>
            <a:off x="5551920" y="5470466"/>
            <a:ext cx="1651874" cy="884515"/>
          </a:xfrm>
          <a:prstGeom prst="rect">
            <a:avLst/>
          </a:prstGeom>
          <a:noFill/>
          <a:ln>
            <a:noFill/>
          </a:ln>
        </p:spPr>
      </p:pic>
      <p:sp>
        <p:nvSpPr>
          <p:cNvPr id="719" name="Google Shape;719;p26"/>
          <p:cNvSpPr txBox="1"/>
          <p:nvPr/>
        </p:nvSpPr>
        <p:spPr>
          <a:xfrm>
            <a:off x="4163274" y="10677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7"/>
          <p:cNvSpPr txBox="1"/>
          <p:nvPr>
            <p:ph idx="12" type="sldNum"/>
          </p:nvPr>
        </p:nvSpPr>
        <p:spPr>
          <a:xfrm>
            <a:off x="371685" y="6881800"/>
            <a:ext cx="337200" cy="3540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Clr>
                <a:srgbClr val="000000"/>
              </a:buClr>
              <a:buSzPts val="1100"/>
              <a:buFont typeface="Calibri"/>
              <a:buNone/>
            </a:pPr>
            <a:fld id="{00000000-1234-1234-1234-123412341234}" type="slidenum">
              <a:rPr lang="en-US"/>
              <a:t>‹#›</a:t>
            </a:fld>
            <a:endParaRPr sz="1200">
              <a:latin typeface="Arial"/>
              <a:ea typeface="Arial"/>
              <a:cs typeface="Arial"/>
              <a:sym typeface="Arial"/>
            </a:endParaRPr>
          </a:p>
        </p:txBody>
      </p:sp>
      <p:sp>
        <p:nvSpPr>
          <p:cNvPr id="725" name="Google Shape;725;p27"/>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726" name="Google Shape;726;p27"/>
          <p:cNvSpPr txBox="1"/>
          <p:nvPr/>
        </p:nvSpPr>
        <p:spPr>
          <a:xfrm>
            <a:off x="375977" y="1283910"/>
            <a:ext cx="7017881"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727" name="Google Shape;727;p27"/>
          <p:cNvGrpSpPr/>
          <p:nvPr/>
        </p:nvGrpSpPr>
        <p:grpSpPr>
          <a:xfrm>
            <a:off x="-4656" y="4568181"/>
            <a:ext cx="9109185" cy="783009"/>
            <a:chOff x="-1" y="-2"/>
            <a:chExt cx="9109184" cy="783008"/>
          </a:xfrm>
        </p:grpSpPr>
        <p:sp>
          <p:nvSpPr>
            <p:cNvPr id="728" name="Google Shape;728;p27"/>
            <p:cNvSpPr txBox="1"/>
            <p:nvPr/>
          </p:nvSpPr>
          <p:spPr>
            <a:xfrm>
              <a:off x="1334833" y="2222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729" name="Google Shape;729;p27"/>
            <p:cNvGrpSpPr/>
            <p:nvPr/>
          </p:nvGrpSpPr>
          <p:grpSpPr>
            <a:xfrm>
              <a:off x="-1" y="-2"/>
              <a:ext cx="1135369" cy="783008"/>
              <a:chOff x="0" y="0"/>
              <a:chExt cx="1135367" cy="783006"/>
            </a:xfrm>
          </p:grpSpPr>
          <p:sp>
            <p:nvSpPr>
              <p:cNvPr id="730" name="Google Shape;730;p27"/>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731" name="Google Shape;731;p27"/>
              <p:cNvPicPr preferRelativeResize="0"/>
              <p:nvPr/>
            </p:nvPicPr>
            <p:blipFill rotWithShape="1">
              <a:blip r:embed="rId3">
                <a:alphaModFix/>
              </a:blip>
              <a:srcRect b="0" l="0" r="0" t="0"/>
              <a:stretch/>
            </p:blipFill>
            <p:spPr>
              <a:xfrm>
                <a:off x="286450" y="103502"/>
                <a:ext cx="683387" cy="576001"/>
              </a:xfrm>
              <a:prstGeom prst="rect">
                <a:avLst/>
              </a:prstGeom>
              <a:noFill/>
              <a:ln>
                <a:noFill/>
              </a:ln>
            </p:spPr>
          </p:pic>
        </p:grpSp>
      </p:grpSp>
      <p:grpSp>
        <p:nvGrpSpPr>
          <p:cNvPr id="732" name="Google Shape;732;p27"/>
          <p:cNvGrpSpPr/>
          <p:nvPr/>
        </p:nvGrpSpPr>
        <p:grpSpPr>
          <a:xfrm>
            <a:off x="-4657" y="3697445"/>
            <a:ext cx="6615372" cy="783009"/>
            <a:chOff x="-2" y="-2"/>
            <a:chExt cx="6615372" cy="783008"/>
          </a:xfrm>
        </p:grpSpPr>
        <p:sp>
          <p:nvSpPr>
            <p:cNvPr id="733" name="Google Shape;733;p27"/>
            <p:cNvSpPr txBox="1"/>
            <p:nvPr/>
          </p:nvSpPr>
          <p:spPr>
            <a:xfrm>
              <a:off x="1334834" y="94428"/>
              <a:ext cx="5280536"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734" name="Google Shape;734;p27"/>
            <p:cNvGrpSpPr/>
            <p:nvPr/>
          </p:nvGrpSpPr>
          <p:grpSpPr>
            <a:xfrm>
              <a:off x="-2" y="-2"/>
              <a:ext cx="1135371" cy="783008"/>
              <a:chOff x="-1" y="0"/>
              <a:chExt cx="1135369" cy="783006"/>
            </a:xfrm>
          </p:grpSpPr>
          <p:sp>
            <p:nvSpPr>
              <p:cNvPr id="735" name="Google Shape;735;p27"/>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736" name="Google Shape;736;p27"/>
              <p:cNvPicPr preferRelativeResize="0"/>
              <p:nvPr/>
            </p:nvPicPr>
            <p:blipFill rotWithShape="1">
              <a:blip r:embed="rId4">
                <a:alphaModFix/>
              </a:blip>
              <a:srcRect b="0" l="0" r="0" t="0"/>
              <a:stretch/>
            </p:blipFill>
            <p:spPr>
              <a:xfrm>
                <a:off x="286451" y="103502"/>
                <a:ext cx="683387" cy="576001"/>
              </a:xfrm>
              <a:prstGeom prst="rect">
                <a:avLst/>
              </a:prstGeom>
              <a:noFill/>
              <a:ln>
                <a:noFill/>
              </a:ln>
            </p:spPr>
          </p:pic>
        </p:grpSp>
      </p:grpSp>
      <p:grpSp>
        <p:nvGrpSpPr>
          <p:cNvPr id="737" name="Google Shape;737;p27"/>
          <p:cNvGrpSpPr/>
          <p:nvPr/>
        </p:nvGrpSpPr>
        <p:grpSpPr>
          <a:xfrm>
            <a:off x="-4656" y="1955976"/>
            <a:ext cx="9178012" cy="783009"/>
            <a:chOff x="-1" y="-2"/>
            <a:chExt cx="9178011" cy="783008"/>
          </a:xfrm>
        </p:grpSpPr>
        <p:sp>
          <p:nvSpPr>
            <p:cNvPr id="738" name="Google Shape;738;p27"/>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739" name="Google Shape;739;p27"/>
            <p:cNvGrpSpPr/>
            <p:nvPr/>
          </p:nvGrpSpPr>
          <p:grpSpPr>
            <a:xfrm>
              <a:off x="-1" y="-2"/>
              <a:ext cx="1135369" cy="783008"/>
              <a:chOff x="0" y="0"/>
              <a:chExt cx="1135367" cy="783006"/>
            </a:xfrm>
          </p:grpSpPr>
          <p:sp>
            <p:nvSpPr>
              <p:cNvPr id="740" name="Google Shape;740;p27"/>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741" name="Google Shape;741;p27"/>
              <p:cNvPicPr preferRelativeResize="0"/>
              <p:nvPr/>
            </p:nvPicPr>
            <p:blipFill rotWithShape="1">
              <a:blip r:embed="rId5">
                <a:alphaModFix/>
              </a:blip>
              <a:srcRect b="0" l="0" r="0" t="0"/>
              <a:stretch/>
            </p:blipFill>
            <p:spPr>
              <a:xfrm>
                <a:off x="262214" y="83074"/>
                <a:ext cx="731860" cy="616857"/>
              </a:xfrm>
              <a:prstGeom prst="rect">
                <a:avLst/>
              </a:prstGeom>
              <a:noFill/>
              <a:ln>
                <a:noFill/>
              </a:ln>
            </p:spPr>
          </p:pic>
        </p:grpSp>
      </p:grpSp>
      <p:grpSp>
        <p:nvGrpSpPr>
          <p:cNvPr id="742" name="Google Shape;742;p27"/>
          <p:cNvGrpSpPr/>
          <p:nvPr/>
        </p:nvGrpSpPr>
        <p:grpSpPr>
          <a:xfrm>
            <a:off x="-4658" y="2826710"/>
            <a:ext cx="8912544" cy="783009"/>
            <a:chOff x="-2" y="-2"/>
            <a:chExt cx="8912541" cy="783008"/>
          </a:xfrm>
        </p:grpSpPr>
        <p:sp>
          <p:nvSpPr>
            <p:cNvPr id="743" name="Google Shape;743;p27"/>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744" name="Google Shape;744;p27"/>
            <p:cNvGrpSpPr/>
            <p:nvPr/>
          </p:nvGrpSpPr>
          <p:grpSpPr>
            <a:xfrm>
              <a:off x="-2" y="-2"/>
              <a:ext cx="1135371" cy="783008"/>
              <a:chOff x="-1" y="0"/>
              <a:chExt cx="1135369" cy="783006"/>
            </a:xfrm>
          </p:grpSpPr>
          <p:sp>
            <p:nvSpPr>
              <p:cNvPr id="745" name="Google Shape;745;p27"/>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746" name="Google Shape;746;p27"/>
              <p:cNvPicPr preferRelativeResize="0"/>
              <p:nvPr/>
            </p:nvPicPr>
            <p:blipFill rotWithShape="1">
              <a:blip r:embed="rId6">
                <a:alphaModFix/>
              </a:blip>
              <a:srcRect b="0" l="0" r="0" t="0"/>
              <a:stretch/>
            </p:blipFill>
            <p:spPr>
              <a:xfrm>
                <a:off x="286451" y="103502"/>
                <a:ext cx="683387" cy="576001"/>
              </a:xfrm>
              <a:prstGeom prst="rect">
                <a:avLst/>
              </a:prstGeom>
              <a:noFill/>
              <a:ln>
                <a:noFill/>
              </a:ln>
            </p:spPr>
          </p:pic>
        </p:grpSp>
      </p:grpSp>
      <p:grpSp>
        <p:nvGrpSpPr>
          <p:cNvPr id="747" name="Google Shape;747;p27"/>
          <p:cNvGrpSpPr/>
          <p:nvPr/>
        </p:nvGrpSpPr>
        <p:grpSpPr>
          <a:xfrm>
            <a:off x="-4657" y="5438915"/>
            <a:ext cx="6861177" cy="783009"/>
            <a:chOff x="-2" y="-2"/>
            <a:chExt cx="6861177" cy="783008"/>
          </a:xfrm>
        </p:grpSpPr>
        <p:sp>
          <p:nvSpPr>
            <p:cNvPr id="748" name="Google Shape;748;p27"/>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749" name="Google Shape;749;p27"/>
            <p:cNvGrpSpPr/>
            <p:nvPr/>
          </p:nvGrpSpPr>
          <p:grpSpPr>
            <a:xfrm>
              <a:off x="-2" y="-2"/>
              <a:ext cx="1135371" cy="783008"/>
              <a:chOff x="-1" y="0"/>
              <a:chExt cx="1135369" cy="783006"/>
            </a:xfrm>
          </p:grpSpPr>
          <p:sp>
            <p:nvSpPr>
              <p:cNvPr id="750" name="Google Shape;750;p27"/>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751" name="Google Shape;751;p27"/>
              <p:cNvPicPr preferRelativeResize="0"/>
              <p:nvPr/>
            </p:nvPicPr>
            <p:blipFill rotWithShape="1">
              <a:blip r:embed="rId7">
                <a:alphaModFix/>
              </a:blip>
              <a:srcRect b="0" l="0" r="0" t="0"/>
              <a:stretch/>
            </p:blipFill>
            <p:spPr>
              <a:xfrm>
                <a:off x="286450" y="103502"/>
                <a:ext cx="683390" cy="576001"/>
              </a:xfrm>
              <a:prstGeom prst="rect">
                <a:avLst/>
              </a:prstGeom>
              <a:noFill/>
              <a:ln>
                <a:noFill/>
              </a:ln>
            </p:spPr>
          </p:pic>
        </p:grpSp>
      </p:grpSp>
      <p:pic>
        <p:nvPicPr>
          <p:cNvPr descr="Imagen 1" id="752" name="Google Shape;752;p27"/>
          <p:cNvPicPr preferRelativeResize="0"/>
          <p:nvPr/>
        </p:nvPicPr>
        <p:blipFill rotWithShape="1">
          <a:blip r:embed="rId8">
            <a:alphaModFix/>
          </a:blip>
          <a:srcRect b="0" l="0" r="0" t="0"/>
          <a:stretch/>
        </p:blipFill>
        <p:spPr>
          <a:xfrm>
            <a:off x="5639332" y="1565094"/>
            <a:ext cx="3816534" cy="60061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758" name="Google Shape;758;p28"/>
          <p:cNvGrpSpPr/>
          <p:nvPr/>
        </p:nvGrpSpPr>
        <p:grpSpPr>
          <a:xfrm>
            <a:off x="431623" y="2285848"/>
            <a:ext cx="8839203" cy="3238194"/>
            <a:chOff x="0" y="0"/>
            <a:chExt cx="8839201" cy="3238193"/>
          </a:xfrm>
        </p:grpSpPr>
        <p:sp>
          <p:nvSpPr>
            <p:cNvPr id="759" name="Google Shape;759;p28"/>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8"/>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61" name="Google Shape;761;p28"/>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762" name="Google Shape;762;p28"/>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 name="Google Shape;763;p28"/>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764" name="Google Shape;764;p28"/>
          <p:cNvSpPr txBox="1"/>
          <p:nvPr/>
        </p:nvSpPr>
        <p:spPr>
          <a:xfrm>
            <a:off x="3629802" y="1089139"/>
            <a:ext cx="559357"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5</a:t>
            </a:r>
            <a:endParaRPr/>
          </a:p>
        </p:txBody>
      </p:sp>
      <p:pic>
        <p:nvPicPr>
          <p:cNvPr descr="Imagen 2" id="765" name="Google Shape;765;p28"/>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766" name="Google Shape;766;p28"/>
          <p:cNvSpPr txBox="1"/>
          <p:nvPr/>
        </p:nvSpPr>
        <p:spPr>
          <a:xfrm>
            <a:off x="2686559"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767" name="Google Shape;767;p28"/>
          <p:cNvSpPr txBox="1"/>
          <p:nvPr/>
        </p:nvSpPr>
        <p:spPr>
          <a:xfrm>
            <a:off x="958646" y="2716522"/>
            <a:ext cx="5107858" cy="275794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ORGANIZACIÓN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 </a:t>
            </a:r>
            <a:r>
              <a:rPr b="1" i="0" lang="en-US" sz="1600" u="none" cap="none" strike="noStrike">
                <a:solidFill>
                  <a:srgbClr val="ED6B00"/>
                </a:solidFill>
                <a:latin typeface="Calibri"/>
                <a:ea typeface="Calibri"/>
                <a:cs typeface="Calibri"/>
                <a:sym typeface="Calibri"/>
              </a:rPr>
              <a:t>Actividad Práctica 5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773" name="Google Shape;773;p29"/>
          <p:cNvGrpSpPr/>
          <p:nvPr/>
        </p:nvGrpSpPr>
        <p:grpSpPr>
          <a:xfrm>
            <a:off x="431623" y="2285848"/>
            <a:ext cx="8839203" cy="3238194"/>
            <a:chOff x="0" y="0"/>
            <a:chExt cx="8839201" cy="3238193"/>
          </a:xfrm>
        </p:grpSpPr>
        <p:sp>
          <p:nvSpPr>
            <p:cNvPr id="774" name="Google Shape;774;p29"/>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9"/>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76" name="Google Shape;776;p29"/>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7" name="Google Shape;777;p29"/>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778" name="Google Shape;778;p29"/>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779" name="Google Shape;779;p29"/>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780" name="Google Shape;780;p29"/>
          <p:cNvSpPr txBox="1"/>
          <p:nvPr/>
        </p:nvSpPr>
        <p:spPr>
          <a:xfrm>
            <a:off x="958646" y="2868777"/>
            <a:ext cx="5048961"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ORGANIZACIÓN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781" name="Google Shape;781;p29"/>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25" name="Google Shape;125;p3"/>
          <p:cNvSpPr/>
          <p:nvPr/>
        </p:nvSpPr>
        <p:spPr>
          <a:xfrm>
            <a:off x="252573" y="147266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27" name="Google Shape;127;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8" name="Google Shape;128;p3"/>
          <p:cNvGrpSpPr/>
          <p:nvPr/>
        </p:nvGrpSpPr>
        <p:grpSpPr>
          <a:xfrm>
            <a:off x="3362219" y="1472660"/>
            <a:ext cx="2980515" cy="4543828"/>
            <a:chOff x="0" y="0"/>
            <a:chExt cx="2980514" cy="4543827"/>
          </a:xfrm>
        </p:grpSpPr>
        <p:sp>
          <p:nvSpPr>
            <p:cNvPr id="129" name="Google Shape;129;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1" name="Google Shape;131;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32" name="Google Shape;132;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33" name="Google Shape;133;p3"/>
          <p:cNvGrpSpPr/>
          <p:nvPr/>
        </p:nvGrpSpPr>
        <p:grpSpPr>
          <a:xfrm>
            <a:off x="6473042" y="1472660"/>
            <a:ext cx="2980515" cy="5663580"/>
            <a:chOff x="0" y="0"/>
            <a:chExt cx="2980514" cy="5663580"/>
          </a:xfrm>
        </p:grpSpPr>
        <p:sp>
          <p:nvSpPr>
            <p:cNvPr id="134" name="Google Shape;134;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6" name="Google Shape;136;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37" name="Google Shape;137;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3" id="138" name="Google Shape;138;p3"/>
          <p:cNvPicPr preferRelativeResize="0"/>
          <p:nvPr/>
        </p:nvPicPr>
        <p:blipFill rotWithShape="1">
          <a:blip r:embed="rId6">
            <a:alphaModFix/>
          </a:blip>
          <a:srcRect b="0" l="0" r="0" t="0"/>
          <a:stretch/>
        </p:blipFill>
        <p:spPr>
          <a:xfrm flipH="1">
            <a:off x="4020329" y="4051182"/>
            <a:ext cx="3025212" cy="4082384"/>
          </a:xfrm>
          <a:prstGeom prst="rect">
            <a:avLst/>
          </a:prstGeom>
          <a:noFill/>
          <a:ln>
            <a:noFill/>
          </a:ln>
        </p:spPr>
      </p:pic>
      <p:sp>
        <p:nvSpPr>
          <p:cNvPr id="139" name="Google Shape;139;p3"/>
          <p:cNvSpPr txBox="1"/>
          <p:nvPr/>
        </p:nvSpPr>
        <p:spPr>
          <a:xfrm>
            <a:off x="440693" y="2353200"/>
            <a:ext cx="2604273" cy="3829613"/>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OA2</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Elaborar un programa de actividades operativas de un departamento o área de una empresa, de acuerdo a orientaciones de la jefatura y/o del plan estratégico de gestión, considerando recursos humanos, insumos, equipamiento, distribución temporal y proyección de resultados.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C - D - H</a:t>
            </a:r>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sp>
        <p:nvSpPr>
          <p:cNvPr id="140" name="Google Shape;140;p3"/>
          <p:cNvSpPr txBox="1"/>
          <p:nvPr/>
        </p:nvSpPr>
        <p:spPr>
          <a:xfrm>
            <a:off x="3469049" y="2430625"/>
            <a:ext cx="2853219" cy="19724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a:t>
            </a:r>
            <a:r>
              <a:rPr b="0" i="0" lang="en-US" sz="1400" u="none" cap="none" strike="noStrike">
                <a:solidFill>
                  <a:srgbClr val="000000"/>
                </a:solidFill>
                <a:latin typeface="Calibri"/>
                <a:ea typeface="Calibri"/>
                <a:cs typeface="Calibri"/>
                <a:sym typeface="Calibri"/>
              </a:rPr>
              <a:t> Programa las actividades necesarias para alcanzar el objetivo planteado de un departamento o área, según orientaciones superiores y considerando los recursos disponibles y el plan estratégico de la organización.</a:t>
            </a:r>
            <a:endParaRPr/>
          </a:p>
        </p:txBody>
      </p:sp>
      <p:sp>
        <p:nvSpPr>
          <p:cNvPr id="141" name="Google Shape;141;p3"/>
          <p:cNvSpPr txBox="1"/>
          <p:nvPr/>
        </p:nvSpPr>
        <p:spPr>
          <a:xfrm>
            <a:off x="6563541" y="2430625"/>
            <a:ext cx="2872171" cy="17438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Grafica la programación de las diferentes tareas, con los plazos establecidos y los distintos recursos disponibles, utilizando softwares apropiados para ello y considerando las orientaciones de los superiores.</a:t>
            </a:r>
            <a:br>
              <a:rPr b="0" i="0" lang="en-US" sz="14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47" name="Google Shape;147;p4"/>
          <p:cNvGrpSpPr/>
          <p:nvPr/>
        </p:nvGrpSpPr>
        <p:grpSpPr>
          <a:xfrm>
            <a:off x="386550" y="3816227"/>
            <a:ext cx="4845903" cy="883653"/>
            <a:chOff x="-1" y="0"/>
            <a:chExt cx="4845903" cy="883652"/>
          </a:xfrm>
        </p:grpSpPr>
        <p:grpSp>
          <p:nvGrpSpPr>
            <p:cNvPr id="148" name="Google Shape;148;p4"/>
            <p:cNvGrpSpPr/>
            <p:nvPr/>
          </p:nvGrpSpPr>
          <p:grpSpPr>
            <a:xfrm>
              <a:off x="188099" y="0"/>
              <a:ext cx="4657803" cy="883652"/>
              <a:chOff x="0" y="0"/>
              <a:chExt cx="4657801" cy="883651"/>
            </a:xfrm>
          </p:grpSpPr>
          <p:sp>
            <p:nvSpPr>
              <p:cNvPr id="149" name="Google Shape;149;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1" name="Google Shape;151;p4"/>
            <p:cNvGrpSpPr/>
            <p:nvPr/>
          </p:nvGrpSpPr>
          <p:grpSpPr>
            <a:xfrm>
              <a:off x="-1" y="168979"/>
              <a:ext cx="391112" cy="536169"/>
              <a:chOff x="0" y="0"/>
              <a:chExt cx="391111" cy="536168"/>
            </a:xfrm>
          </p:grpSpPr>
          <p:sp>
            <p:nvSpPr>
              <p:cNvPr id="152" name="Google Shape;152;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grpSp>
      <p:grpSp>
        <p:nvGrpSpPr>
          <p:cNvPr id="154" name="Google Shape;154;p4"/>
          <p:cNvGrpSpPr/>
          <p:nvPr/>
        </p:nvGrpSpPr>
        <p:grpSpPr>
          <a:xfrm>
            <a:off x="375974" y="2843141"/>
            <a:ext cx="4845903" cy="883653"/>
            <a:chOff x="-1" y="0"/>
            <a:chExt cx="4845903" cy="883652"/>
          </a:xfrm>
        </p:grpSpPr>
        <p:grpSp>
          <p:nvGrpSpPr>
            <p:cNvPr id="155" name="Google Shape;155;p4"/>
            <p:cNvGrpSpPr/>
            <p:nvPr/>
          </p:nvGrpSpPr>
          <p:grpSpPr>
            <a:xfrm>
              <a:off x="188099" y="0"/>
              <a:ext cx="4657803" cy="883652"/>
              <a:chOff x="0" y="0"/>
              <a:chExt cx="4657801" cy="883651"/>
            </a:xfrm>
          </p:grpSpPr>
          <p:sp>
            <p:nvSpPr>
              <p:cNvPr id="156" name="Google Shape;156;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8" name="Google Shape;158;p4"/>
            <p:cNvGrpSpPr/>
            <p:nvPr/>
          </p:nvGrpSpPr>
          <p:grpSpPr>
            <a:xfrm>
              <a:off x="-1" y="168979"/>
              <a:ext cx="376202" cy="536169"/>
              <a:chOff x="0" y="0"/>
              <a:chExt cx="376201" cy="536168"/>
            </a:xfrm>
          </p:grpSpPr>
          <p:sp>
            <p:nvSpPr>
              <p:cNvPr id="159" name="Google Shape;159;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sp>
        <p:nvSpPr>
          <p:cNvPr id="161" name="Google Shape;161;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2" name="Google Shape;162;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63" name="Google Shape;163;p4"/>
          <p:cNvSpPr txBox="1"/>
          <p:nvPr/>
        </p:nvSpPr>
        <p:spPr>
          <a:xfrm>
            <a:off x="574650" y="2253630"/>
            <a:ext cx="6607962" cy="424498"/>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ETAPA DE PLANIFICACIÓN</a:t>
            </a:r>
            <a:r>
              <a:rPr b="0" i="0" lang="en-US" sz="1800" u="none" cap="none" strike="noStrike">
                <a:solidFill>
                  <a:srgbClr val="ED6B00"/>
                </a:solidFill>
                <a:latin typeface="Calibri"/>
                <a:ea typeface="Calibri"/>
                <a:cs typeface="Calibri"/>
                <a:sym typeface="Calibri"/>
              </a:rPr>
              <a:t>:</a:t>
            </a:r>
            <a:endParaRPr/>
          </a:p>
        </p:txBody>
      </p:sp>
      <p:sp>
        <p:nvSpPr>
          <p:cNvPr id="164" name="Google Shape;164;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pic>
        <p:nvPicPr>
          <p:cNvPr descr="Imagen 43" id="165" name="Google Shape;165;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
        <p:nvSpPr>
          <p:cNvPr id="166" name="Google Shape;166;p4"/>
          <p:cNvSpPr txBox="1"/>
          <p:nvPr/>
        </p:nvSpPr>
        <p:spPr>
          <a:xfrm>
            <a:off x="979816" y="2987837"/>
            <a:ext cx="4041308"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la planificación como etapa inicial del proceso administrativo. </a:t>
            </a:r>
            <a:endParaRPr/>
          </a:p>
        </p:txBody>
      </p:sp>
      <p:sp>
        <p:nvSpPr>
          <p:cNvPr id="167" name="Google Shape;167;p4"/>
          <p:cNvSpPr txBox="1"/>
          <p:nvPr/>
        </p:nvSpPr>
        <p:spPr>
          <a:xfrm>
            <a:off x="979816" y="4077615"/>
            <a:ext cx="3923026"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los tipos de planes.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73" name="Google Shape;173;p5"/>
          <p:cNvGrpSpPr/>
          <p:nvPr/>
        </p:nvGrpSpPr>
        <p:grpSpPr>
          <a:xfrm>
            <a:off x="536224" y="2440019"/>
            <a:ext cx="5390401" cy="2567592"/>
            <a:chOff x="0" y="0"/>
            <a:chExt cx="5390399" cy="2567591"/>
          </a:xfrm>
        </p:grpSpPr>
        <p:grpSp>
          <p:nvGrpSpPr>
            <p:cNvPr id="174" name="Google Shape;174;p5"/>
            <p:cNvGrpSpPr/>
            <p:nvPr/>
          </p:nvGrpSpPr>
          <p:grpSpPr>
            <a:xfrm>
              <a:off x="0" y="0"/>
              <a:ext cx="4657802" cy="2567591"/>
              <a:chOff x="0" y="0"/>
              <a:chExt cx="4657801" cy="2567590"/>
            </a:xfrm>
          </p:grpSpPr>
          <p:sp>
            <p:nvSpPr>
              <p:cNvPr id="175" name="Google Shape;175;p5"/>
              <p:cNvSpPr/>
              <p:nvPr/>
            </p:nvSpPr>
            <p:spPr>
              <a:xfrm flipH="1">
                <a:off x="0" y="0"/>
                <a:ext cx="4657801" cy="2567590"/>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125339" y="1093677"/>
                <a:ext cx="440712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77" name="Google Shape;177;p5"/>
            <p:cNvSpPr/>
            <p:nvPr/>
          </p:nvSpPr>
          <p:spPr>
            <a:xfrm flipH="1" rot="7028957">
              <a:off x="4620439" y="1630533"/>
              <a:ext cx="432620" cy="10225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78" name="Google Shape;178;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79" name="Google Shape;179;p5"/>
          <p:cNvSpPr txBox="1"/>
          <p:nvPr/>
        </p:nvSpPr>
        <p:spPr>
          <a:xfrm>
            <a:off x="856787" y="2940825"/>
            <a:ext cx="4056004" cy="153349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desarrollar la </a:t>
            </a:r>
            <a:r>
              <a:rPr b="1" i="0" lang="en-US" sz="1600" u="none" cap="none" strike="noStrike">
                <a:solidFill>
                  <a:srgbClr val="ED6B00"/>
                </a:solidFill>
                <a:latin typeface="Calibri"/>
                <a:ea typeface="Calibri"/>
                <a:cs typeface="Calibri"/>
                <a:sym typeface="Calibri"/>
              </a:rPr>
              <a:t>Actividad 5 de Conocimientos Previos. </a:t>
            </a:r>
            <a:r>
              <a:rPr b="0" i="0" lang="en-US" sz="1600" u="none" cap="none" strike="noStrike">
                <a:solidFill>
                  <a:srgbClr val="000000"/>
                </a:solidFill>
                <a:latin typeface="Calibri"/>
                <a:ea typeface="Calibri"/>
                <a:cs typeface="Calibri"/>
                <a:sym typeface="Calibri"/>
              </a:rPr>
              <a:t>Descarga el archivo y sigue las instrucciones señaladas.</a:t>
            </a:r>
            <a:endParaRPr/>
          </a:p>
        </p:txBody>
      </p:sp>
      <p:sp>
        <p:nvSpPr>
          <p:cNvPr id="180" name="Google Shape;180;p5"/>
          <p:cNvSpPr txBox="1"/>
          <p:nvPr/>
        </p:nvSpPr>
        <p:spPr>
          <a:xfrm>
            <a:off x="856787" y="5416932"/>
            <a:ext cx="4995616"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4" id="181" name="Google Shape;181;p5"/>
          <p:cNvPicPr preferRelativeResize="0"/>
          <p:nvPr/>
        </p:nvPicPr>
        <p:blipFill rotWithShape="1">
          <a:blip r:embed="rId3">
            <a:alphaModFix/>
          </a:blip>
          <a:srcRect b="0" l="0" r="0" t="0"/>
          <a:stretch/>
        </p:blipFill>
        <p:spPr>
          <a:xfrm>
            <a:off x="5135674" y="3333134"/>
            <a:ext cx="4585615" cy="434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87" name="Google Shape;187;p6"/>
          <p:cNvSpPr txBox="1"/>
          <p:nvPr/>
        </p:nvSpPr>
        <p:spPr>
          <a:xfrm>
            <a:off x="4109576" y="2390040"/>
            <a:ext cx="4840957"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188" name="Google Shape;188;p6"/>
          <p:cNvGrpSpPr/>
          <p:nvPr/>
        </p:nvGrpSpPr>
        <p:grpSpPr>
          <a:xfrm>
            <a:off x="4063851" y="2993064"/>
            <a:ext cx="5081311" cy="3382414"/>
            <a:chOff x="0" y="0"/>
            <a:chExt cx="5081309" cy="3382413"/>
          </a:xfrm>
        </p:grpSpPr>
        <p:sp>
          <p:nvSpPr>
            <p:cNvPr id="189" name="Google Shape;189;p6"/>
            <p:cNvSpPr/>
            <p:nvPr/>
          </p:nvSpPr>
          <p:spPr>
            <a:xfrm>
              <a:off x="0" y="0"/>
              <a:ext cx="5081309" cy="3382413"/>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
            <p:cNvSpPr txBox="1"/>
            <p:nvPr/>
          </p:nvSpPr>
          <p:spPr>
            <a:xfrm>
              <a:off x="71543" y="1501089"/>
              <a:ext cx="4938222"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1" name="Google Shape;191;p6"/>
          <p:cNvSpPr txBox="1"/>
          <p:nvPr/>
        </p:nvSpPr>
        <p:spPr>
          <a:xfrm>
            <a:off x="4624638" y="3241339"/>
            <a:ext cx="3923027" cy="55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la organización como etapa fundamental del proceso administrativo. </a:t>
            </a:r>
            <a:endParaRPr/>
          </a:p>
        </p:txBody>
      </p:sp>
      <p:grpSp>
        <p:nvGrpSpPr>
          <p:cNvPr id="192" name="Google Shape;192;p6"/>
          <p:cNvGrpSpPr/>
          <p:nvPr/>
        </p:nvGrpSpPr>
        <p:grpSpPr>
          <a:xfrm>
            <a:off x="3867322" y="3286814"/>
            <a:ext cx="375440" cy="536170"/>
            <a:chOff x="0" y="0"/>
            <a:chExt cx="375439" cy="536168"/>
          </a:xfrm>
        </p:grpSpPr>
        <p:sp>
          <p:nvSpPr>
            <p:cNvPr id="193" name="Google Shape;193;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195" name="Google Shape;195;p6"/>
          <p:cNvGrpSpPr/>
          <p:nvPr/>
        </p:nvGrpSpPr>
        <p:grpSpPr>
          <a:xfrm>
            <a:off x="3867322" y="4073892"/>
            <a:ext cx="375440" cy="536170"/>
            <a:chOff x="0" y="0"/>
            <a:chExt cx="375439" cy="536168"/>
          </a:xfrm>
        </p:grpSpPr>
        <p:sp>
          <p:nvSpPr>
            <p:cNvPr id="196" name="Google Shape;196;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98" name="Google Shape;198;p6"/>
          <p:cNvSpPr txBox="1"/>
          <p:nvPr/>
        </p:nvSpPr>
        <p:spPr>
          <a:xfrm>
            <a:off x="375973" y="1760907"/>
            <a:ext cx="6380427"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ETAPA DE </a:t>
            </a:r>
            <a:r>
              <a:rPr b="1" i="0" lang="en-US" sz="2000" u="none" cap="none" strike="noStrike">
                <a:solidFill>
                  <a:srgbClr val="ED6B00"/>
                </a:solidFill>
                <a:latin typeface="Calibri"/>
                <a:ea typeface="Calibri"/>
                <a:cs typeface="Calibri"/>
                <a:sym typeface="Calibri"/>
              </a:rPr>
              <a:t>ORGANIZACIÓN</a:t>
            </a:r>
            <a:endParaRPr/>
          </a:p>
        </p:txBody>
      </p:sp>
      <p:sp>
        <p:nvSpPr>
          <p:cNvPr id="199" name="Google Shape;199;p6"/>
          <p:cNvSpPr txBox="1"/>
          <p:nvPr/>
        </p:nvSpPr>
        <p:spPr>
          <a:xfrm>
            <a:off x="4017017"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5</a:t>
            </a:r>
            <a:endParaRPr/>
          </a:p>
        </p:txBody>
      </p:sp>
      <p:pic>
        <p:nvPicPr>
          <p:cNvPr descr="Imagen 20" id="200" name="Google Shape;200;p6"/>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01" name="Google Shape;201;p6"/>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02" name="Google Shape;202;p6"/>
          <p:cNvSpPr txBox="1"/>
          <p:nvPr/>
        </p:nvSpPr>
        <p:spPr>
          <a:xfrm>
            <a:off x="4624638" y="4049610"/>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los requisitos para la funcionalidad de una organización.</a:t>
            </a:r>
            <a:endParaRPr/>
          </a:p>
        </p:txBody>
      </p:sp>
      <p:sp>
        <p:nvSpPr>
          <p:cNvPr id="203" name="Google Shape;203;p6"/>
          <p:cNvSpPr txBox="1"/>
          <p:nvPr/>
        </p:nvSpPr>
        <p:spPr>
          <a:xfrm>
            <a:off x="4624638" y="4811352"/>
            <a:ext cx="3923027"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factores que inciden en el proceso de organización.</a:t>
            </a:r>
            <a:endParaRPr/>
          </a:p>
        </p:txBody>
      </p:sp>
      <p:sp>
        <p:nvSpPr>
          <p:cNvPr id="204" name="Google Shape;204;p6"/>
          <p:cNvSpPr txBox="1"/>
          <p:nvPr/>
        </p:nvSpPr>
        <p:spPr>
          <a:xfrm>
            <a:off x="4624638" y="5618464"/>
            <a:ext cx="392302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estructura organizacional.</a:t>
            </a:r>
            <a:endParaRPr/>
          </a:p>
        </p:txBody>
      </p:sp>
      <p:grpSp>
        <p:nvGrpSpPr>
          <p:cNvPr id="205" name="Google Shape;205;p6"/>
          <p:cNvGrpSpPr/>
          <p:nvPr/>
        </p:nvGrpSpPr>
        <p:grpSpPr>
          <a:xfrm>
            <a:off x="3867322" y="4855969"/>
            <a:ext cx="375440" cy="536170"/>
            <a:chOff x="0" y="0"/>
            <a:chExt cx="375439" cy="536168"/>
          </a:xfrm>
        </p:grpSpPr>
        <p:sp>
          <p:nvSpPr>
            <p:cNvPr id="206" name="Google Shape;206;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nvGrpSpPr>
          <p:cNvPr id="208" name="Google Shape;208;p6"/>
          <p:cNvGrpSpPr/>
          <p:nvPr/>
        </p:nvGrpSpPr>
        <p:grpSpPr>
          <a:xfrm>
            <a:off x="3867322" y="5531459"/>
            <a:ext cx="375440" cy="536170"/>
            <a:chOff x="0" y="0"/>
            <a:chExt cx="375439" cy="536168"/>
          </a:xfrm>
        </p:grpSpPr>
        <p:sp>
          <p:nvSpPr>
            <p:cNvPr id="209" name="Google Shape;209;p6"/>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16" name="Google Shape;216;p7"/>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PROCESO </a:t>
            </a:r>
            <a:r>
              <a:rPr b="0" i="0" lang="en-US" sz="2800" u="none" cap="none" strike="noStrike">
                <a:solidFill>
                  <a:srgbClr val="A93501"/>
                </a:solidFill>
                <a:latin typeface="Calibri"/>
                <a:ea typeface="Calibri"/>
                <a:cs typeface="Calibri"/>
                <a:sym typeface="Calibri"/>
              </a:rPr>
              <a:t>ADMINISTRATIVO</a:t>
            </a:r>
            <a:endParaRPr/>
          </a:p>
        </p:txBody>
      </p:sp>
      <p:sp>
        <p:nvSpPr>
          <p:cNvPr id="217" name="Google Shape;217;p7"/>
          <p:cNvSpPr/>
          <p:nvPr/>
        </p:nvSpPr>
        <p:spPr>
          <a:xfrm>
            <a:off x="1418873" y="3965149"/>
            <a:ext cx="2706623" cy="1199909"/>
          </a:xfrm>
          <a:custGeom>
            <a:rect b="b" l="l" r="r" t="t"/>
            <a:pathLst>
              <a:path extrusionOk="0" h="21600" w="21600">
                <a:moveTo>
                  <a:pt x="0" y="0"/>
                </a:moveTo>
                <a:lnTo>
                  <a:pt x="16240" y="0"/>
                </a:lnTo>
                <a:lnTo>
                  <a:pt x="21600" y="10800"/>
                </a:lnTo>
                <a:lnTo>
                  <a:pt x="16240" y="21600"/>
                </a:lnTo>
                <a:lnTo>
                  <a:pt x="0" y="21600"/>
                </a:lnTo>
                <a:close/>
              </a:path>
            </a:pathLst>
          </a:cu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8" name="Google Shape;218;p7"/>
          <p:cNvSpPr/>
          <p:nvPr/>
        </p:nvSpPr>
        <p:spPr>
          <a:xfrm>
            <a:off x="4181188" y="3868112"/>
            <a:ext cx="1367201" cy="1367326"/>
          </a:xfrm>
          <a:custGeom>
            <a:rect b="b" l="l" r="r" t="t"/>
            <a:pathLst>
              <a:path extrusionOk="0" h="19691" w="20040">
                <a:moveTo>
                  <a:pt x="7809" y="244"/>
                </a:moveTo>
                <a:lnTo>
                  <a:pt x="7809" y="244"/>
                </a:lnTo>
                <a:cubicBezTo>
                  <a:pt x="13206" y="-955"/>
                  <a:pt x="18571" y="2371"/>
                  <a:pt x="19791" y="7674"/>
                </a:cubicBezTo>
                <a:cubicBezTo>
                  <a:pt x="21012" y="12976"/>
                  <a:pt x="17626" y="18247"/>
                  <a:pt x="12229" y="19446"/>
                </a:cubicBezTo>
                <a:cubicBezTo>
                  <a:pt x="6832" y="20645"/>
                  <a:pt x="1468" y="17319"/>
                  <a:pt x="247" y="12016"/>
                </a:cubicBezTo>
                <a:cubicBezTo>
                  <a:pt x="-588" y="8388"/>
                  <a:pt x="730" y="4607"/>
                  <a:pt x="3654" y="2244"/>
                </a:cubicBezTo>
              </a:path>
            </a:pathLst>
          </a:custGeom>
          <a:noFill/>
          <a:ln cap="flat" cmpd="sng" w="76200">
            <a:solidFill>
              <a:srgbClr val="D4743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rot="2700000">
            <a:off x="4012343" y="4336979"/>
            <a:ext cx="429593" cy="429593"/>
          </a:xfrm>
          <a:prstGeom prst="roundRect">
            <a:avLst>
              <a:gd fmla="val 16667"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0" name="Google Shape;220;p7"/>
          <p:cNvSpPr/>
          <p:nvPr/>
        </p:nvSpPr>
        <p:spPr>
          <a:xfrm rot="2700000">
            <a:off x="4686506" y="4973928"/>
            <a:ext cx="429593" cy="429593"/>
          </a:xfrm>
          <a:prstGeom prst="roundRect">
            <a:avLst>
              <a:gd fmla="val 16667"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1" name="Google Shape;221;p7"/>
          <p:cNvSpPr txBox="1"/>
          <p:nvPr/>
        </p:nvSpPr>
        <p:spPr>
          <a:xfrm>
            <a:off x="4088541" y="425938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4</a:t>
            </a:r>
            <a:endParaRPr/>
          </a:p>
        </p:txBody>
      </p:sp>
      <p:sp>
        <p:nvSpPr>
          <p:cNvPr id="222" name="Google Shape;222;p7"/>
          <p:cNvSpPr txBox="1"/>
          <p:nvPr/>
        </p:nvSpPr>
        <p:spPr>
          <a:xfrm>
            <a:off x="4791977" y="4897666"/>
            <a:ext cx="218651" cy="4970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3</a:t>
            </a:r>
            <a:endParaRPr/>
          </a:p>
        </p:txBody>
      </p:sp>
      <p:sp>
        <p:nvSpPr>
          <p:cNvPr id="223" name="Google Shape;223;p7"/>
          <p:cNvSpPr txBox="1"/>
          <p:nvPr/>
        </p:nvSpPr>
        <p:spPr>
          <a:xfrm>
            <a:off x="1545499" y="4023466"/>
            <a:ext cx="2273607" cy="1240791"/>
          </a:xfrm>
          <a:prstGeom prst="rect">
            <a:avLst/>
          </a:prstGeom>
          <a:noFill/>
          <a:ln>
            <a:noFill/>
          </a:ln>
        </p:spPr>
        <p:txBody>
          <a:bodyPr anchorCtr="0" anchor="t" bIns="45700" lIns="45700" spcFirstLastPara="1" rIns="45700" wrap="square" tIns="45700">
            <a:spAutoFit/>
          </a:bodyPr>
          <a:lstStyle/>
          <a:p>
            <a:pPr indent="0" lvl="0" marL="0" marR="0" rtl="0" algn="l">
              <a:lnSpc>
                <a:spcPct val="107142"/>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Control.</a:t>
            </a:r>
            <a:endParaRPr/>
          </a:p>
          <a:p>
            <a:pPr indent="0" lvl="0" marL="0" marR="0" rtl="0" algn="l">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el proceso de producir información para tomar decisiones sobre la realización de objetivos</a:t>
            </a:r>
            <a:endParaRPr/>
          </a:p>
        </p:txBody>
      </p:sp>
      <p:sp>
        <p:nvSpPr>
          <p:cNvPr id="224" name="Google Shape;224;p7"/>
          <p:cNvSpPr/>
          <p:nvPr/>
        </p:nvSpPr>
        <p:spPr>
          <a:xfrm rot="-5400000">
            <a:off x="4378214" y="4436004"/>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5" name="Google Shape;225;p7"/>
          <p:cNvSpPr txBox="1"/>
          <p:nvPr/>
        </p:nvSpPr>
        <p:spPr>
          <a:xfrm>
            <a:off x="3531542" y="5544103"/>
            <a:ext cx="2693802" cy="1013461"/>
          </a:xfrm>
          <a:prstGeom prst="rect">
            <a:avLst/>
          </a:prstGeom>
          <a:noFill/>
          <a:ln>
            <a:noFill/>
          </a:ln>
        </p:spPr>
        <p:txBody>
          <a:bodyPr anchorCtr="0" anchor="t" bIns="45700" lIns="45700" spcFirstLastPara="1" rIns="45700" wrap="square" tIns="45700">
            <a:spAutoFit/>
          </a:bodyPr>
          <a:lstStyle/>
          <a:p>
            <a:pPr indent="0" lvl="0" marL="0" marR="0" rtl="0" algn="ctr">
              <a:lnSpc>
                <a:spcPct val="85714"/>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Dirección</a:t>
            </a:r>
            <a:r>
              <a:rPr b="1" i="0" lang="en-US" sz="1200" u="none" cap="none" strike="noStrike">
                <a:solidFill>
                  <a:srgbClr val="FFFFFF"/>
                </a:solidFill>
                <a:latin typeface="Calibri"/>
                <a:ea typeface="Calibri"/>
                <a:cs typeface="Calibri"/>
                <a:sym typeface="Calibri"/>
              </a:rPr>
              <a: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Consiste en realizar actividades mediante la aplicación de energía física, intelectual e interpersonal para ofrecer productos, servicios e ideas</a:t>
            </a:r>
            <a:endParaRPr/>
          </a:p>
        </p:txBody>
      </p:sp>
      <p:sp>
        <p:nvSpPr>
          <p:cNvPr id="226" name="Google Shape;226;p7"/>
          <p:cNvSpPr/>
          <p:nvPr/>
        </p:nvSpPr>
        <p:spPr>
          <a:xfrm rot="5400000">
            <a:off x="4319225" y="1782197"/>
            <a:ext cx="1017844" cy="2885829"/>
          </a:xfrm>
          <a:custGeom>
            <a:rect b="b" l="l" r="r" t="t"/>
            <a:pathLst>
              <a:path extrusionOk="0" h="21600" w="21600">
                <a:moveTo>
                  <a:pt x="0" y="0"/>
                </a:moveTo>
                <a:lnTo>
                  <a:pt x="13471" y="0"/>
                </a:lnTo>
                <a:lnTo>
                  <a:pt x="21600" y="10800"/>
                </a:lnTo>
                <a:lnTo>
                  <a:pt x="13471" y="21600"/>
                </a:lnTo>
                <a:lnTo>
                  <a:pt x="0" y="2160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7" name="Google Shape;227;p7"/>
          <p:cNvSpPr/>
          <p:nvPr/>
        </p:nvSpPr>
        <p:spPr>
          <a:xfrm rot="2700000">
            <a:off x="4649928" y="3698699"/>
            <a:ext cx="429593" cy="429593"/>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8" name="Google Shape;228;p7"/>
          <p:cNvSpPr txBox="1"/>
          <p:nvPr/>
        </p:nvSpPr>
        <p:spPr>
          <a:xfrm>
            <a:off x="4755399" y="3621108"/>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1</a:t>
            </a:r>
            <a:endParaRPr/>
          </a:p>
        </p:txBody>
      </p:sp>
      <p:sp>
        <p:nvSpPr>
          <p:cNvPr id="229" name="Google Shape;229;p7"/>
          <p:cNvSpPr txBox="1"/>
          <p:nvPr/>
        </p:nvSpPr>
        <p:spPr>
          <a:xfrm>
            <a:off x="3472553" y="2730246"/>
            <a:ext cx="2693802" cy="966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Planificación.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la herramienta para administrar las relaciones con el futuro</a:t>
            </a:r>
            <a:endParaRPr/>
          </a:p>
        </p:txBody>
      </p:sp>
      <p:sp>
        <p:nvSpPr>
          <p:cNvPr id="230" name="Google Shape;230;p7"/>
          <p:cNvSpPr/>
          <p:nvPr/>
        </p:nvSpPr>
        <p:spPr>
          <a:xfrm>
            <a:off x="5160755" y="3690984"/>
            <a:ext cx="3371874" cy="1690178"/>
          </a:xfrm>
          <a:prstGeom prst="roundRect">
            <a:avLst>
              <a:gd fmla="val 9544" name="adj"/>
            </a:avLst>
          </a:prstGeom>
          <a:solidFill>
            <a:srgbClr val="FFFFFF">
              <a:alpha val="77647"/>
            </a:srgbClr>
          </a:solidFill>
          <a:ln cap="flat" cmpd="sng" w="19050">
            <a:solidFill>
              <a:srgbClr val="ED6B00"/>
            </a:solidFill>
            <a:prstDash val="solid"/>
            <a:round/>
            <a:headEnd len="sm" w="sm" type="none"/>
            <a:tailEnd len="sm" w="sm" type="none"/>
          </a:ln>
          <a:effectLst>
            <a:outerShdw blurRad="114300" rotWithShape="0">
              <a:srgbClr val="000000">
                <a:alpha val="2392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1" name="Google Shape;231;p7"/>
          <p:cNvSpPr/>
          <p:nvPr/>
        </p:nvSpPr>
        <p:spPr>
          <a:xfrm rot="10800000">
            <a:off x="5594766" y="3965149"/>
            <a:ext cx="2706624" cy="1199908"/>
          </a:xfrm>
          <a:custGeom>
            <a:rect b="b" l="l" r="r" t="t"/>
            <a:pathLst>
              <a:path extrusionOk="0" h="21600" w="21600">
                <a:moveTo>
                  <a:pt x="0" y="0"/>
                </a:moveTo>
                <a:lnTo>
                  <a:pt x="16240" y="0"/>
                </a:lnTo>
                <a:lnTo>
                  <a:pt x="21600" y="10800"/>
                </a:lnTo>
                <a:lnTo>
                  <a:pt x="16240" y="21600"/>
                </a:lnTo>
                <a:lnTo>
                  <a:pt x="0" y="2160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p7"/>
          <p:cNvSpPr/>
          <p:nvPr/>
        </p:nvSpPr>
        <p:spPr>
          <a:xfrm rot="2700000">
            <a:off x="5281674" y="4336979"/>
            <a:ext cx="429593" cy="42959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3" name="Google Shape;233;p7"/>
          <p:cNvSpPr txBox="1"/>
          <p:nvPr/>
        </p:nvSpPr>
        <p:spPr>
          <a:xfrm>
            <a:off x="5387145" y="4247307"/>
            <a:ext cx="21865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2</a:t>
            </a:r>
            <a:endParaRPr/>
          </a:p>
        </p:txBody>
      </p:sp>
      <p:sp>
        <p:nvSpPr>
          <p:cNvPr id="234" name="Google Shape;234;p7"/>
          <p:cNvSpPr txBox="1"/>
          <p:nvPr/>
        </p:nvSpPr>
        <p:spPr>
          <a:xfrm>
            <a:off x="6244707" y="4068622"/>
            <a:ext cx="2007110" cy="1195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Organización.</a:t>
            </a:r>
            <a:endParaRPr/>
          </a:p>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Dividir el trabajo y atribuir responsabilidades y autoridad a las personas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0" name="Google Shape;240;p8"/>
          <p:cNvSpPr txBox="1"/>
          <p:nvPr/>
        </p:nvSpPr>
        <p:spPr>
          <a:xfrm>
            <a:off x="858015" y="2435451"/>
            <a:ext cx="6608100" cy="3555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Proceso en el cual se determinan las actividades y cargos que son necesarios para la empresa, </a:t>
            </a:r>
            <a:r>
              <a:rPr lang="en-US" sz="1500">
                <a:latin typeface="Calibri"/>
                <a:ea typeface="Calibri"/>
                <a:cs typeface="Calibri"/>
                <a:sym typeface="Calibri"/>
              </a:rPr>
              <a:t>asignándoles</a:t>
            </a:r>
            <a:r>
              <a:rPr b="0" i="0" lang="en-US" sz="1500" u="none" cap="none" strike="noStrike">
                <a:solidFill>
                  <a:srgbClr val="000000"/>
                </a:solidFill>
                <a:latin typeface="Calibri"/>
                <a:ea typeface="Calibri"/>
                <a:cs typeface="Calibri"/>
                <a:sym typeface="Calibri"/>
              </a:rPr>
              <a:t> entre los participantes, es decir, requiere agrupar las actividades que son necesarias para alcanzar los objetivos planteados.</a:t>
            </a:r>
            <a:endParaRPr/>
          </a:p>
          <a:p>
            <a:pPr indent="0" lvl="0" marL="0" marR="0" rtl="0" algn="l">
              <a:lnSpc>
                <a:spcPct val="100000"/>
              </a:lnSpc>
              <a:spcBef>
                <a:spcPts val="60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Es importante que la estructura organizacional de una compañía sea entendida y comprendida por todos, esto es, que exista claridad absoluta entre quienes deben realizar ciertas tareas y quienes serán los responsables por los resultados. Uno de los beneficios que se logra con la claridad en la estructura organizacional, es que la toma de decisiones podrá reflejar con claridad los objetivos de la empresa.</a:t>
            </a:r>
            <a:endParaRPr/>
          </a:p>
          <a:p>
            <a:pPr indent="0" lvl="0" marL="0" marR="0" rtl="0" algn="l">
              <a:lnSpc>
                <a:spcPct val="100000"/>
              </a:lnSpc>
              <a:spcBef>
                <a:spcPts val="60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Se extrae de esta función que cualquier persona trabajará con mayor efectividad si conoce con exactitud el papel que debe cumplir, y la forma en que su función se relaciona con otros.</a:t>
            </a:r>
            <a:endParaRPr/>
          </a:p>
          <a:p>
            <a:pPr indent="0" lvl="0" marL="0" marR="0" rtl="0" algn="l">
              <a:lnSpc>
                <a:spcPct val="100000"/>
              </a:lnSpc>
              <a:spcBef>
                <a:spcPts val="60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Por otro lado la organización existe debido a que el trabajo que se debe realizar es excesivo ara una sola persona, lo que implica buscar una especialización, propiciar la división del trabajo, principio que es el fundamento de la organización.</a:t>
            </a:r>
            <a:endParaRPr/>
          </a:p>
        </p:txBody>
      </p:sp>
      <p:sp>
        <p:nvSpPr>
          <p:cNvPr id="241" name="Google Shape;241;p8"/>
          <p:cNvSpPr txBox="1"/>
          <p:nvPr/>
        </p:nvSpPr>
        <p:spPr>
          <a:xfrm>
            <a:off x="452174" y="1269911"/>
            <a:ext cx="836721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ORGANIZACIÓN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7" name="Google Shape;247;p9"/>
          <p:cNvSpPr txBox="1"/>
          <p:nvPr/>
        </p:nvSpPr>
        <p:spPr>
          <a:xfrm>
            <a:off x="858015" y="2380033"/>
            <a:ext cx="6608163" cy="17991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que se justifique y tenga sentido la existencia de cualquier rol al interior de la organización se requiere:</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Que tenga objetivos ciertos y precisos, estos son tarea de la planeación.</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Que exista claridad de los deberes y/o actividades que deba realizar.</a:t>
            </a:r>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Que cada persona entienda y tenga claro su área de autoridad para que sepa qué puede hacer para obtener los resultados esperados.</a:t>
            </a:r>
            <a:endParaRPr/>
          </a:p>
        </p:txBody>
      </p:sp>
      <p:sp>
        <p:nvSpPr>
          <p:cNvPr id="248" name="Google Shape;248;p9"/>
          <p:cNvSpPr txBox="1"/>
          <p:nvPr/>
        </p:nvSpPr>
        <p:spPr>
          <a:xfrm>
            <a:off x="452175" y="1089342"/>
            <a:ext cx="6054951" cy="89730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REQUISITOS PARA LA FUNCIONALIDAD </a:t>
            </a:r>
            <a:r>
              <a:rPr b="0" i="0" lang="en-US" sz="2800" u="none" cap="none" strike="noStrike">
                <a:solidFill>
                  <a:srgbClr val="A93501"/>
                </a:solidFill>
                <a:latin typeface="Calibri"/>
                <a:ea typeface="Calibri"/>
                <a:cs typeface="Calibri"/>
                <a:sym typeface="Calibri"/>
              </a:rPr>
              <a:t>DE UNA ORGANIZACIÓN</a:t>
            </a:r>
            <a:endParaRPr/>
          </a:p>
        </p:txBody>
      </p:sp>
      <p:pic>
        <p:nvPicPr>
          <p:cNvPr descr="Imagen 4" id="249" name="Google Shape;249;p9"/>
          <p:cNvPicPr preferRelativeResize="0"/>
          <p:nvPr/>
        </p:nvPicPr>
        <p:blipFill rotWithShape="1">
          <a:blip r:embed="rId3">
            <a:alphaModFix/>
          </a:blip>
          <a:srcRect b="0" l="0" r="0" t="0"/>
          <a:stretch/>
        </p:blipFill>
        <p:spPr>
          <a:xfrm>
            <a:off x="3302642" y="4519360"/>
            <a:ext cx="5850594" cy="25799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