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5" roundtripDataSignature="AMtx7mhRUpNi+uV6A27Z5a9h5Zv4EHFe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3C6448-2ABB-4ECC-99FF-6102390C36BB}">
  <a:tblStyle styleId="{8D3C6448-2ABB-4ECC-99FF-6102390C36B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grpSp>
        <p:nvGrpSpPr>
          <p:cNvPr id="12" name="Google Shape;12;p23"/>
          <p:cNvGrpSpPr/>
          <p:nvPr/>
        </p:nvGrpSpPr>
        <p:grpSpPr>
          <a:xfrm>
            <a:off x="8272365" y="418596"/>
            <a:ext cx="1080000" cy="1045451"/>
            <a:chOff x="8272365" y="418596"/>
            <a:chExt cx="1080000" cy="1045451"/>
          </a:xfrm>
        </p:grpSpPr>
        <p:pic>
          <p:nvPicPr>
            <p:cNvPr id="13" name="Google Shape;13;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4" name="Google Shape;14;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 name="Google Shape;17;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grpSp>
        <p:nvGrpSpPr>
          <p:cNvPr id="18" name="Google Shape;18;p24"/>
          <p:cNvGrpSpPr/>
          <p:nvPr/>
        </p:nvGrpSpPr>
        <p:grpSpPr>
          <a:xfrm>
            <a:off x="8272365" y="418596"/>
            <a:ext cx="1080000" cy="1045451"/>
            <a:chOff x="8272365" y="418596"/>
            <a:chExt cx="1080000" cy="1045451"/>
          </a:xfrm>
        </p:grpSpPr>
        <p:pic>
          <p:nvPicPr>
            <p:cNvPr id="19" name="Google Shape;19;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20" name="Google Shape;20;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 name="Google Shape;24;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 name="Google Shape;25;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28" name="Google Shape;28;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 name="Google Shape;33;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37" name="Google Shape;37;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 name="Google Shape;4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5" name="Google Shape;45;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46" name="Google Shape;46;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 name="Google Shape;51;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2" name="Google Shape;52;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4" name="Google Shape;54;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12|</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55" name="Google Shape;55;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6" name="Shape 56"/>
        <p:cNvGrpSpPr/>
        <p:nvPr/>
      </p:nvGrpSpPr>
      <p:grpSpPr>
        <a:xfrm>
          <a:off x="0" y="0"/>
          <a:ext cx="0" cy="0"/>
          <a:chOff x="0" y="0"/>
          <a:chExt cx="0" cy="0"/>
        </a:xfrm>
      </p:grpSpPr>
      <p:sp>
        <p:nvSpPr>
          <p:cNvPr id="57" name="Google Shape;5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 name="Google Shape;60;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2" name="Google Shape;62;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20" Type="http://schemas.openxmlformats.org/officeDocument/2006/relationships/hyperlink" Target="https://normasinternacionalesdecontabilidad.es/nic/pdf/NIC27.pdf" TargetMode="External"/><Relationship Id="rId22" Type="http://schemas.openxmlformats.org/officeDocument/2006/relationships/hyperlink" Target="https://normasinternacionalesdecontabilidad.es/nic/pdf/NIC29.pdf" TargetMode="External"/><Relationship Id="rId21" Type="http://schemas.openxmlformats.org/officeDocument/2006/relationships/hyperlink" Target="https://normasinternacionalesdecontabilidad.es/nic/pdf/NIC28.pdf" TargetMode="External"/><Relationship Id="rId24" Type="http://schemas.openxmlformats.org/officeDocument/2006/relationships/hyperlink" Target="https://normasinternacionalesdecontabilidad.es/nic/pdf/NIC31.pdf" TargetMode="External"/><Relationship Id="rId23" Type="http://schemas.openxmlformats.org/officeDocument/2006/relationships/hyperlink" Target="https://normasinternacionalesdecontabilidad.es/nic/pdf/NIC30.pdf"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normasinternacionalesdecontabilidad.es/nic/pdf/NIC01.pdf" TargetMode="External"/><Relationship Id="rId4" Type="http://schemas.openxmlformats.org/officeDocument/2006/relationships/hyperlink" Target="https://normasinternacionalesdecontabilidad.es/nic/pdf/NIC02.pdf" TargetMode="External"/><Relationship Id="rId9" Type="http://schemas.openxmlformats.org/officeDocument/2006/relationships/hyperlink" Target="https://normasinternacionalesdecontabilidad.es/nic/pdf/NIC12.pdf" TargetMode="External"/><Relationship Id="rId26" Type="http://schemas.openxmlformats.org/officeDocument/2006/relationships/hyperlink" Target="https://normasinternacionalesdecontabilidad.es/nic/pdf/NIC33.pdf" TargetMode="External"/><Relationship Id="rId25" Type="http://schemas.openxmlformats.org/officeDocument/2006/relationships/hyperlink" Target="https://normasinternacionalesdecontabilidad.es/nic/pdf/NIC32.pdf" TargetMode="External"/><Relationship Id="rId28" Type="http://schemas.openxmlformats.org/officeDocument/2006/relationships/hyperlink" Target="https://normasinternacionalesdecontabilidad.es/nic/pdf/NIC36.pdf" TargetMode="External"/><Relationship Id="rId27" Type="http://schemas.openxmlformats.org/officeDocument/2006/relationships/hyperlink" Target="https://normasinternacionalesdecontabilidad.es/nic/pdf/NIC34.pdf" TargetMode="External"/><Relationship Id="rId5" Type="http://schemas.openxmlformats.org/officeDocument/2006/relationships/hyperlink" Target="https://normasinternacionalesdecontabilidad.es/nic/pdf/NIC07.pdf" TargetMode="External"/><Relationship Id="rId6" Type="http://schemas.openxmlformats.org/officeDocument/2006/relationships/hyperlink" Target="https://normasinternacionalesdecontabilidad.es/nic/pdf/NIC08.pdf" TargetMode="External"/><Relationship Id="rId29" Type="http://schemas.openxmlformats.org/officeDocument/2006/relationships/hyperlink" Target="https://normasinternacionalesdecontabilidad.es/nic/pdf/NIC37.pdf" TargetMode="External"/><Relationship Id="rId7" Type="http://schemas.openxmlformats.org/officeDocument/2006/relationships/hyperlink" Target="https://normasinternacionalesdecontabilidad.es/nic/pdf/NIC10.pdf" TargetMode="External"/><Relationship Id="rId8" Type="http://schemas.openxmlformats.org/officeDocument/2006/relationships/hyperlink" Target="https://normasinternacionalesdecontabilidad.es/nic/pdf/NIC11.pdf" TargetMode="External"/><Relationship Id="rId31" Type="http://schemas.openxmlformats.org/officeDocument/2006/relationships/hyperlink" Target="https://normasinternacionalesdecontabilidad.es/nic/pdf/NIC39.pdf" TargetMode="External"/><Relationship Id="rId30" Type="http://schemas.openxmlformats.org/officeDocument/2006/relationships/hyperlink" Target="https://normasinternacionalesdecontabilidad.es/nic/pdf/NIC38.pdf" TargetMode="External"/><Relationship Id="rId11" Type="http://schemas.openxmlformats.org/officeDocument/2006/relationships/hyperlink" Target="https://normasinternacionalesdecontabilidad.es/nic/pdf/NIC16.pdf" TargetMode="External"/><Relationship Id="rId33" Type="http://schemas.openxmlformats.org/officeDocument/2006/relationships/hyperlink" Target="https://normasinternacionalesdecontabilidad.es/nic/pdf/NIC41.pdf" TargetMode="External"/><Relationship Id="rId10" Type="http://schemas.openxmlformats.org/officeDocument/2006/relationships/hyperlink" Target="https://normasinternacionalesdecontabilidad.es/nic/pdf/NIC14.pdf" TargetMode="External"/><Relationship Id="rId32" Type="http://schemas.openxmlformats.org/officeDocument/2006/relationships/hyperlink" Target="https://normasinternacionalesdecontabilidad.es/nic/pdf/NIC40.pdf" TargetMode="External"/><Relationship Id="rId13" Type="http://schemas.openxmlformats.org/officeDocument/2006/relationships/hyperlink" Target="https://normasinternacionalesdecontabilidad.es/nic/pdf/NIC18.pdf" TargetMode="External"/><Relationship Id="rId12" Type="http://schemas.openxmlformats.org/officeDocument/2006/relationships/hyperlink" Target="https://normasinternacionalesdecontabilidad.es/nic/pdf/NIC17.pdf" TargetMode="External"/><Relationship Id="rId34" Type="http://schemas.openxmlformats.org/officeDocument/2006/relationships/image" Target="../media/image25.png"/><Relationship Id="rId15" Type="http://schemas.openxmlformats.org/officeDocument/2006/relationships/hyperlink" Target="https://normasinternacionalesdecontabilidad.es/nic/pdf/NIC20.pdf" TargetMode="External"/><Relationship Id="rId14" Type="http://schemas.openxmlformats.org/officeDocument/2006/relationships/hyperlink" Target="https://normasinternacionalesdecontabilidad.es/nic/pdf/NIC19.pdf" TargetMode="External"/><Relationship Id="rId17" Type="http://schemas.openxmlformats.org/officeDocument/2006/relationships/hyperlink" Target="https://normasinternacionalesdecontabilidad.es/nic/pdf/NIC23.pdf" TargetMode="External"/><Relationship Id="rId16" Type="http://schemas.openxmlformats.org/officeDocument/2006/relationships/hyperlink" Target="https://normasinternacionalesdecontabilidad.es/nic/pdf/NIC21.pdf" TargetMode="External"/><Relationship Id="rId19" Type="http://schemas.openxmlformats.org/officeDocument/2006/relationships/hyperlink" Target="https://normasinternacionalesdecontabilidad.es/nic/pdf/NIC26.pdf" TargetMode="External"/><Relationship Id="rId18" Type="http://schemas.openxmlformats.org/officeDocument/2006/relationships/hyperlink" Target="https://normasinternacionalesdecontabilidad.es/nic/pdf/NIC24.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0.png"/><Relationship Id="rId5" Type="http://schemas.openxmlformats.org/officeDocument/2006/relationships/image" Target="../media/image38.png"/><Relationship Id="rId6" Type="http://schemas.openxmlformats.org/officeDocument/2006/relationships/image" Target="../media/image26.png"/><Relationship Id="rId7" Type="http://schemas.openxmlformats.org/officeDocument/2006/relationships/image" Target="../media/image37.png"/><Relationship Id="rId8"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8" name="Google Shape;68;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71" name="Google Shape;71;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7"/>
                                        </p:tgtEl>
                                        <p:attrNameLst>
                                          <p:attrName>style.visibility</p:attrName>
                                        </p:attrNameLst>
                                      </p:cBhvr>
                                      <p:to>
                                        <p:strVal val="visible"/>
                                      </p:to>
                                    </p:set>
                                    <p:animEffect filter="fade" transition="in">
                                      <p:cBhvr>
                                        <p:cTn dur="1367"/>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2"/>
          <p:cNvPicPr preferRelativeResize="0"/>
          <p:nvPr/>
        </p:nvPicPr>
        <p:blipFill rotWithShape="1">
          <a:blip r:embed="rId3">
            <a:alphaModFix/>
          </a:blip>
          <a:srcRect b="0" l="0" r="0" t="0"/>
          <a:stretch/>
        </p:blipFill>
        <p:spPr>
          <a:xfrm>
            <a:off x="6368902" y="3822368"/>
            <a:ext cx="2646122" cy="2890182"/>
          </a:xfrm>
          <a:prstGeom prst="rect">
            <a:avLst/>
          </a:prstGeom>
          <a:noFill/>
          <a:ln>
            <a:noFill/>
          </a:ln>
        </p:spPr>
      </p:pic>
      <p:sp>
        <p:nvSpPr>
          <p:cNvPr id="213" name="Google Shape;213;p42"/>
          <p:cNvSpPr/>
          <p:nvPr/>
        </p:nvSpPr>
        <p:spPr>
          <a:xfrm flipH="1">
            <a:off x="6409050" y="1339701"/>
            <a:ext cx="2646122" cy="1932786"/>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Calibri"/>
                <a:ea typeface="Calibri"/>
                <a:cs typeface="Calibri"/>
                <a:sym typeface="Calibri"/>
              </a:rPr>
              <a:t>Sigue el siguiente link y podrás revisar un ejercicio de ejemplo sobre Notas a los Estados Financieros.</a:t>
            </a:r>
            <a:endParaRPr/>
          </a:p>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200" u="sng" cap="none" strike="noStrike">
                <a:solidFill>
                  <a:srgbClr val="ED6B00"/>
                </a:solidFill>
                <a:latin typeface="Calibri"/>
                <a:ea typeface="Calibri"/>
                <a:cs typeface="Calibri"/>
                <a:sym typeface="Calibri"/>
              </a:rPr>
              <a:t>Ejemplo Notas a los Estados Financieros</a:t>
            </a:r>
            <a:endParaRPr b="1" i="0" sz="1200" u="sng" cap="none" strike="noStrike">
              <a:solidFill>
                <a:srgbClr val="ED6B00"/>
              </a:solidFill>
              <a:latin typeface="Calibri"/>
              <a:ea typeface="Calibri"/>
              <a:cs typeface="Calibri"/>
              <a:sym typeface="Calibri"/>
            </a:endParaRPr>
          </a:p>
        </p:txBody>
      </p:sp>
      <p:sp>
        <p:nvSpPr>
          <p:cNvPr id="214" name="Google Shape;214;p42"/>
          <p:cNvSpPr/>
          <p:nvPr/>
        </p:nvSpPr>
        <p:spPr>
          <a:xfrm flipH="1" rot="9703276">
            <a:off x="6915796" y="3186385"/>
            <a:ext cx="332157" cy="511742"/>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215" name="Google Shape;215;p42"/>
          <p:cNvGraphicFramePr/>
          <p:nvPr/>
        </p:nvGraphicFramePr>
        <p:xfrm>
          <a:off x="540433" y="1269461"/>
          <a:ext cx="3000000" cy="3000000"/>
        </p:xfrm>
        <a:graphic>
          <a:graphicData uri="http://schemas.openxmlformats.org/drawingml/2006/table">
            <a:tbl>
              <a:tblPr firstRow="1">
                <a:noFill/>
                <a:tableStyleId>{8D3C6448-2ABB-4ECC-99FF-6102390C36BB}</a:tableStyleId>
              </a:tblPr>
              <a:tblGrid>
                <a:gridCol w="5514800"/>
              </a:tblGrid>
              <a:tr h="211150">
                <a:tc>
                  <a:txBody>
                    <a:bodyPr/>
                    <a:lstStyle/>
                    <a:p>
                      <a:pPr indent="0" lvl="0" marL="0" marR="0" rtl="0" algn="l">
                        <a:lnSpc>
                          <a:spcPct val="100000"/>
                        </a:lnSpc>
                        <a:spcBef>
                          <a:spcPts val="0"/>
                        </a:spcBef>
                        <a:spcAft>
                          <a:spcPts val="0"/>
                        </a:spcAft>
                        <a:buNone/>
                      </a:pPr>
                      <a:r>
                        <a:rPr lang="en-US" sz="750" u="none" cap="none" strike="noStrike">
                          <a:latin typeface="Calibri"/>
                          <a:ea typeface="Calibri"/>
                          <a:cs typeface="Calibri"/>
                          <a:sym typeface="Calibri"/>
                        </a:rPr>
                        <a:t>LAS NOTAS A LOS ESTADOS FINANCIEROS TIENEN QUE:</a:t>
                      </a:r>
                      <a:endParaRPr/>
                    </a:p>
                  </a:txBody>
                  <a:tcPr marT="45725" marB="45725" marR="45725" marL="45725" anchor="ctr">
                    <a:solidFill>
                      <a:srgbClr val="ED6B00"/>
                    </a:solidFill>
                  </a:tcPr>
                </a:tc>
              </a:tr>
              <a:tr h="328475">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Presentar información sobre las bases de preparación de los estados financieros y las políticas de contabilidad específicas que se usaron.</a:t>
                      </a:r>
                      <a:endParaRPr/>
                    </a:p>
                  </a:txBody>
                  <a:tcPr marT="45725" marB="45725" marR="45725" marL="45725" anchor="ctr">
                    <a:solidFill>
                      <a:srgbClr val="F7E3D1"/>
                    </a:solidFill>
                  </a:tcPr>
                </a:tc>
              </a:tr>
              <a:tr h="328475">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Revelar cualquier información requerida por las NIIFs que no sea presentada en la cara del balance general, del estado de resultados, del estado de cambios en el patrimonio, o del estado de flujos efectivo.</a:t>
                      </a:r>
                      <a:endParaRPr/>
                    </a:p>
                  </a:txBody>
                  <a:tcPr marT="45725" marB="45725" marR="45725" marL="45725" anchor="ctr">
                    <a:solidFill>
                      <a:srgbClr val="F7E3D1"/>
                    </a:solidFill>
                  </a:tcPr>
                </a:tc>
              </a:tr>
              <a:tr h="445775">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Suministrar </a:t>
                      </a:r>
                      <a:r>
                        <a:rPr b="1" lang="en-US" sz="800" u="none" cap="none" strike="noStrike">
                          <a:latin typeface="Calibri"/>
                          <a:ea typeface="Calibri"/>
                          <a:cs typeface="Calibri"/>
                          <a:sym typeface="Calibri"/>
                        </a:rPr>
                        <a:t>Notas </a:t>
                      </a:r>
                      <a:r>
                        <a:rPr b="0" lang="en-US" sz="800" u="none" cap="none" strike="noStrike">
                          <a:latin typeface="Calibri"/>
                          <a:ea typeface="Calibri"/>
                          <a:cs typeface="Calibri"/>
                          <a:sym typeface="Calibri"/>
                        </a:rPr>
                        <a:t>información adicional que no esté presentada en la cara del balance general, del estado de resultados, del estado de cambios en el patrimonio, o del estado de flujos de efectivo, y que se considere relevante para el entendimiento de cualquiera de ellos.</a:t>
                      </a:r>
                      <a:endParaRPr/>
                    </a:p>
                  </a:txBody>
                  <a:tcPr marT="45725" marB="45725" marR="45725" marL="45725" anchor="ctr">
                    <a:solidFill>
                      <a:srgbClr val="F7E3D1"/>
                    </a:solidFill>
                  </a:tcPr>
                </a:tc>
              </a:tr>
              <a:tr h="211150">
                <a:tc>
                  <a:txBody>
                    <a:bodyPr/>
                    <a:lstStyle/>
                    <a:p>
                      <a:pPr indent="0" lvl="0" marL="0" marR="0" rtl="0" algn="l">
                        <a:lnSpc>
                          <a:spcPct val="100000"/>
                        </a:lnSpc>
                        <a:spcBef>
                          <a:spcPts val="0"/>
                        </a:spcBef>
                        <a:spcAft>
                          <a:spcPts val="0"/>
                        </a:spcAft>
                        <a:buNone/>
                      </a:pPr>
                      <a:r>
                        <a:rPr lang="en-US" sz="800" u="none" cap="none" strike="noStrike">
                          <a:latin typeface="Calibri"/>
                          <a:ea typeface="Calibri"/>
                          <a:cs typeface="Calibri"/>
                          <a:sym typeface="Calibri"/>
                        </a:rPr>
                        <a:t>Las notas deben tener referencias cruzadas con la cara de los estados financieros.</a:t>
                      </a:r>
                      <a:endParaRPr/>
                    </a:p>
                  </a:txBody>
                  <a:tcPr marT="45725" marB="45725" marR="45725" marL="45725" anchor="ctr">
                    <a:solidFill>
                      <a:srgbClr val="F7E3D1"/>
                    </a:solidFill>
                  </a:tcPr>
                </a:tc>
              </a:tr>
              <a:tr h="211150">
                <a:tc>
                  <a:txBody>
                    <a:bodyPr/>
                    <a:lstStyle/>
                    <a:p>
                      <a:pPr indent="0" lvl="0" marL="0" marR="0" rtl="0" algn="l">
                        <a:lnSpc>
                          <a:spcPct val="100000"/>
                        </a:lnSpc>
                        <a:spcBef>
                          <a:spcPts val="0"/>
                        </a:spcBef>
                        <a:spcAft>
                          <a:spcPts val="0"/>
                        </a:spcAft>
                        <a:buNone/>
                      </a:pPr>
                      <a:r>
                        <a:rPr b="1" lang="en-US" sz="800" u="none" cap="none" strike="noStrike">
                          <a:solidFill>
                            <a:schemeClr val="lt1"/>
                          </a:solidFill>
                          <a:latin typeface="Calibri"/>
                          <a:ea typeface="Calibri"/>
                          <a:cs typeface="Calibri"/>
                          <a:sym typeface="Calibri"/>
                        </a:rPr>
                        <a:t>La NIC 1.105 sugiere que las notas normalmente se deben presentar en el siguiente orden:</a:t>
                      </a:r>
                      <a:endParaRPr/>
                    </a:p>
                  </a:txBody>
                  <a:tcPr marT="45725" marB="45725" marR="45725" marL="45725" anchor="ctr">
                    <a:solidFill>
                      <a:srgbClr val="ED6B00"/>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Declaración del cumplimiento con las NIIFs.</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Resumen de las políticas de contabilidad importantes que se aplicaron, incluyendo: [NIC</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La base (o bases) de medición usada(s) en la preparación de los estados financieros: y</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Las otras políticas de contabilidad usadas que sean relevantes para el entendimiento de</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Información de respaldo para los elementos que se presenten en la cara del balance</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Otras revelaciones, incluyendo:</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Pasivos contingentes (ver la NIC 37) y compromisos contractuales no-reconocidos; y</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Revelaciones no-financieras, tales como los objetivos y las políticas de la administración</a:t>
                      </a:r>
                      <a:endParaRPr/>
                    </a:p>
                  </a:txBody>
                  <a:tcPr marT="45725" marB="45725" marR="45725" marL="45725" anchor="ctr">
                    <a:solidFill>
                      <a:srgbClr val="F7E3D1"/>
                    </a:solidFill>
                  </a:tcPr>
                </a:tc>
              </a:tr>
              <a:tr h="563100">
                <a:tc>
                  <a:txBody>
                    <a:bodyPr/>
                    <a:lstStyle/>
                    <a:p>
                      <a:pPr indent="0" lvl="0" marL="0" marR="0" rtl="0" algn="l">
                        <a:lnSpc>
                          <a:spcPct val="100000"/>
                        </a:lnSpc>
                        <a:spcBef>
                          <a:spcPts val="0"/>
                        </a:spcBef>
                        <a:spcAft>
                          <a:spcPts val="0"/>
                        </a:spcAft>
                        <a:buNone/>
                      </a:pPr>
                      <a:r>
                        <a:rPr lang="en-US" sz="800" u="none" cap="none" strike="noStrike">
                          <a:latin typeface="Calibri"/>
                          <a:ea typeface="Calibri"/>
                          <a:cs typeface="Calibri"/>
                          <a:sym typeface="Calibri"/>
                        </a:rPr>
                        <a:t>Revelación de los juicios. Nuevo en la revisión que en el 2003 se le hizo a la NIC 1, la entidad tiene que revelar, </a:t>
                      </a:r>
                      <a:r>
                        <a:rPr b="1" lang="en-US" sz="800" u="none" cap="none" strike="noStrike">
                          <a:latin typeface="Calibri"/>
                          <a:ea typeface="Calibri"/>
                          <a:cs typeface="Calibri"/>
                          <a:sym typeface="Calibri"/>
                        </a:rPr>
                        <a:t>en el resumen de las políticas de contabilidad </a:t>
                      </a:r>
                      <a:r>
                        <a:rPr lang="en-US" sz="800" u="none" cap="none" strike="noStrike">
                          <a:latin typeface="Calibri"/>
                          <a:ea typeface="Calibri"/>
                          <a:cs typeface="Calibri"/>
                          <a:sym typeface="Calibri"/>
                        </a:rPr>
                        <a:t>importantes o en otras notas, los juicios, aparte de los que conllevan estimaciones, que la administración hizo en el proceso de aplicación de las políticas de contabilidad de la entidad y que han tenido el efecto más importante en las cantidades que se reconocen en los estados financieros. [NIC 1.113]</a:t>
                      </a:r>
                      <a:endParaRPr/>
                    </a:p>
                  </a:txBody>
                  <a:tcPr marT="45725" marB="45725" marR="45725" marL="45725" anchor="ctr">
                    <a:solidFill>
                      <a:srgbClr val="F7E3D1"/>
                    </a:solidFill>
                  </a:tcPr>
                </a:tc>
              </a:tr>
              <a:tr h="328475">
                <a:tc>
                  <a:txBody>
                    <a:bodyPr/>
                    <a:lstStyle/>
                    <a:p>
                      <a:pPr indent="0" lvl="0" marL="0" marR="0" rtl="0" algn="l">
                        <a:lnSpc>
                          <a:spcPct val="100000"/>
                        </a:lnSpc>
                        <a:spcBef>
                          <a:spcPts val="0"/>
                        </a:spcBef>
                        <a:spcAft>
                          <a:spcPts val="0"/>
                        </a:spcAft>
                        <a:buNone/>
                      </a:pPr>
                      <a:r>
                        <a:rPr b="1" lang="en-US" sz="800" u="none" cap="none" strike="noStrike">
                          <a:solidFill>
                            <a:schemeClr val="lt1"/>
                          </a:solidFill>
                          <a:latin typeface="Calibri"/>
                          <a:ea typeface="Calibri"/>
                          <a:cs typeface="Calibri"/>
                          <a:sym typeface="Calibri"/>
                        </a:rPr>
                        <a:t>Las siguientes otras revelaciones en las notas son requeridas por la NIC 1.126 si no se revelan de otra manera en la información publicada con los estados financieros:</a:t>
                      </a:r>
                      <a:endParaRPr/>
                    </a:p>
                  </a:txBody>
                  <a:tcPr marT="45725" marB="45725" marR="45725" marL="45725" anchor="ctr">
                    <a:solidFill>
                      <a:srgbClr val="ED6B00"/>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Domicilio de la empresa;</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País de incorporación;</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Dirección de la oficina registrada o del lugar principal de los negocios;</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Descripción de las operaciones y actividades principales de la empresa;</a:t>
                      </a:r>
                      <a:endParaRPr/>
                    </a:p>
                  </a:txBody>
                  <a:tcPr marT="45725" marB="45725" marR="45725" marL="45725" anchor="ctr">
                    <a:solidFill>
                      <a:srgbClr val="F7E3D1"/>
                    </a:solidFill>
                  </a:tcPr>
                </a:tc>
              </a:tr>
              <a:tr h="211150">
                <a:tc>
                  <a:txBody>
                    <a:bodyPr/>
                    <a:lstStyle/>
                    <a:p>
                      <a:pPr indent="-171450" lvl="0" marL="171450" marR="0" rtl="0" algn="l">
                        <a:lnSpc>
                          <a:spcPct val="100000"/>
                        </a:lnSpc>
                        <a:spcBef>
                          <a:spcPts val="0"/>
                        </a:spcBef>
                        <a:spcAft>
                          <a:spcPts val="0"/>
                        </a:spcAft>
                        <a:buClr>
                          <a:srgbClr val="000000"/>
                        </a:buClr>
                        <a:buSzPts val="800"/>
                        <a:buFont typeface="Arial"/>
                        <a:buChar char="•"/>
                      </a:pPr>
                      <a:r>
                        <a:rPr lang="en-US" sz="800" u="none" cap="none" strike="noStrike">
                          <a:latin typeface="Calibri"/>
                          <a:ea typeface="Calibri"/>
                          <a:cs typeface="Calibri"/>
                          <a:sym typeface="Calibri"/>
                        </a:rPr>
                        <a:t>Nombre de su matriz y de la matriz última si se hace parte de un grupo.</a:t>
                      </a:r>
                      <a:endParaRPr/>
                    </a:p>
                  </a:txBody>
                  <a:tcPr marT="45725" marB="45725" marR="45725" marL="45725" anchor="ctr">
                    <a:solidFill>
                      <a:srgbClr val="F7E3D1"/>
                    </a:solidFill>
                  </a:tcPr>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43"/>
          <p:cNvPicPr preferRelativeResize="0"/>
          <p:nvPr/>
        </p:nvPicPr>
        <p:blipFill rotWithShape="1">
          <a:blip r:embed="rId3">
            <a:alphaModFix/>
          </a:blip>
          <a:srcRect b="0" l="0" r="0" t="0"/>
          <a:stretch/>
        </p:blipFill>
        <p:spPr>
          <a:xfrm>
            <a:off x="2599439" y="2282922"/>
            <a:ext cx="4551548" cy="4551548"/>
          </a:xfrm>
          <a:prstGeom prst="rect">
            <a:avLst/>
          </a:prstGeom>
          <a:noFill/>
          <a:ln>
            <a:noFill/>
          </a:ln>
        </p:spPr>
      </p:pic>
      <p:sp>
        <p:nvSpPr>
          <p:cNvPr id="221" name="Google Shape;221;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ESTADOS FINANCIEROS </a:t>
            </a:r>
            <a:r>
              <a:rPr b="0" i="0" lang="en-US" sz="2800" u="none" cap="none" strike="noStrike">
                <a:solidFill>
                  <a:srgbClr val="A93501"/>
                </a:solidFill>
                <a:latin typeface="Calibri"/>
                <a:ea typeface="Calibri"/>
                <a:cs typeface="Calibri"/>
                <a:sym typeface="Calibri"/>
              </a:rPr>
              <a:t>SEGÚN IFRS - NIIF</a:t>
            </a:r>
            <a:endParaRPr b="0" i="0" sz="3100" u="none" cap="none" strike="noStrike">
              <a:solidFill>
                <a:srgbClr val="A93501"/>
              </a:solidFill>
              <a:latin typeface="Calibri"/>
              <a:ea typeface="Calibri"/>
              <a:cs typeface="Calibri"/>
              <a:sym typeface="Calibri"/>
            </a:endParaRPr>
          </a:p>
        </p:txBody>
      </p:sp>
      <p:grpSp>
        <p:nvGrpSpPr>
          <p:cNvPr id="222" name="Google Shape;222;p43"/>
          <p:cNvGrpSpPr/>
          <p:nvPr/>
        </p:nvGrpSpPr>
        <p:grpSpPr>
          <a:xfrm>
            <a:off x="2521469" y="2194315"/>
            <a:ext cx="4677325" cy="4551548"/>
            <a:chOff x="2997568" y="2194315"/>
            <a:chExt cx="4677325" cy="4551548"/>
          </a:xfrm>
        </p:grpSpPr>
        <p:pic>
          <p:nvPicPr>
            <p:cNvPr id="223" name="Google Shape;223;p43"/>
            <p:cNvPicPr preferRelativeResize="0"/>
            <p:nvPr/>
          </p:nvPicPr>
          <p:blipFill rotWithShape="1">
            <a:blip r:embed="rId4">
              <a:alphaModFix/>
            </a:blip>
            <a:srcRect b="0" l="0" r="0" t="0"/>
            <a:stretch/>
          </p:blipFill>
          <p:spPr>
            <a:xfrm>
              <a:off x="2997568" y="2194315"/>
              <a:ext cx="4551548" cy="4551548"/>
            </a:xfrm>
            <a:prstGeom prst="rect">
              <a:avLst/>
            </a:prstGeom>
            <a:noFill/>
            <a:ln>
              <a:noFill/>
            </a:ln>
          </p:spPr>
        </p:pic>
        <p:sp>
          <p:nvSpPr>
            <p:cNvPr id="224" name="Google Shape;224;p43"/>
            <p:cNvSpPr txBox="1"/>
            <p:nvPr/>
          </p:nvSpPr>
          <p:spPr>
            <a:xfrm>
              <a:off x="3613235" y="2917445"/>
              <a:ext cx="1543733"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Situación Financiera</a:t>
              </a:r>
              <a:endParaRPr/>
            </a:p>
            <a:p>
              <a:pPr indent="-90488" lvl="0" marL="90488" marR="0" rtl="0" algn="l">
                <a:lnSpc>
                  <a:spcPct val="100000"/>
                </a:lnSpc>
                <a:spcBef>
                  <a:spcPts val="20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Activos</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Pasivos</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Patrimonio Neto</a:t>
              </a:r>
              <a:endParaRPr/>
            </a:p>
          </p:txBody>
        </p:sp>
        <p:sp>
          <p:nvSpPr>
            <p:cNvPr id="225" name="Google Shape;225;p43"/>
            <p:cNvSpPr/>
            <p:nvPr/>
          </p:nvSpPr>
          <p:spPr>
            <a:xfrm>
              <a:off x="4719468" y="3916215"/>
              <a:ext cx="1107748" cy="11077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 </a:t>
              </a:r>
              <a:endParaRPr/>
            </a:p>
          </p:txBody>
        </p:sp>
        <p:sp>
          <p:nvSpPr>
            <p:cNvPr id="226" name="Google Shape;226;p43"/>
            <p:cNvSpPr txBox="1"/>
            <p:nvPr/>
          </p:nvSpPr>
          <p:spPr>
            <a:xfrm>
              <a:off x="4598751" y="4186878"/>
              <a:ext cx="138754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Estados Financieros</a:t>
              </a:r>
              <a:endParaRPr/>
            </a:p>
          </p:txBody>
        </p:sp>
        <p:sp>
          <p:nvSpPr>
            <p:cNvPr id="227" name="Google Shape;227;p43"/>
            <p:cNvSpPr txBox="1"/>
            <p:nvPr/>
          </p:nvSpPr>
          <p:spPr>
            <a:xfrm>
              <a:off x="5410965" y="2940528"/>
              <a:ext cx="1857394" cy="761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Resultado integral</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Ingresos y ganancias</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Gastos y pérdidas</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Otros Resultados Integrales</a:t>
              </a:r>
              <a:endParaRPr/>
            </a:p>
          </p:txBody>
        </p:sp>
        <p:sp>
          <p:nvSpPr>
            <p:cNvPr id="228" name="Google Shape;228;p43"/>
            <p:cNvSpPr txBox="1"/>
            <p:nvPr/>
          </p:nvSpPr>
          <p:spPr>
            <a:xfrm>
              <a:off x="5906724" y="4255739"/>
              <a:ext cx="1768169" cy="12259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Cambios en Patrimonio</a:t>
              </a:r>
              <a:endParaRPr/>
            </a:p>
            <a:p>
              <a:pPr indent="-90488" lvl="0" marL="90488" marR="0" rtl="0" algn="l">
                <a:lnSpc>
                  <a:spcPct val="100000"/>
                </a:lnSpc>
                <a:spcBef>
                  <a:spcPts val="200"/>
                </a:spcBef>
                <a:spcAft>
                  <a:spcPts val="0"/>
                </a:spcAft>
                <a:buClr>
                  <a:schemeClr val="lt1"/>
                </a:buClr>
                <a:buSzPts val="1000"/>
                <a:buFont typeface="Arial"/>
                <a:buChar char="•"/>
              </a:pPr>
              <a:r>
                <a:rPr b="0" i="0" lang="en-US" sz="1000" u="none" cap="none" strike="noStrike">
                  <a:solidFill>
                    <a:schemeClr val="lt1"/>
                  </a:solidFill>
                  <a:latin typeface="Calibri"/>
                  <a:ea typeface="Calibri"/>
                  <a:cs typeface="Calibri"/>
                  <a:sym typeface="Calibri"/>
                </a:rPr>
                <a:t>Capital</a:t>
              </a:r>
              <a:endParaRPr/>
            </a:p>
            <a:p>
              <a:pPr indent="-90488" lvl="0" marL="90488" marR="0" rtl="0" algn="l">
                <a:lnSpc>
                  <a:spcPct val="100000"/>
                </a:lnSpc>
                <a:spcBef>
                  <a:spcPts val="0"/>
                </a:spcBef>
                <a:spcAft>
                  <a:spcPts val="0"/>
                </a:spcAft>
                <a:buClr>
                  <a:schemeClr val="lt1"/>
                </a:buClr>
                <a:buSzPts val="1000"/>
                <a:buFont typeface="Arial"/>
                <a:buChar char="•"/>
              </a:pPr>
              <a:r>
                <a:rPr b="0" i="0" lang="en-US" sz="1000" u="none" cap="none" strike="noStrike">
                  <a:solidFill>
                    <a:schemeClr val="lt1"/>
                  </a:solidFill>
                  <a:latin typeface="Calibri"/>
                  <a:ea typeface="Calibri"/>
                  <a:cs typeface="Calibri"/>
                  <a:sym typeface="Calibri"/>
                </a:rPr>
                <a:t>Dividendos</a:t>
              </a:r>
              <a:endParaRPr/>
            </a:p>
            <a:p>
              <a:pPr indent="-90488" lvl="0" marL="90488" marR="0" rtl="0" algn="l">
                <a:lnSpc>
                  <a:spcPct val="100000"/>
                </a:lnSpc>
                <a:spcBef>
                  <a:spcPts val="0"/>
                </a:spcBef>
                <a:spcAft>
                  <a:spcPts val="0"/>
                </a:spcAft>
                <a:buClr>
                  <a:schemeClr val="lt1"/>
                </a:buClr>
                <a:buSzPts val="1000"/>
                <a:buFont typeface="Arial"/>
                <a:buChar char="•"/>
              </a:pPr>
              <a:r>
                <a:rPr b="0" i="0" lang="en-US" sz="1000" u="none" cap="none" strike="noStrike">
                  <a:solidFill>
                    <a:schemeClr val="lt1"/>
                  </a:solidFill>
                  <a:latin typeface="Calibri"/>
                  <a:ea typeface="Calibri"/>
                  <a:cs typeface="Calibri"/>
                  <a:sym typeface="Calibri"/>
                </a:rPr>
                <a:t>Resultados Integrales Totales</a:t>
              </a:r>
              <a:endParaRPr/>
            </a:p>
            <a:p>
              <a:pPr indent="-90488" lvl="0" marL="90488" marR="0" rtl="0" algn="l">
                <a:lnSpc>
                  <a:spcPct val="100000"/>
                </a:lnSpc>
                <a:spcBef>
                  <a:spcPts val="0"/>
                </a:spcBef>
                <a:spcAft>
                  <a:spcPts val="0"/>
                </a:spcAft>
                <a:buClr>
                  <a:schemeClr val="lt1"/>
                </a:buClr>
                <a:buSzPts val="1000"/>
                <a:buFont typeface="Arial"/>
                <a:buChar char="•"/>
              </a:pPr>
              <a:r>
                <a:rPr b="0" i="0" lang="en-US" sz="1000" u="none" cap="none" strike="noStrike">
                  <a:solidFill>
                    <a:schemeClr val="lt1"/>
                  </a:solidFill>
                  <a:latin typeface="Calibri"/>
                  <a:ea typeface="Calibri"/>
                  <a:cs typeface="Calibri"/>
                  <a:sym typeface="Calibri"/>
                </a:rPr>
                <a:t>Cambio de políticas</a:t>
              </a:r>
              <a:endParaRPr/>
            </a:p>
            <a:p>
              <a:pPr indent="-90488" lvl="0" marL="90488" marR="0" rtl="0" algn="l">
                <a:lnSpc>
                  <a:spcPct val="100000"/>
                </a:lnSpc>
                <a:spcBef>
                  <a:spcPts val="0"/>
                </a:spcBef>
                <a:spcAft>
                  <a:spcPts val="0"/>
                </a:spcAft>
                <a:buClr>
                  <a:schemeClr val="lt1"/>
                </a:buClr>
                <a:buSzPts val="1000"/>
                <a:buFont typeface="Arial"/>
                <a:buChar char="•"/>
              </a:pPr>
              <a:r>
                <a:rPr b="0" i="0" lang="en-US" sz="1000" u="none" cap="none" strike="noStrike">
                  <a:solidFill>
                    <a:schemeClr val="lt1"/>
                  </a:solidFill>
                  <a:latin typeface="Calibri"/>
                  <a:ea typeface="Calibri"/>
                  <a:cs typeface="Calibri"/>
                  <a:sym typeface="Calibri"/>
                </a:rPr>
                <a:t>Corrección de Errores</a:t>
              </a:r>
              <a:endParaRPr/>
            </a:p>
          </p:txBody>
        </p:sp>
        <p:sp>
          <p:nvSpPr>
            <p:cNvPr id="229" name="Google Shape;229;p43"/>
            <p:cNvSpPr txBox="1"/>
            <p:nvPr/>
          </p:nvSpPr>
          <p:spPr>
            <a:xfrm>
              <a:off x="3023235" y="4255739"/>
              <a:ext cx="1655091" cy="9694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Notas a los Estados Financieros</a:t>
              </a:r>
              <a:endParaRPr/>
            </a:p>
            <a:p>
              <a:pPr indent="-90488" lvl="0" marL="90488" marR="0" rtl="0" algn="l">
                <a:lnSpc>
                  <a:spcPct val="100000"/>
                </a:lnSpc>
                <a:spcBef>
                  <a:spcPts val="20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Formulación sistemática y referenciada para cada Estado financiero</a:t>
              </a:r>
              <a:endParaRPr/>
            </a:p>
          </p:txBody>
        </p:sp>
        <p:sp>
          <p:nvSpPr>
            <p:cNvPr id="230" name="Google Shape;230;p43"/>
            <p:cNvSpPr txBox="1"/>
            <p:nvPr/>
          </p:nvSpPr>
          <p:spPr>
            <a:xfrm>
              <a:off x="4731489" y="5455573"/>
              <a:ext cx="1443036" cy="9694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Flujo de Efectivo Actividades</a:t>
              </a:r>
              <a:endParaRPr/>
            </a:p>
            <a:p>
              <a:pPr indent="-90488" lvl="0" marL="90488" marR="0" rtl="0" algn="l">
                <a:lnSpc>
                  <a:spcPct val="100000"/>
                </a:lnSpc>
                <a:spcBef>
                  <a:spcPts val="20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Operación</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Inversión</a:t>
              </a:r>
              <a:endParaRPr/>
            </a:p>
            <a:p>
              <a:pPr indent="-90488" lvl="0" marL="90488" marR="0" rtl="0" algn="l">
                <a:lnSpc>
                  <a:spcPct val="100000"/>
                </a:lnSpc>
                <a:spcBef>
                  <a:spcPts val="0"/>
                </a:spcBef>
                <a:spcAft>
                  <a:spcPts val="0"/>
                </a:spcAft>
                <a:buClr>
                  <a:schemeClr val="lt1"/>
                </a:buClr>
                <a:buSzPts val="1050"/>
                <a:buFont typeface="Arial"/>
                <a:buChar char="•"/>
              </a:pPr>
              <a:r>
                <a:rPr b="0" i="0" lang="en-US" sz="1050" u="none" cap="none" strike="noStrike">
                  <a:solidFill>
                    <a:schemeClr val="lt1"/>
                  </a:solidFill>
                  <a:latin typeface="Calibri"/>
                  <a:ea typeface="Calibri"/>
                  <a:cs typeface="Calibri"/>
                  <a:sym typeface="Calibri"/>
                </a:rPr>
                <a:t>Financiación</a:t>
              </a:r>
              <a:endParaRPr/>
            </a:p>
          </p:txBody>
        </p:sp>
      </p:grpSp>
      <p:pic>
        <p:nvPicPr>
          <p:cNvPr id="231" name="Google Shape;231;p43"/>
          <p:cNvPicPr preferRelativeResize="0"/>
          <p:nvPr/>
        </p:nvPicPr>
        <p:blipFill rotWithShape="1">
          <a:blip r:embed="rId5">
            <a:alphaModFix/>
          </a:blip>
          <a:srcRect b="0" l="0" r="0" t="0"/>
          <a:stretch/>
        </p:blipFill>
        <p:spPr>
          <a:xfrm>
            <a:off x="1000107" y="2819252"/>
            <a:ext cx="2148461" cy="401235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44"/>
          <p:cNvPicPr preferRelativeResize="0"/>
          <p:nvPr/>
        </p:nvPicPr>
        <p:blipFill rotWithShape="1">
          <a:blip r:embed="rId3">
            <a:alphaModFix/>
          </a:blip>
          <a:srcRect b="0" l="0" r="0" t="0"/>
          <a:stretch/>
        </p:blipFill>
        <p:spPr>
          <a:xfrm flipH="1">
            <a:off x="7615403" y="1618001"/>
            <a:ext cx="1661427" cy="2699819"/>
          </a:xfrm>
          <a:prstGeom prst="rect">
            <a:avLst/>
          </a:prstGeom>
          <a:noFill/>
          <a:ln>
            <a:noFill/>
          </a:ln>
        </p:spPr>
      </p:pic>
      <p:grpSp>
        <p:nvGrpSpPr>
          <p:cNvPr id="237" name="Google Shape;237;p44"/>
          <p:cNvGrpSpPr/>
          <p:nvPr/>
        </p:nvGrpSpPr>
        <p:grpSpPr>
          <a:xfrm flipH="1">
            <a:off x="5523613" y="4106066"/>
            <a:ext cx="3885282" cy="2303447"/>
            <a:chOff x="359858" y="3423272"/>
            <a:chExt cx="8804763" cy="4869931"/>
          </a:xfrm>
        </p:grpSpPr>
        <p:sp>
          <p:nvSpPr>
            <p:cNvPr id="238" name="Google Shape;238;p44"/>
            <p:cNvSpPr/>
            <p:nvPr/>
          </p:nvSpPr>
          <p:spPr>
            <a:xfrm>
              <a:off x="359858" y="3423272"/>
              <a:ext cx="8804763" cy="4193654"/>
            </a:xfrm>
            <a:prstGeom prst="roundRect">
              <a:avLst>
                <a:gd fmla="val 1264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9" name="Google Shape;239;p44"/>
            <p:cNvSpPr/>
            <p:nvPr/>
          </p:nvSpPr>
          <p:spPr>
            <a:xfrm rot="8059893">
              <a:off x="7264332" y="7249110"/>
              <a:ext cx="558538" cy="99402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40" name="Google Shape;240;p44"/>
          <p:cNvGrpSpPr/>
          <p:nvPr/>
        </p:nvGrpSpPr>
        <p:grpSpPr>
          <a:xfrm flipH="1">
            <a:off x="5521918" y="2179161"/>
            <a:ext cx="2349794" cy="922888"/>
            <a:chOff x="4317693" y="3423272"/>
            <a:chExt cx="4846926" cy="1951163"/>
          </a:xfrm>
        </p:grpSpPr>
        <p:sp>
          <p:nvSpPr>
            <p:cNvPr id="241" name="Google Shape;241;p44"/>
            <p:cNvSpPr/>
            <p:nvPr/>
          </p:nvSpPr>
          <p:spPr>
            <a:xfrm>
              <a:off x="5125227" y="3423272"/>
              <a:ext cx="4039392" cy="1951163"/>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44"/>
            <p:cNvSpPr/>
            <p:nvPr/>
          </p:nvSpPr>
          <p:spPr>
            <a:xfrm rot="-4447046">
              <a:off x="4592889" y="3413634"/>
              <a:ext cx="558538" cy="994024"/>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43" name="Google Shape;243;p44"/>
          <p:cNvSpPr txBox="1"/>
          <p:nvPr/>
        </p:nvSpPr>
        <p:spPr>
          <a:xfrm>
            <a:off x="452175" y="1298501"/>
            <a:ext cx="435374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NIC – NIIF </a:t>
            </a:r>
            <a:r>
              <a:rPr b="0" i="0" lang="en-US" sz="2800" u="none" cap="none" strike="noStrike">
                <a:solidFill>
                  <a:srgbClr val="A93501"/>
                </a:solidFill>
                <a:latin typeface="Calibri"/>
                <a:ea typeface="Calibri"/>
                <a:cs typeface="Calibri"/>
                <a:sym typeface="Calibri"/>
              </a:rPr>
              <a:t>(IFRS)</a:t>
            </a:r>
            <a:endParaRPr b="0" i="0" sz="3100" u="none" cap="none" strike="noStrike">
              <a:solidFill>
                <a:srgbClr val="A93501"/>
              </a:solidFill>
              <a:latin typeface="Calibri"/>
              <a:ea typeface="Calibri"/>
              <a:cs typeface="Calibri"/>
              <a:sym typeface="Calibri"/>
            </a:endParaRPr>
          </a:p>
        </p:txBody>
      </p:sp>
      <p:sp>
        <p:nvSpPr>
          <p:cNvPr id="244" name="Google Shape;244;p44"/>
          <p:cNvSpPr txBox="1"/>
          <p:nvPr/>
        </p:nvSpPr>
        <p:spPr>
          <a:xfrm>
            <a:off x="452175" y="2179161"/>
            <a:ext cx="387527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Normativa Internacional Vigente </a:t>
            </a:r>
            <a:endParaRPr/>
          </a:p>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IFRS = NIIF</a:t>
            </a:r>
            <a:endParaRPr/>
          </a:p>
        </p:txBody>
      </p:sp>
      <p:sp>
        <p:nvSpPr>
          <p:cNvPr id="245" name="Google Shape;245;p44"/>
          <p:cNvSpPr txBox="1"/>
          <p:nvPr/>
        </p:nvSpPr>
        <p:spPr>
          <a:xfrm>
            <a:off x="5523811" y="2274540"/>
            <a:ext cx="1881288"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¿Qué diablos son las NIIF, IFRS, NIC, IFRIC, SIC y el IASB?</a:t>
            </a:r>
            <a:endParaRPr b="1" i="0" sz="1400" u="none" cap="none" strike="noStrike">
              <a:solidFill>
                <a:schemeClr val="dk1"/>
              </a:solidFill>
              <a:latin typeface="Calibri"/>
              <a:ea typeface="Calibri"/>
              <a:cs typeface="Calibri"/>
              <a:sym typeface="Calibri"/>
            </a:endParaRPr>
          </a:p>
        </p:txBody>
      </p:sp>
      <p:sp>
        <p:nvSpPr>
          <p:cNvPr id="246" name="Google Shape;246;p44"/>
          <p:cNvSpPr txBox="1"/>
          <p:nvPr/>
        </p:nvSpPr>
        <p:spPr>
          <a:xfrm>
            <a:off x="452175" y="1633696"/>
            <a:ext cx="4737564"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Éstas son algunas siglas que debes conocer.</a:t>
            </a:r>
            <a:endParaRPr b="0" i="0" sz="1600" u="none" cap="none" strike="noStrike">
              <a:solidFill>
                <a:srgbClr val="000000"/>
              </a:solidFill>
              <a:latin typeface="Calibri"/>
              <a:ea typeface="Calibri"/>
              <a:cs typeface="Calibri"/>
              <a:sym typeface="Calibri"/>
            </a:endParaRPr>
          </a:p>
        </p:txBody>
      </p:sp>
      <p:sp>
        <p:nvSpPr>
          <p:cNvPr id="247" name="Google Shape;247;p44"/>
          <p:cNvSpPr txBox="1"/>
          <p:nvPr/>
        </p:nvSpPr>
        <p:spPr>
          <a:xfrm>
            <a:off x="5759246" y="4297653"/>
            <a:ext cx="3517584" cy="16003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Tranquilos, hay una mezcla de conceptos. En primer lugar, el IASB es el organismo encargado del desarrollo y la emisión de la normativa contable que rige en el mundo y en CHILE. El IASB, es parte de FUNDACIÓN IFRS, la cual tiene el objetivo de desarrollar un conjunto único de normas.</a:t>
            </a:r>
            <a:endParaRPr b="0" i="0" sz="1400" u="none" cap="none" strike="noStrike">
              <a:solidFill>
                <a:srgbClr val="000000"/>
              </a:solidFill>
              <a:latin typeface="Calibri"/>
              <a:ea typeface="Calibri"/>
              <a:cs typeface="Calibri"/>
              <a:sym typeface="Calibri"/>
            </a:endParaRPr>
          </a:p>
        </p:txBody>
      </p:sp>
      <p:pic>
        <p:nvPicPr>
          <p:cNvPr id="248" name="Google Shape;248;p44"/>
          <p:cNvPicPr preferRelativeResize="0"/>
          <p:nvPr/>
        </p:nvPicPr>
        <p:blipFill rotWithShape="1">
          <a:blip r:embed="rId4">
            <a:alphaModFix/>
          </a:blip>
          <a:srcRect b="0" l="0" r="0" t="0"/>
          <a:stretch/>
        </p:blipFill>
        <p:spPr>
          <a:xfrm flipH="1">
            <a:off x="4112250" y="5006575"/>
            <a:ext cx="1988473" cy="2553100"/>
          </a:xfrm>
          <a:prstGeom prst="rect">
            <a:avLst/>
          </a:prstGeom>
          <a:noFill/>
          <a:ln>
            <a:noFill/>
          </a:ln>
        </p:spPr>
      </p:pic>
      <p:grpSp>
        <p:nvGrpSpPr>
          <p:cNvPr id="249" name="Google Shape;249;p44"/>
          <p:cNvGrpSpPr/>
          <p:nvPr/>
        </p:nvGrpSpPr>
        <p:grpSpPr>
          <a:xfrm>
            <a:off x="5386734" y="2075459"/>
            <a:ext cx="299538" cy="299538"/>
            <a:chOff x="604970" y="3057088"/>
            <a:chExt cx="299538" cy="299538"/>
          </a:xfrm>
        </p:grpSpPr>
        <p:sp>
          <p:nvSpPr>
            <p:cNvPr id="250" name="Google Shape;250;p44"/>
            <p:cNvSpPr/>
            <p:nvPr/>
          </p:nvSpPr>
          <p:spPr>
            <a:xfrm>
              <a:off x="604970" y="3057088"/>
              <a:ext cx="299538" cy="299538"/>
            </a:xfrm>
            <a:prstGeom prst="ellipse">
              <a:avLst/>
            </a:prstGeom>
            <a:solidFill>
              <a:srgbClr val="E06A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51" name="Google Shape;251;p44"/>
            <p:cNvPicPr preferRelativeResize="0"/>
            <p:nvPr/>
          </p:nvPicPr>
          <p:blipFill rotWithShape="1">
            <a:blip r:embed="rId5">
              <a:alphaModFix/>
            </a:blip>
            <a:srcRect b="0" l="0" r="0" t="0"/>
            <a:stretch/>
          </p:blipFill>
          <p:spPr>
            <a:xfrm>
              <a:off x="632050" y="3084168"/>
              <a:ext cx="245378" cy="245378"/>
            </a:xfrm>
            <a:prstGeom prst="rect">
              <a:avLst/>
            </a:prstGeom>
            <a:noFill/>
            <a:ln>
              <a:noFill/>
            </a:ln>
          </p:spPr>
        </p:pic>
      </p:grpSp>
      <p:sp>
        <p:nvSpPr>
          <p:cNvPr id="252" name="Google Shape;252;p44"/>
          <p:cNvSpPr txBox="1"/>
          <p:nvPr/>
        </p:nvSpPr>
        <p:spPr>
          <a:xfrm>
            <a:off x="452175" y="3102049"/>
            <a:ext cx="3358106"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Las NIIF (IFRS) son normas que tienen el principal objetivo de hacer más transparentes y de alta calidad la información financiera de una entidad siendo globalmente aceptadas, lo que contribuye a que ésta sea más comparable. Las NIIF o IFRS (en inglés) contiene lo que son las NIC, NIIF, CINIIF y SIC.</a:t>
            </a:r>
            <a:endParaRPr b="0" i="0" sz="1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p:nvPr/>
        </p:nvSpPr>
        <p:spPr>
          <a:xfrm>
            <a:off x="452175" y="2289010"/>
            <a:ext cx="8950499" cy="338515"/>
          </a:xfrm>
          <a:prstGeom prst="rect">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NORMAS INTERNACIONALES DE INFORMACIÓN FINANCIERA </a:t>
            </a:r>
            <a:r>
              <a:rPr b="0" i="0" lang="en-US" sz="2800" u="none" cap="none" strike="noStrike">
                <a:solidFill>
                  <a:srgbClr val="A93501"/>
                </a:solidFill>
                <a:latin typeface="Calibri"/>
                <a:ea typeface="Calibri"/>
                <a:cs typeface="Calibri"/>
                <a:sym typeface="Calibri"/>
              </a:rPr>
              <a:t>IMPLEMENTACIÓN EN CHILE</a:t>
            </a:r>
            <a:endParaRPr b="0" i="0" sz="3100" u="none" cap="none" strike="noStrike">
              <a:solidFill>
                <a:srgbClr val="A93501"/>
              </a:solidFill>
              <a:latin typeface="Calibri"/>
              <a:ea typeface="Calibri"/>
              <a:cs typeface="Calibri"/>
              <a:sym typeface="Calibri"/>
            </a:endParaRPr>
          </a:p>
        </p:txBody>
      </p:sp>
      <p:sp>
        <p:nvSpPr>
          <p:cNvPr id="259" name="Google Shape;259;p45"/>
          <p:cNvSpPr txBox="1"/>
          <p:nvPr/>
        </p:nvSpPr>
        <p:spPr>
          <a:xfrm>
            <a:off x="2048550" y="2281776"/>
            <a:ext cx="536766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IFRS. UN COMPROMISO DE TODA LA EMPRESA</a:t>
            </a:r>
            <a:endParaRPr b="0" i="0" sz="1600" u="none" cap="none" strike="noStrike">
              <a:solidFill>
                <a:schemeClr val="lt1"/>
              </a:solidFill>
              <a:latin typeface="Calibri"/>
              <a:ea typeface="Calibri"/>
              <a:cs typeface="Calibri"/>
              <a:sym typeface="Calibri"/>
            </a:endParaRPr>
          </a:p>
        </p:txBody>
      </p:sp>
      <p:sp>
        <p:nvSpPr>
          <p:cNvPr id="260" name="Google Shape;260;p45"/>
          <p:cNvSpPr txBox="1"/>
          <p:nvPr/>
        </p:nvSpPr>
        <p:spPr>
          <a:xfrm>
            <a:off x="2048550" y="6216984"/>
            <a:ext cx="536766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INFORMACIÓN FINANCIERA BAJO LAS NORMAS IFRS</a:t>
            </a:r>
            <a:endParaRPr b="0" i="0" sz="1600" u="none" cap="none" strike="noStrike">
              <a:solidFill>
                <a:schemeClr val="lt1"/>
              </a:solidFill>
              <a:latin typeface="Calibri"/>
              <a:ea typeface="Calibri"/>
              <a:cs typeface="Calibri"/>
              <a:sym typeface="Calibri"/>
            </a:endParaRPr>
          </a:p>
        </p:txBody>
      </p:sp>
      <p:grpSp>
        <p:nvGrpSpPr>
          <p:cNvPr id="261" name="Google Shape;261;p45"/>
          <p:cNvGrpSpPr/>
          <p:nvPr/>
        </p:nvGrpSpPr>
        <p:grpSpPr>
          <a:xfrm>
            <a:off x="2309047" y="2715632"/>
            <a:ext cx="6866851" cy="3278742"/>
            <a:chOff x="2309047" y="2715632"/>
            <a:chExt cx="6866851" cy="3278742"/>
          </a:xfrm>
        </p:grpSpPr>
        <p:sp>
          <p:nvSpPr>
            <p:cNvPr id="262" name="Google Shape;262;p45"/>
            <p:cNvSpPr/>
            <p:nvPr/>
          </p:nvSpPr>
          <p:spPr>
            <a:xfrm>
              <a:off x="4019106" y="3722994"/>
              <a:ext cx="5156791" cy="628067"/>
            </a:xfrm>
            <a:prstGeom prst="rect">
              <a:avLst/>
            </a:prstGeom>
            <a:solidFill>
              <a:srgbClr val="F9EB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3" name="Google Shape;263;p45"/>
            <p:cNvSpPr/>
            <p:nvPr/>
          </p:nvSpPr>
          <p:spPr>
            <a:xfrm>
              <a:off x="4019106" y="4430159"/>
              <a:ext cx="5156791" cy="628067"/>
            </a:xfrm>
            <a:prstGeom prst="rect">
              <a:avLst/>
            </a:prstGeom>
            <a:solidFill>
              <a:srgbClr val="F9EB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4" name="Google Shape;264;p45"/>
            <p:cNvSpPr/>
            <p:nvPr/>
          </p:nvSpPr>
          <p:spPr>
            <a:xfrm>
              <a:off x="4019106" y="5137325"/>
              <a:ext cx="5156791" cy="628067"/>
            </a:xfrm>
            <a:prstGeom prst="rect">
              <a:avLst/>
            </a:prstGeom>
            <a:solidFill>
              <a:srgbClr val="F9EB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45"/>
            <p:cNvSpPr/>
            <p:nvPr/>
          </p:nvSpPr>
          <p:spPr>
            <a:xfrm>
              <a:off x="4247707" y="3015829"/>
              <a:ext cx="4928190" cy="628067"/>
            </a:xfrm>
            <a:prstGeom prst="rect">
              <a:avLst/>
            </a:prstGeom>
            <a:solidFill>
              <a:srgbClr val="F9EB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66" name="Google Shape;266;p45"/>
            <p:cNvGrpSpPr/>
            <p:nvPr/>
          </p:nvGrpSpPr>
          <p:grpSpPr>
            <a:xfrm>
              <a:off x="2309047" y="2715632"/>
              <a:ext cx="3866267" cy="3278742"/>
              <a:chOff x="1540388" y="2715632"/>
              <a:chExt cx="3866267" cy="3278742"/>
            </a:xfrm>
          </p:grpSpPr>
          <p:sp>
            <p:nvSpPr>
              <p:cNvPr id="267" name="Google Shape;267;p45"/>
              <p:cNvSpPr/>
              <p:nvPr/>
            </p:nvSpPr>
            <p:spPr>
              <a:xfrm>
                <a:off x="1571849" y="2715632"/>
                <a:ext cx="3803341" cy="3278742"/>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68" name="Google Shape;268;p45"/>
              <p:cNvGrpSpPr/>
              <p:nvPr/>
            </p:nvGrpSpPr>
            <p:grpSpPr>
              <a:xfrm>
                <a:off x="1540388" y="5095622"/>
                <a:ext cx="3866267" cy="597558"/>
                <a:chOff x="1540388" y="4957884"/>
                <a:chExt cx="3866267" cy="597558"/>
              </a:xfrm>
            </p:grpSpPr>
            <p:sp>
              <p:nvSpPr>
                <p:cNvPr id="269" name="Google Shape;269;p45"/>
                <p:cNvSpPr/>
                <p:nvPr/>
              </p:nvSpPr>
              <p:spPr>
                <a:xfrm>
                  <a:off x="1540388" y="5068348"/>
                  <a:ext cx="3866267" cy="487094"/>
                </a:xfrm>
                <a:prstGeom prst="roundRect">
                  <a:avLst>
                    <a:gd fmla="val 45389" name="adj"/>
                  </a:avLst>
                </a:prstGeom>
                <a:solidFill>
                  <a:srgbClr val="EF8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Áreas Funcionales de la Empresa</a:t>
                  </a:r>
                  <a:endParaRPr b="0" i="0" sz="1600" u="none" cap="none" strike="noStrike">
                    <a:solidFill>
                      <a:schemeClr val="lt1"/>
                    </a:solidFill>
                    <a:latin typeface="Calibri"/>
                    <a:ea typeface="Calibri"/>
                    <a:cs typeface="Calibri"/>
                    <a:sym typeface="Calibri"/>
                  </a:endParaRPr>
                </a:p>
              </p:txBody>
            </p:sp>
            <p:sp>
              <p:nvSpPr>
                <p:cNvPr id="270" name="Google Shape;270;p45"/>
                <p:cNvSpPr/>
                <p:nvPr/>
              </p:nvSpPr>
              <p:spPr>
                <a:xfrm rot="10800000">
                  <a:off x="3332639" y="4957884"/>
                  <a:ext cx="281765" cy="210026"/>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71" name="Google Shape;271;p45"/>
              <p:cNvGrpSpPr/>
              <p:nvPr/>
            </p:nvGrpSpPr>
            <p:grpSpPr>
              <a:xfrm>
                <a:off x="1988949" y="4410023"/>
                <a:ext cx="2969144" cy="780050"/>
                <a:chOff x="1988949" y="4395604"/>
                <a:chExt cx="2969144" cy="780050"/>
              </a:xfrm>
            </p:grpSpPr>
            <p:sp>
              <p:nvSpPr>
                <p:cNvPr id="272" name="Google Shape;272;p45"/>
                <p:cNvSpPr/>
                <p:nvPr/>
              </p:nvSpPr>
              <p:spPr>
                <a:xfrm>
                  <a:off x="1988949" y="4481130"/>
                  <a:ext cx="2969144" cy="487094"/>
                </a:xfrm>
                <a:prstGeom prst="roundRect">
                  <a:avLst>
                    <a:gd fmla="val 45389" name="adj"/>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Jefaturas de Departamentos</a:t>
                  </a:r>
                  <a:endParaRPr b="0" i="0" sz="1600" u="none" cap="none" strike="noStrike">
                    <a:solidFill>
                      <a:schemeClr val="lt1"/>
                    </a:solidFill>
                    <a:latin typeface="Calibri"/>
                    <a:ea typeface="Calibri"/>
                    <a:cs typeface="Calibri"/>
                    <a:sym typeface="Calibri"/>
                  </a:endParaRPr>
                </a:p>
              </p:txBody>
            </p:sp>
            <p:sp>
              <p:nvSpPr>
                <p:cNvPr id="273" name="Google Shape;273;p45"/>
                <p:cNvSpPr/>
                <p:nvPr/>
              </p:nvSpPr>
              <p:spPr>
                <a:xfrm rot="10800000">
                  <a:off x="3332639" y="4965628"/>
                  <a:ext cx="281765" cy="210026"/>
                </a:xfrm>
                <a:prstGeom prst="triangle">
                  <a:avLst>
                    <a:gd fmla="val 50000" name="adj"/>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4" name="Google Shape;274;p45"/>
                <p:cNvSpPr/>
                <p:nvPr/>
              </p:nvSpPr>
              <p:spPr>
                <a:xfrm rot="10800000">
                  <a:off x="3332639" y="4395604"/>
                  <a:ext cx="281765" cy="210026"/>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75" name="Google Shape;275;p45"/>
              <p:cNvGrpSpPr/>
              <p:nvPr/>
            </p:nvGrpSpPr>
            <p:grpSpPr>
              <a:xfrm>
                <a:off x="2285165" y="3721786"/>
                <a:ext cx="2376712" cy="774831"/>
                <a:chOff x="2285165" y="3830686"/>
                <a:chExt cx="2376712" cy="774831"/>
              </a:xfrm>
            </p:grpSpPr>
            <p:sp>
              <p:nvSpPr>
                <p:cNvPr id="276" name="Google Shape;276;p45"/>
                <p:cNvSpPr/>
                <p:nvPr/>
              </p:nvSpPr>
              <p:spPr>
                <a:xfrm>
                  <a:off x="2285165" y="3909256"/>
                  <a:ext cx="2376712" cy="487094"/>
                </a:xfrm>
                <a:prstGeom prst="roundRect">
                  <a:avLst>
                    <a:gd fmla="val 45389" name="adj"/>
                  </a:avLst>
                </a:prstGeom>
                <a:solidFill>
                  <a:srgbClr val="E06A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Gerentes de áreas</a:t>
                  </a:r>
                  <a:endParaRPr b="0" i="0" sz="1600" u="none" cap="none" strike="noStrike">
                    <a:solidFill>
                      <a:schemeClr val="lt1"/>
                    </a:solidFill>
                    <a:latin typeface="Calibri"/>
                    <a:ea typeface="Calibri"/>
                    <a:cs typeface="Calibri"/>
                    <a:sym typeface="Calibri"/>
                  </a:endParaRPr>
                </a:p>
              </p:txBody>
            </p:sp>
            <p:sp>
              <p:nvSpPr>
                <p:cNvPr id="277" name="Google Shape;277;p45"/>
                <p:cNvSpPr/>
                <p:nvPr/>
              </p:nvSpPr>
              <p:spPr>
                <a:xfrm rot="10800000">
                  <a:off x="3332639" y="4395491"/>
                  <a:ext cx="281765" cy="210026"/>
                </a:xfrm>
                <a:prstGeom prst="triangle">
                  <a:avLst>
                    <a:gd fmla="val 50000" name="adj"/>
                  </a:avLst>
                </a:prstGeom>
                <a:solidFill>
                  <a:srgbClr val="E06A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8" name="Google Shape;278;p45"/>
                <p:cNvSpPr/>
                <p:nvPr/>
              </p:nvSpPr>
              <p:spPr>
                <a:xfrm rot="10800000">
                  <a:off x="3332639" y="3830686"/>
                  <a:ext cx="281765" cy="210026"/>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79" name="Google Shape;279;p45"/>
              <p:cNvGrpSpPr/>
              <p:nvPr/>
            </p:nvGrpSpPr>
            <p:grpSpPr>
              <a:xfrm>
                <a:off x="2641854" y="3084882"/>
                <a:ext cx="1663334" cy="696540"/>
                <a:chOff x="2641854" y="3317101"/>
                <a:chExt cx="1663334" cy="696540"/>
              </a:xfrm>
            </p:grpSpPr>
            <p:sp>
              <p:nvSpPr>
                <p:cNvPr id="280" name="Google Shape;280;p45"/>
                <p:cNvSpPr/>
                <p:nvPr/>
              </p:nvSpPr>
              <p:spPr>
                <a:xfrm>
                  <a:off x="2641854" y="3317101"/>
                  <a:ext cx="1663334" cy="487094"/>
                </a:xfrm>
                <a:prstGeom prst="roundRect">
                  <a:avLst>
                    <a:gd fmla="val 45389"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Directorio</a:t>
                  </a:r>
                  <a:endParaRPr b="0" i="0" sz="1600" u="none" cap="none" strike="noStrike">
                    <a:solidFill>
                      <a:schemeClr val="lt1"/>
                    </a:solidFill>
                    <a:latin typeface="Calibri"/>
                    <a:ea typeface="Calibri"/>
                    <a:cs typeface="Calibri"/>
                    <a:sym typeface="Calibri"/>
                  </a:endParaRPr>
                </a:p>
              </p:txBody>
            </p:sp>
            <p:sp>
              <p:nvSpPr>
                <p:cNvPr id="281" name="Google Shape;281;p45"/>
                <p:cNvSpPr/>
                <p:nvPr/>
              </p:nvSpPr>
              <p:spPr>
                <a:xfrm rot="10800000">
                  <a:off x="3332638" y="3799576"/>
                  <a:ext cx="281765" cy="214065"/>
                </a:xfrm>
                <a:prstGeom prst="triangle">
                  <a:avLst>
                    <a:gd fmla="val 50000" name="adj"/>
                  </a:avLst>
                </a:prstGeom>
                <a:solidFill>
                  <a:srgbClr val="A935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sp>
          <p:nvSpPr>
            <p:cNvPr id="282" name="Google Shape;282;p45"/>
            <p:cNvSpPr txBox="1"/>
            <p:nvPr/>
          </p:nvSpPr>
          <p:spPr>
            <a:xfrm>
              <a:off x="7117998" y="3038020"/>
              <a:ext cx="189309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Políticas Generales de la Empresa</a:t>
              </a:r>
              <a:endParaRPr b="0" i="0" sz="1400" u="none" cap="none" strike="noStrike">
                <a:solidFill>
                  <a:srgbClr val="000000"/>
                </a:solidFill>
                <a:latin typeface="Calibri"/>
                <a:ea typeface="Calibri"/>
                <a:cs typeface="Calibri"/>
                <a:sym typeface="Calibri"/>
              </a:endParaRPr>
            </a:p>
          </p:txBody>
        </p:sp>
        <p:sp>
          <p:nvSpPr>
            <p:cNvPr id="283" name="Google Shape;283;p45"/>
            <p:cNvSpPr txBox="1"/>
            <p:nvPr/>
          </p:nvSpPr>
          <p:spPr>
            <a:xfrm>
              <a:off x="7117998" y="3762745"/>
              <a:ext cx="189309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Informes de Gestión por Área</a:t>
              </a:r>
              <a:endParaRPr b="0" i="0" sz="1400" u="none" cap="none" strike="noStrike">
                <a:solidFill>
                  <a:srgbClr val="000000"/>
                </a:solidFill>
                <a:latin typeface="Calibri"/>
                <a:ea typeface="Calibri"/>
                <a:cs typeface="Calibri"/>
                <a:sym typeface="Calibri"/>
              </a:endParaRPr>
            </a:p>
          </p:txBody>
        </p:sp>
        <p:sp>
          <p:nvSpPr>
            <p:cNvPr id="284" name="Google Shape;284;p45"/>
            <p:cNvSpPr txBox="1"/>
            <p:nvPr/>
          </p:nvSpPr>
          <p:spPr>
            <a:xfrm>
              <a:off x="7117998" y="4476838"/>
              <a:ext cx="189309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Informes Financieros y de Operaciones</a:t>
              </a:r>
              <a:endParaRPr b="0" i="0" sz="1400" u="none" cap="none" strike="noStrike">
                <a:solidFill>
                  <a:srgbClr val="000000"/>
                </a:solidFill>
                <a:latin typeface="Calibri"/>
                <a:ea typeface="Calibri"/>
                <a:cs typeface="Calibri"/>
                <a:sym typeface="Calibri"/>
              </a:endParaRPr>
            </a:p>
          </p:txBody>
        </p:sp>
        <p:sp>
          <p:nvSpPr>
            <p:cNvPr id="285" name="Google Shape;285;p45"/>
            <p:cNvSpPr txBox="1"/>
            <p:nvPr/>
          </p:nvSpPr>
          <p:spPr>
            <a:xfrm>
              <a:off x="7117998" y="5158697"/>
              <a:ext cx="20579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Registro de Operaciones Transacciones Contables</a:t>
              </a:r>
              <a:endParaRPr b="0" i="0" sz="1400" u="none" cap="none" strike="noStrike">
                <a:solidFill>
                  <a:srgbClr val="000000"/>
                </a:solidFill>
                <a:latin typeface="Calibri"/>
                <a:ea typeface="Calibri"/>
                <a:cs typeface="Calibri"/>
                <a:sym typeface="Calibri"/>
              </a:endParaRPr>
            </a:p>
          </p:txBody>
        </p:sp>
        <p:sp>
          <p:nvSpPr>
            <p:cNvPr id="286" name="Google Shape;286;p45"/>
            <p:cNvSpPr/>
            <p:nvPr/>
          </p:nvSpPr>
          <p:spPr>
            <a:xfrm rot="5400000">
              <a:off x="6500901" y="3166486"/>
              <a:ext cx="400000" cy="338514"/>
            </a:xfrm>
            <a:prstGeom prst="homePlate">
              <a:avLst>
                <a:gd fmla="val 40577" name="adj"/>
              </a:avLst>
            </a:prstGeom>
            <a:solidFill>
              <a:srgbClr val="A935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5"/>
            <p:cNvSpPr txBox="1"/>
            <p:nvPr/>
          </p:nvSpPr>
          <p:spPr>
            <a:xfrm rot="10800000">
              <a:off x="6531643" y="3135732"/>
              <a:ext cx="338514" cy="3313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I</a:t>
              </a:r>
              <a:endParaRPr b="1" i="0" sz="1600" u="none" cap="none" strike="noStrike">
                <a:solidFill>
                  <a:schemeClr val="lt1"/>
                </a:solidFill>
                <a:latin typeface="Calibri"/>
                <a:ea typeface="Calibri"/>
                <a:cs typeface="Calibri"/>
                <a:sym typeface="Calibri"/>
              </a:endParaRPr>
            </a:p>
          </p:txBody>
        </p:sp>
        <p:sp>
          <p:nvSpPr>
            <p:cNvPr id="288" name="Google Shape;288;p45"/>
            <p:cNvSpPr/>
            <p:nvPr/>
          </p:nvSpPr>
          <p:spPr>
            <a:xfrm rot="5400000">
              <a:off x="6500901" y="3869934"/>
              <a:ext cx="400000" cy="338514"/>
            </a:xfrm>
            <a:prstGeom prst="homePlate">
              <a:avLst>
                <a:gd fmla="val 40577" name="adj"/>
              </a:avLst>
            </a:prstGeom>
            <a:solidFill>
              <a:srgbClr val="E06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5"/>
            <p:cNvSpPr txBox="1"/>
            <p:nvPr/>
          </p:nvSpPr>
          <p:spPr>
            <a:xfrm>
              <a:off x="6531643" y="3839182"/>
              <a:ext cx="338514" cy="3313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F</a:t>
              </a:r>
              <a:endParaRPr b="1" i="0" sz="1600" u="none" cap="none" strike="noStrike">
                <a:solidFill>
                  <a:schemeClr val="lt1"/>
                </a:solidFill>
                <a:latin typeface="Calibri"/>
                <a:ea typeface="Calibri"/>
                <a:cs typeface="Calibri"/>
                <a:sym typeface="Calibri"/>
              </a:endParaRPr>
            </a:p>
          </p:txBody>
        </p:sp>
        <p:sp>
          <p:nvSpPr>
            <p:cNvPr id="290" name="Google Shape;290;p45"/>
            <p:cNvSpPr/>
            <p:nvPr/>
          </p:nvSpPr>
          <p:spPr>
            <a:xfrm rot="5400000">
              <a:off x="6500901" y="4584191"/>
              <a:ext cx="400000" cy="338514"/>
            </a:xfrm>
            <a:prstGeom prst="homePlate">
              <a:avLst>
                <a:gd fmla="val 40577" name="adj"/>
              </a:avLst>
            </a:prstGeom>
            <a:solidFill>
              <a:srgbClr val="ED6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5"/>
            <p:cNvSpPr txBox="1"/>
            <p:nvPr/>
          </p:nvSpPr>
          <p:spPr>
            <a:xfrm>
              <a:off x="6531643" y="4553432"/>
              <a:ext cx="338514" cy="3313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R</a:t>
              </a:r>
              <a:endParaRPr b="1" i="0" sz="1600" u="none" cap="none" strike="noStrike">
                <a:solidFill>
                  <a:schemeClr val="lt1"/>
                </a:solidFill>
                <a:latin typeface="Calibri"/>
                <a:ea typeface="Calibri"/>
                <a:cs typeface="Calibri"/>
                <a:sym typeface="Calibri"/>
              </a:endParaRPr>
            </a:p>
          </p:txBody>
        </p:sp>
        <p:sp>
          <p:nvSpPr>
            <p:cNvPr id="292" name="Google Shape;292;p45"/>
            <p:cNvSpPr/>
            <p:nvPr/>
          </p:nvSpPr>
          <p:spPr>
            <a:xfrm rot="5400000">
              <a:off x="6500901" y="5274726"/>
              <a:ext cx="400000" cy="338514"/>
            </a:xfrm>
            <a:prstGeom prst="homePlate">
              <a:avLst>
                <a:gd fmla="val 40577" name="adj"/>
              </a:avLst>
            </a:prstGeom>
            <a:solidFill>
              <a:srgbClr val="EF8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5"/>
            <p:cNvSpPr txBox="1"/>
            <p:nvPr/>
          </p:nvSpPr>
          <p:spPr>
            <a:xfrm>
              <a:off x="6531643" y="5243982"/>
              <a:ext cx="338514" cy="33132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Calibri"/>
                  <a:ea typeface="Calibri"/>
                  <a:cs typeface="Calibri"/>
                  <a:sym typeface="Calibri"/>
                </a:rPr>
                <a:t>S</a:t>
              </a:r>
              <a:endParaRPr b="1" i="0" sz="1600" u="none" cap="none" strike="noStrike">
                <a:solidFill>
                  <a:schemeClr val="lt1"/>
                </a:solidFill>
                <a:latin typeface="Calibri"/>
                <a:ea typeface="Calibri"/>
                <a:cs typeface="Calibri"/>
                <a:sym typeface="Calibri"/>
              </a:endParaRPr>
            </a:p>
          </p:txBody>
        </p:sp>
      </p:grpSp>
      <p:pic>
        <p:nvPicPr>
          <p:cNvPr id="294" name="Google Shape;294;p45"/>
          <p:cNvPicPr preferRelativeResize="0"/>
          <p:nvPr/>
        </p:nvPicPr>
        <p:blipFill rotWithShape="1">
          <a:blip r:embed="rId3">
            <a:alphaModFix/>
          </a:blip>
          <a:srcRect b="0" l="0" r="0" t="0"/>
          <a:stretch/>
        </p:blipFill>
        <p:spPr>
          <a:xfrm flipH="1">
            <a:off x="332491" y="3850475"/>
            <a:ext cx="2162855" cy="2362342"/>
          </a:xfrm>
          <a:prstGeom prst="rect">
            <a:avLst/>
          </a:prstGeom>
          <a:noFill/>
          <a:ln>
            <a:noFill/>
          </a:ln>
        </p:spPr>
      </p:pic>
      <p:sp>
        <p:nvSpPr>
          <p:cNvPr id="295" name="Google Shape;295;p45"/>
          <p:cNvSpPr/>
          <p:nvPr/>
        </p:nvSpPr>
        <p:spPr>
          <a:xfrm>
            <a:off x="452175" y="6208629"/>
            <a:ext cx="8950499" cy="338515"/>
          </a:xfrm>
          <a:prstGeom prst="rect">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6" name="Google Shape;296;p45"/>
          <p:cNvSpPr txBox="1"/>
          <p:nvPr/>
        </p:nvSpPr>
        <p:spPr>
          <a:xfrm>
            <a:off x="2176301" y="6221692"/>
            <a:ext cx="5367660"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INFORMACION FINANCIERA BAJO LAS NORAS IFRS</a:t>
            </a:r>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p:nvPr/>
        </p:nvSpPr>
        <p:spPr>
          <a:xfrm>
            <a:off x="209079" y="2244041"/>
            <a:ext cx="9193596" cy="4598009"/>
          </a:xfrm>
          <a:prstGeom prst="roundRect">
            <a:avLst>
              <a:gd fmla="val 7889"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2" name="Google Shape;302;p46"/>
          <p:cNvSpPr txBox="1"/>
          <p:nvPr/>
        </p:nvSpPr>
        <p:spPr>
          <a:xfrm>
            <a:off x="422302" y="2482591"/>
            <a:ext cx="8767149" cy="6740266"/>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a:t>
            </a:r>
            <a:r>
              <a:rPr b="0" i="0" lang="en-US" sz="1200" u="none" cap="none" strike="noStrike">
                <a:solidFill>
                  <a:srgbClr val="000000"/>
                </a:solidFill>
                <a:latin typeface="Calibri"/>
                <a:ea typeface="Calibri"/>
                <a:cs typeface="Calibri"/>
                <a:sym typeface="Calibri"/>
              </a:rPr>
              <a:t> </a:t>
            </a:r>
            <a:r>
              <a:rPr b="0" i="0" lang="en-US" sz="1200" u="sng" cap="none" strike="noStrike">
                <a:solidFill>
                  <a:srgbClr val="ED6B00"/>
                </a:solidFill>
                <a:latin typeface="Calibri"/>
                <a:ea typeface="Calibri"/>
                <a:cs typeface="Calibri"/>
                <a:sym typeface="Calibri"/>
                <a:hlinkClick r:id="rId3">
                  <a:extLst>
                    <a:ext uri="{A12FA001-AC4F-418D-AE19-62706E023703}">
                      <ahyp:hlinkClr val="tx"/>
                    </a:ext>
                  </a:extLst>
                </a:hlinkClick>
              </a:rPr>
              <a:t>Presentación de estados financieros</a:t>
            </a:r>
            <a:endParaRPr b="0" i="0" sz="1200" u="none" cap="none" strike="noStrike">
              <a:solidFill>
                <a:srgbClr val="ED6B00"/>
              </a:solidFill>
              <a:latin typeface="Arial"/>
              <a:ea typeface="Arial"/>
              <a:cs typeface="Arial"/>
              <a:sym typeface="Arial"/>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a:t>
            </a:r>
            <a:r>
              <a:rPr b="0" i="0" lang="en-US" sz="1200" u="none" cap="none" strike="noStrike">
                <a:solidFill>
                  <a:srgbClr val="000000"/>
                </a:solidFill>
                <a:latin typeface="Calibri"/>
                <a:ea typeface="Calibri"/>
                <a:cs typeface="Calibri"/>
                <a:sym typeface="Calibri"/>
              </a:rPr>
              <a:t> </a:t>
            </a:r>
            <a:r>
              <a:rPr b="0" i="0" lang="en-US" sz="1200" u="sng" cap="none" strike="noStrike">
                <a:solidFill>
                  <a:srgbClr val="ED6B00"/>
                </a:solidFill>
                <a:latin typeface="Calibri"/>
                <a:ea typeface="Calibri"/>
                <a:cs typeface="Calibri"/>
                <a:sym typeface="Calibri"/>
                <a:hlinkClick r:id="rId4">
                  <a:extLst>
                    <a:ext uri="{A12FA001-AC4F-418D-AE19-62706E023703}">
                      <ahyp:hlinkClr val="tx"/>
                    </a:ext>
                  </a:extLst>
                </a:hlinkClick>
              </a:rPr>
              <a:t>Existencias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7.</a:t>
            </a:r>
            <a:r>
              <a:rPr b="0" i="0" lang="en-US" sz="1200" u="none" cap="none" strike="noStrike">
                <a:solidFill>
                  <a:srgbClr val="000000"/>
                </a:solidFill>
                <a:latin typeface="Calibri"/>
                <a:ea typeface="Calibri"/>
                <a:cs typeface="Calibri"/>
                <a:sym typeface="Calibri"/>
              </a:rPr>
              <a:t> </a:t>
            </a:r>
            <a:r>
              <a:rPr b="0" i="0" lang="en-US" sz="1200" u="sng" cap="none" strike="noStrike">
                <a:solidFill>
                  <a:srgbClr val="ED6B00"/>
                </a:solidFill>
                <a:latin typeface="Calibri"/>
                <a:ea typeface="Calibri"/>
                <a:cs typeface="Calibri"/>
                <a:sym typeface="Calibri"/>
                <a:hlinkClick r:id="rId5">
                  <a:extLst>
                    <a:ext uri="{A12FA001-AC4F-418D-AE19-62706E023703}">
                      <ahyp:hlinkClr val="tx"/>
                    </a:ext>
                  </a:extLst>
                </a:hlinkClick>
              </a:rPr>
              <a:t>Estado de flujos de efectivo</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8.</a:t>
            </a:r>
            <a:r>
              <a:rPr b="0" i="0" lang="en-US" sz="1200" u="none" cap="none" strike="noStrike">
                <a:solidFill>
                  <a:srgbClr val="000000"/>
                </a:solidFill>
                <a:latin typeface="Calibri"/>
                <a:ea typeface="Calibri"/>
                <a:cs typeface="Calibri"/>
                <a:sym typeface="Calibri"/>
              </a:rPr>
              <a:t> </a:t>
            </a:r>
            <a:r>
              <a:rPr b="0" i="0" lang="en-US" sz="1200" u="sng" cap="none" strike="noStrike">
                <a:solidFill>
                  <a:srgbClr val="ED6B00"/>
                </a:solidFill>
                <a:latin typeface="Calibri"/>
                <a:ea typeface="Calibri"/>
                <a:cs typeface="Calibri"/>
                <a:sym typeface="Calibri"/>
                <a:hlinkClick r:id="rId6">
                  <a:extLst>
                    <a:ext uri="{A12FA001-AC4F-418D-AE19-62706E023703}">
                      <ahyp:hlinkClr val="tx"/>
                    </a:ext>
                  </a:extLst>
                </a:hlinkClick>
              </a:rPr>
              <a:t>Políticas contables, cambios en las estimaciones contables y errores</a:t>
            </a:r>
            <a:endParaRPr b="0" i="0" sz="1200" u="none" cap="none" strike="noStrike">
              <a:solidFill>
                <a:srgbClr val="ED6B00"/>
              </a:solidFill>
              <a:latin typeface="Arial"/>
              <a:ea typeface="Arial"/>
              <a:cs typeface="Arial"/>
              <a:sym typeface="Arial"/>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10.</a:t>
            </a:r>
            <a:r>
              <a:rPr b="0" i="0" lang="en-US" sz="1200" u="none" cap="none" strike="noStrike">
                <a:solidFill>
                  <a:srgbClr val="000000"/>
                </a:solidFill>
                <a:latin typeface="Calibri"/>
                <a:ea typeface="Calibri"/>
                <a:cs typeface="Calibri"/>
                <a:sym typeface="Calibri"/>
              </a:rPr>
              <a:t> </a:t>
            </a:r>
            <a:r>
              <a:rPr b="0" i="0" lang="en-US" sz="1200" u="sng" cap="none" strike="noStrike">
                <a:solidFill>
                  <a:srgbClr val="ED6B00"/>
                </a:solidFill>
                <a:latin typeface="Calibri"/>
                <a:ea typeface="Calibri"/>
                <a:cs typeface="Calibri"/>
                <a:sym typeface="Calibri"/>
                <a:hlinkClick r:id="rId7">
                  <a:extLst>
                    <a:ext uri="{A12FA001-AC4F-418D-AE19-62706E023703}">
                      <ahyp:hlinkClr val="tx"/>
                    </a:ext>
                  </a:extLst>
                </a:hlinkClick>
              </a:rPr>
              <a:t>Hechos posteriores a la fecha del balance</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11. </a:t>
            </a:r>
            <a:r>
              <a:rPr b="0" i="0" lang="en-US" sz="1200" u="sng" cap="none" strike="noStrike">
                <a:solidFill>
                  <a:srgbClr val="ED6B00"/>
                </a:solidFill>
                <a:latin typeface="Calibri"/>
                <a:ea typeface="Calibri"/>
                <a:cs typeface="Calibri"/>
                <a:sym typeface="Calibri"/>
                <a:hlinkClick r:id="rId8">
                  <a:extLst>
                    <a:ext uri="{A12FA001-AC4F-418D-AE19-62706E023703}">
                      <ahyp:hlinkClr val="tx"/>
                    </a:ext>
                  </a:extLst>
                </a:hlinkClick>
              </a:rPr>
              <a:t>Contratos de construcción</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12. </a:t>
            </a:r>
            <a:r>
              <a:rPr b="0" i="0" lang="en-US" sz="1200" u="sng" cap="none" strike="noStrike">
                <a:solidFill>
                  <a:srgbClr val="ED6B00"/>
                </a:solidFill>
                <a:latin typeface="Calibri"/>
                <a:ea typeface="Calibri"/>
                <a:cs typeface="Calibri"/>
                <a:sym typeface="Calibri"/>
                <a:hlinkClick r:id="rId9">
                  <a:extLst>
                    <a:ext uri="{A12FA001-AC4F-418D-AE19-62706E023703}">
                      <ahyp:hlinkClr val="tx"/>
                    </a:ext>
                  </a:extLst>
                </a:hlinkClick>
              </a:rPr>
              <a:t>Impuesto sobre las ganancias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14. </a:t>
            </a:r>
            <a:r>
              <a:rPr b="0" i="0" lang="en-US" sz="1200" u="sng" cap="none" strike="noStrike">
                <a:solidFill>
                  <a:srgbClr val="ED6B00"/>
                </a:solidFill>
                <a:latin typeface="Calibri"/>
                <a:ea typeface="Calibri"/>
                <a:cs typeface="Calibri"/>
                <a:sym typeface="Calibri"/>
                <a:hlinkClick r:id="rId10">
                  <a:extLst>
                    <a:ext uri="{A12FA001-AC4F-418D-AE19-62706E023703}">
                      <ahyp:hlinkClr val="tx"/>
                    </a:ext>
                  </a:extLst>
                </a:hlinkClick>
              </a:rPr>
              <a:t>Información Financiera por Segmentos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16. </a:t>
            </a:r>
            <a:r>
              <a:rPr b="0" i="0" lang="en-US" sz="1200" u="sng" cap="none" strike="noStrike">
                <a:solidFill>
                  <a:srgbClr val="ED6B00"/>
                </a:solidFill>
                <a:latin typeface="Calibri"/>
                <a:ea typeface="Calibri"/>
                <a:cs typeface="Calibri"/>
                <a:sym typeface="Calibri"/>
                <a:hlinkClick r:id="rId11">
                  <a:extLst>
                    <a:ext uri="{A12FA001-AC4F-418D-AE19-62706E023703}">
                      <ahyp:hlinkClr val="tx"/>
                    </a:ext>
                  </a:extLst>
                </a:hlinkClick>
              </a:rPr>
              <a:t>Inmovilizado material</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17. </a:t>
            </a:r>
            <a:r>
              <a:rPr b="0" i="0" lang="en-US" sz="1200" u="sng" cap="none" strike="noStrike">
                <a:solidFill>
                  <a:srgbClr val="ED6B00"/>
                </a:solidFill>
                <a:latin typeface="Calibri"/>
                <a:ea typeface="Calibri"/>
                <a:cs typeface="Calibri"/>
                <a:sym typeface="Calibri"/>
                <a:hlinkClick r:id="rId12">
                  <a:extLst>
                    <a:ext uri="{A12FA001-AC4F-418D-AE19-62706E023703}">
                      <ahyp:hlinkClr val="tx"/>
                    </a:ext>
                  </a:extLst>
                </a:hlinkClick>
              </a:rPr>
              <a:t>Arrendamientos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18. </a:t>
            </a:r>
            <a:r>
              <a:rPr b="0" i="0" lang="en-US" sz="1200" u="sng" cap="none" strike="noStrike">
                <a:solidFill>
                  <a:srgbClr val="ED6B00"/>
                </a:solidFill>
                <a:latin typeface="Calibri"/>
                <a:ea typeface="Calibri"/>
                <a:cs typeface="Calibri"/>
                <a:sym typeface="Calibri"/>
                <a:hlinkClick r:id="rId13">
                  <a:extLst>
                    <a:ext uri="{A12FA001-AC4F-418D-AE19-62706E023703}">
                      <ahyp:hlinkClr val="tx"/>
                    </a:ext>
                  </a:extLst>
                </a:hlinkClick>
              </a:rPr>
              <a:t>Ingresos ordinarios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19. </a:t>
            </a:r>
            <a:r>
              <a:rPr b="0" i="0" lang="en-US" sz="1200" u="sng" cap="none" strike="noStrike">
                <a:solidFill>
                  <a:srgbClr val="ED6B00"/>
                </a:solidFill>
                <a:latin typeface="Calibri"/>
                <a:ea typeface="Calibri"/>
                <a:cs typeface="Calibri"/>
                <a:sym typeface="Calibri"/>
                <a:hlinkClick r:id="rId14">
                  <a:extLst>
                    <a:ext uri="{A12FA001-AC4F-418D-AE19-62706E023703}">
                      <ahyp:hlinkClr val="tx"/>
                    </a:ext>
                  </a:extLst>
                </a:hlinkClick>
              </a:rPr>
              <a:t>Retribuciones a los empleados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20. </a:t>
            </a:r>
            <a:r>
              <a:rPr b="0" i="0" lang="en-US" sz="1200" u="sng" cap="none" strike="noStrike">
                <a:solidFill>
                  <a:srgbClr val="ED6B00"/>
                </a:solidFill>
                <a:latin typeface="Calibri"/>
                <a:ea typeface="Calibri"/>
                <a:cs typeface="Calibri"/>
                <a:sym typeface="Calibri"/>
                <a:hlinkClick r:id="rId15">
                  <a:extLst>
                    <a:ext uri="{A12FA001-AC4F-418D-AE19-62706E023703}">
                      <ahyp:hlinkClr val="tx"/>
                    </a:ext>
                  </a:extLst>
                </a:hlinkClick>
              </a:rPr>
              <a:t>Contabilización de las subvenciones oficiales e información a revelar sobre ayudas públicas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21. </a:t>
            </a:r>
            <a:r>
              <a:rPr b="0" i="0" lang="en-US" sz="1200" u="sng" cap="none" strike="noStrike">
                <a:solidFill>
                  <a:srgbClr val="ED6B00"/>
                </a:solidFill>
                <a:latin typeface="Calibri"/>
                <a:ea typeface="Calibri"/>
                <a:cs typeface="Calibri"/>
                <a:sym typeface="Calibri"/>
                <a:hlinkClick r:id="rId16">
                  <a:extLst>
                    <a:ext uri="{A12FA001-AC4F-418D-AE19-62706E023703}">
                      <ahyp:hlinkClr val="tx"/>
                    </a:ext>
                  </a:extLst>
                </a:hlinkClick>
              </a:rPr>
              <a:t>Efectos de las variaciones en los tipos de cambio de la moneda extranjera</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23. </a:t>
            </a:r>
            <a:r>
              <a:rPr b="0" i="0" lang="en-US" sz="1200" u="sng" cap="none" strike="noStrike">
                <a:solidFill>
                  <a:srgbClr val="ED6B00"/>
                </a:solidFill>
                <a:latin typeface="Calibri"/>
                <a:ea typeface="Calibri"/>
                <a:cs typeface="Calibri"/>
                <a:sym typeface="Calibri"/>
                <a:hlinkClick r:id="rId17">
                  <a:extLst>
                    <a:ext uri="{A12FA001-AC4F-418D-AE19-62706E023703}">
                      <ahyp:hlinkClr val="tx"/>
                    </a:ext>
                  </a:extLst>
                </a:hlinkClick>
              </a:rPr>
              <a:t>Costes por intereses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24.</a:t>
            </a:r>
            <a:r>
              <a:rPr b="0" i="0" lang="en-US" sz="1200" u="none" cap="none" strike="noStrike">
                <a:solidFill>
                  <a:srgbClr val="ED6B00"/>
                </a:solidFill>
                <a:latin typeface="Calibri"/>
                <a:ea typeface="Calibri"/>
                <a:cs typeface="Calibri"/>
                <a:sym typeface="Calibri"/>
              </a:rPr>
              <a:t> </a:t>
            </a:r>
            <a:r>
              <a:rPr b="0" i="0" lang="en-US" sz="1200" u="sng" cap="none" strike="noStrike">
                <a:solidFill>
                  <a:srgbClr val="ED6B00"/>
                </a:solidFill>
                <a:latin typeface="Calibri"/>
                <a:ea typeface="Calibri"/>
                <a:cs typeface="Calibri"/>
                <a:sym typeface="Calibri"/>
                <a:hlinkClick r:id="rId18">
                  <a:extLst>
                    <a:ext uri="{A12FA001-AC4F-418D-AE19-62706E023703}">
                      <ahyp:hlinkClr val="tx"/>
                    </a:ext>
                  </a:extLst>
                </a:hlinkClick>
              </a:rPr>
              <a:t>Información a revelar sobre partes vinculadas</a:t>
            </a:r>
            <a:endParaRPr b="0" i="0" sz="1200" u="none" cap="none" strike="noStrike">
              <a:solidFill>
                <a:srgbClr val="ED6B00"/>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95250" lvl="0" marL="171450" marR="0" rtl="0" algn="l">
              <a:lnSpc>
                <a:spcPct val="100000"/>
              </a:lnSpc>
              <a:spcBef>
                <a:spcPts val="300"/>
              </a:spcBef>
              <a:spcAft>
                <a:spcPts val="0"/>
              </a:spcAft>
              <a:buClr>
                <a:srgbClr val="000000"/>
              </a:buClr>
              <a:buSzPts val="1200"/>
              <a:buFont typeface="Arial"/>
              <a:buNone/>
            </a:pPr>
            <a:r>
              <a:t/>
            </a:r>
            <a:endParaRPr b="0" i="0" sz="1200" u="none" cap="none" strike="noStrike">
              <a:solidFill>
                <a:srgbClr val="DA4453"/>
              </a:solidFill>
              <a:latin typeface="Calibri"/>
              <a:ea typeface="Calibri"/>
              <a:cs typeface="Calibri"/>
              <a:sym typeface="Calibri"/>
            </a:endParaRPr>
          </a:p>
          <a:p>
            <a:pPr indent="0" lvl="0" marL="0" marR="0" rtl="0" algn="l">
              <a:lnSpc>
                <a:spcPct val="100000"/>
              </a:lnSpc>
              <a:spcBef>
                <a:spcPts val="300"/>
              </a:spcBef>
              <a:spcAft>
                <a:spcPts val="0"/>
              </a:spcAft>
              <a:buNone/>
            </a:pPr>
            <a:r>
              <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26. </a:t>
            </a:r>
            <a:r>
              <a:rPr b="0" i="0" lang="en-US" sz="1200" u="sng" cap="none" strike="noStrike">
                <a:solidFill>
                  <a:srgbClr val="ED6B00"/>
                </a:solidFill>
                <a:latin typeface="Calibri"/>
                <a:ea typeface="Calibri"/>
                <a:cs typeface="Calibri"/>
                <a:sym typeface="Calibri"/>
                <a:hlinkClick r:id="rId19">
                  <a:extLst>
                    <a:ext uri="{A12FA001-AC4F-418D-AE19-62706E023703}">
                      <ahyp:hlinkClr val="tx"/>
                    </a:ext>
                  </a:extLst>
                </a:hlinkClick>
              </a:rPr>
              <a:t>Contabilización e información financiera sobre planes de prestaciones por retiro</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27. </a:t>
            </a:r>
            <a:r>
              <a:rPr b="0" i="0" lang="en-US" sz="1200" u="sng" cap="none" strike="noStrike">
                <a:solidFill>
                  <a:srgbClr val="ED6B00"/>
                </a:solidFill>
                <a:latin typeface="Calibri"/>
                <a:ea typeface="Calibri"/>
                <a:cs typeface="Calibri"/>
                <a:sym typeface="Calibri"/>
                <a:hlinkClick r:id="rId20">
                  <a:extLst>
                    <a:ext uri="{A12FA001-AC4F-418D-AE19-62706E023703}">
                      <ahyp:hlinkClr val="tx"/>
                    </a:ext>
                  </a:extLst>
                </a:hlinkClick>
              </a:rPr>
              <a:t>Estados financieros consolidados y separados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28. </a:t>
            </a:r>
            <a:r>
              <a:rPr b="0" i="0" lang="en-US" sz="1200" u="sng" cap="none" strike="noStrike">
                <a:solidFill>
                  <a:srgbClr val="ED6B00"/>
                </a:solidFill>
                <a:latin typeface="Calibri"/>
                <a:ea typeface="Calibri"/>
                <a:cs typeface="Calibri"/>
                <a:sym typeface="Calibri"/>
                <a:hlinkClick r:id="rId21">
                  <a:extLst>
                    <a:ext uri="{A12FA001-AC4F-418D-AE19-62706E023703}">
                      <ahyp:hlinkClr val="tx"/>
                    </a:ext>
                  </a:extLst>
                </a:hlinkClick>
              </a:rPr>
              <a:t>Inversiones en entidades asociadas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29. </a:t>
            </a:r>
            <a:r>
              <a:rPr b="0" i="0" lang="en-US" sz="1200" u="sng" cap="none" strike="noStrike">
                <a:solidFill>
                  <a:srgbClr val="ED6B00"/>
                </a:solidFill>
                <a:latin typeface="Calibri"/>
                <a:ea typeface="Calibri"/>
                <a:cs typeface="Calibri"/>
                <a:sym typeface="Calibri"/>
                <a:hlinkClick r:id="rId22">
                  <a:extLst>
                    <a:ext uri="{A12FA001-AC4F-418D-AE19-62706E023703}">
                      <ahyp:hlinkClr val="tx"/>
                    </a:ext>
                  </a:extLst>
                </a:hlinkClick>
              </a:rPr>
              <a:t>Información financiera en economías hiperinflacionarias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30. </a:t>
            </a:r>
            <a:r>
              <a:rPr b="0" i="0" lang="en-US" sz="1200" u="sng" cap="none" strike="noStrike">
                <a:solidFill>
                  <a:srgbClr val="ED6B00"/>
                </a:solidFill>
                <a:latin typeface="Calibri"/>
                <a:ea typeface="Calibri"/>
                <a:cs typeface="Calibri"/>
                <a:sym typeface="Calibri"/>
                <a:hlinkClick r:id="rId23">
                  <a:extLst>
                    <a:ext uri="{A12FA001-AC4F-418D-AE19-62706E023703}">
                      <ahyp:hlinkClr val="tx"/>
                    </a:ext>
                  </a:extLst>
                </a:hlinkClick>
              </a:rPr>
              <a:t>Información a revelar en los estados financieros de bancos y entidades financieras similares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31. </a:t>
            </a:r>
            <a:r>
              <a:rPr b="0" i="0" lang="en-US" sz="1200" u="sng" cap="none" strike="noStrike">
                <a:solidFill>
                  <a:srgbClr val="ED6B00"/>
                </a:solidFill>
                <a:latin typeface="Calibri"/>
                <a:ea typeface="Calibri"/>
                <a:cs typeface="Calibri"/>
                <a:sym typeface="Calibri"/>
                <a:hlinkClick r:id="rId24">
                  <a:extLst>
                    <a:ext uri="{A12FA001-AC4F-418D-AE19-62706E023703}">
                      <ahyp:hlinkClr val="tx"/>
                    </a:ext>
                  </a:extLst>
                </a:hlinkClick>
              </a:rPr>
              <a:t>Participaciones en negocios conjuntos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32. </a:t>
            </a:r>
            <a:r>
              <a:rPr b="0" i="0" lang="en-US" sz="1200" u="sng" cap="none" strike="noStrike">
                <a:solidFill>
                  <a:srgbClr val="ED6B00"/>
                </a:solidFill>
                <a:latin typeface="Calibri"/>
                <a:ea typeface="Calibri"/>
                <a:cs typeface="Calibri"/>
                <a:sym typeface="Calibri"/>
                <a:hlinkClick r:id="rId25">
                  <a:extLst>
                    <a:ext uri="{A12FA001-AC4F-418D-AE19-62706E023703}">
                      <ahyp:hlinkClr val="tx"/>
                    </a:ext>
                  </a:extLst>
                </a:hlinkClick>
              </a:rPr>
              <a:t>Instrumentos financieros: Presentación</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33. </a:t>
            </a:r>
            <a:r>
              <a:rPr b="0" i="0" lang="en-US" sz="1200" u="sng" cap="none" strike="noStrike">
                <a:solidFill>
                  <a:srgbClr val="ED6B00"/>
                </a:solidFill>
                <a:latin typeface="Calibri"/>
                <a:ea typeface="Calibri"/>
                <a:cs typeface="Calibri"/>
                <a:sym typeface="Calibri"/>
                <a:hlinkClick r:id="rId26">
                  <a:extLst>
                    <a:ext uri="{A12FA001-AC4F-418D-AE19-62706E023703}">
                      <ahyp:hlinkClr val="tx"/>
                    </a:ext>
                  </a:extLst>
                </a:hlinkClick>
              </a:rPr>
              <a:t>Ganancias por acción</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34. </a:t>
            </a:r>
            <a:r>
              <a:rPr b="0" i="0" lang="en-US" sz="1200" u="sng" cap="none" strike="noStrike">
                <a:solidFill>
                  <a:srgbClr val="ED6B00"/>
                </a:solidFill>
                <a:latin typeface="Calibri"/>
                <a:ea typeface="Calibri"/>
                <a:cs typeface="Calibri"/>
                <a:sym typeface="Calibri"/>
                <a:hlinkClick r:id="rId27">
                  <a:extLst>
                    <a:ext uri="{A12FA001-AC4F-418D-AE19-62706E023703}">
                      <ahyp:hlinkClr val="tx"/>
                    </a:ext>
                  </a:extLst>
                </a:hlinkClick>
              </a:rPr>
              <a:t>Información financiera intermedia</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36. </a:t>
            </a:r>
            <a:r>
              <a:rPr b="0" i="0" lang="en-US" sz="1200" u="sng" cap="none" strike="noStrike">
                <a:solidFill>
                  <a:srgbClr val="ED6B00"/>
                </a:solidFill>
                <a:latin typeface="Calibri"/>
                <a:ea typeface="Calibri"/>
                <a:cs typeface="Calibri"/>
                <a:sym typeface="Calibri"/>
                <a:hlinkClick r:id="rId28">
                  <a:extLst>
                    <a:ext uri="{A12FA001-AC4F-418D-AE19-62706E023703}">
                      <ahyp:hlinkClr val="tx"/>
                    </a:ext>
                  </a:extLst>
                </a:hlinkClick>
              </a:rPr>
              <a:t>Deterioro del valor de los activos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37. </a:t>
            </a:r>
            <a:r>
              <a:rPr b="0" i="0" lang="en-US" sz="1200" u="sng" cap="none" strike="noStrike">
                <a:solidFill>
                  <a:srgbClr val="ED6B00"/>
                </a:solidFill>
                <a:latin typeface="Calibri"/>
                <a:ea typeface="Calibri"/>
                <a:cs typeface="Calibri"/>
                <a:sym typeface="Calibri"/>
                <a:hlinkClick r:id="rId29">
                  <a:extLst>
                    <a:ext uri="{A12FA001-AC4F-418D-AE19-62706E023703}">
                      <ahyp:hlinkClr val="tx"/>
                    </a:ext>
                  </a:extLst>
                </a:hlinkClick>
              </a:rPr>
              <a:t>Provisiones, activos y pasivos contingentes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38. </a:t>
            </a:r>
            <a:r>
              <a:rPr b="0" i="0" lang="en-US" sz="1200" u="sng" cap="none" strike="noStrike">
                <a:solidFill>
                  <a:srgbClr val="ED6B00"/>
                </a:solidFill>
                <a:latin typeface="Calibri"/>
                <a:ea typeface="Calibri"/>
                <a:cs typeface="Calibri"/>
                <a:sym typeface="Calibri"/>
                <a:hlinkClick r:id="rId30">
                  <a:extLst>
                    <a:ext uri="{A12FA001-AC4F-418D-AE19-62706E023703}">
                      <ahyp:hlinkClr val="tx"/>
                    </a:ext>
                  </a:extLst>
                </a:hlinkClick>
              </a:rPr>
              <a:t>Activos intangibles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39. </a:t>
            </a:r>
            <a:r>
              <a:rPr b="0" i="0" lang="en-US" sz="1200" u="sng" cap="none" strike="noStrike">
                <a:solidFill>
                  <a:srgbClr val="ED6B00"/>
                </a:solidFill>
                <a:latin typeface="Calibri"/>
                <a:ea typeface="Calibri"/>
                <a:cs typeface="Calibri"/>
                <a:sym typeface="Calibri"/>
                <a:hlinkClick r:id="rId31">
                  <a:extLst>
                    <a:ext uri="{A12FA001-AC4F-418D-AE19-62706E023703}">
                      <ahyp:hlinkClr val="tx"/>
                    </a:ext>
                  </a:extLst>
                </a:hlinkClick>
              </a:rPr>
              <a:t>Instrumentos financieros: reconocimiento y valoración</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40. </a:t>
            </a:r>
            <a:r>
              <a:rPr b="0" i="0" lang="en-US" sz="1200" u="sng" cap="none" strike="noStrike">
                <a:solidFill>
                  <a:srgbClr val="ED6B00"/>
                </a:solidFill>
                <a:latin typeface="Calibri"/>
                <a:ea typeface="Calibri"/>
                <a:cs typeface="Calibri"/>
                <a:sym typeface="Calibri"/>
                <a:hlinkClick r:id="rId32">
                  <a:extLst>
                    <a:ext uri="{A12FA001-AC4F-418D-AE19-62706E023703}">
                      <ahyp:hlinkClr val="tx"/>
                    </a:ext>
                  </a:extLst>
                </a:hlinkClick>
              </a:rPr>
              <a:t>Inversiones inmobiliarias</a:t>
            </a:r>
            <a:endParaRPr b="0" i="0" sz="1200" u="none" cap="none" strike="noStrike">
              <a:solidFill>
                <a:srgbClr val="ED6B00"/>
              </a:solidFill>
              <a:latin typeface="Calibri"/>
              <a:ea typeface="Calibri"/>
              <a:cs typeface="Calibri"/>
              <a:sym typeface="Calibri"/>
            </a:endParaRPr>
          </a:p>
          <a:p>
            <a:pPr indent="-171450" lvl="0" marL="171450" marR="0" rtl="0" algn="l">
              <a:lnSpc>
                <a:spcPct val="100000"/>
              </a:lnSpc>
              <a:spcBef>
                <a:spcPts val="300"/>
              </a:spcBef>
              <a:spcAft>
                <a:spcPts val="0"/>
              </a:spcAft>
              <a:buClr>
                <a:srgbClr val="000000"/>
              </a:buClr>
              <a:buSzPts val="1200"/>
              <a:buFont typeface="Arial"/>
              <a:buChar char="•"/>
            </a:pPr>
            <a:r>
              <a:rPr b="1" i="0" lang="en-US" sz="1200" u="none" cap="none" strike="noStrike">
                <a:solidFill>
                  <a:srgbClr val="000000"/>
                </a:solidFill>
                <a:latin typeface="Calibri"/>
                <a:ea typeface="Calibri"/>
                <a:cs typeface="Calibri"/>
                <a:sym typeface="Calibri"/>
              </a:rPr>
              <a:t>NIC 41. </a:t>
            </a:r>
            <a:r>
              <a:rPr b="0" i="0" lang="en-US" sz="1200" u="sng" cap="none" strike="noStrike">
                <a:solidFill>
                  <a:srgbClr val="ED6B00"/>
                </a:solidFill>
                <a:latin typeface="Calibri"/>
                <a:ea typeface="Calibri"/>
                <a:cs typeface="Calibri"/>
                <a:sym typeface="Calibri"/>
                <a:hlinkClick r:id="rId33">
                  <a:extLst>
                    <a:ext uri="{A12FA001-AC4F-418D-AE19-62706E023703}">
                      <ahyp:hlinkClr val="tx"/>
                    </a:ext>
                  </a:extLst>
                </a:hlinkClick>
              </a:rPr>
              <a:t>Agricultura</a:t>
            </a:r>
            <a:endParaRPr b="0" i="0" sz="1200" u="none" cap="none" strike="noStrike">
              <a:solidFill>
                <a:srgbClr val="ED6B00"/>
              </a:solidFill>
              <a:latin typeface="Calibri"/>
              <a:ea typeface="Calibri"/>
              <a:cs typeface="Calibri"/>
              <a:sym typeface="Calibri"/>
            </a:endParaRPr>
          </a:p>
        </p:txBody>
      </p:sp>
      <p:sp>
        <p:nvSpPr>
          <p:cNvPr id="303" name="Google Shape;303;p4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NORMAS INTERNACIONALES </a:t>
            </a:r>
            <a:r>
              <a:rPr b="0" i="0" lang="en-US" sz="2800" u="none" cap="none" strike="noStrike">
                <a:solidFill>
                  <a:srgbClr val="A93501"/>
                </a:solidFill>
                <a:latin typeface="Calibri"/>
                <a:ea typeface="Calibri"/>
                <a:cs typeface="Calibri"/>
                <a:sym typeface="Calibri"/>
              </a:rPr>
              <a:t>VIGENTES</a:t>
            </a:r>
            <a:endParaRPr b="0" i="0" sz="3100" u="none" cap="none" strike="noStrike">
              <a:solidFill>
                <a:srgbClr val="A93501"/>
              </a:solidFill>
              <a:latin typeface="Calibri"/>
              <a:ea typeface="Calibri"/>
              <a:cs typeface="Calibri"/>
              <a:sym typeface="Calibri"/>
            </a:endParaRPr>
          </a:p>
        </p:txBody>
      </p:sp>
      <p:pic>
        <p:nvPicPr>
          <p:cNvPr id="304" name="Google Shape;304;p46"/>
          <p:cNvPicPr preferRelativeResize="0"/>
          <p:nvPr/>
        </p:nvPicPr>
        <p:blipFill rotWithShape="1">
          <a:blip r:embed="rId34">
            <a:alphaModFix/>
          </a:blip>
          <a:srcRect b="0" l="0" r="0" t="0"/>
          <a:stretch/>
        </p:blipFill>
        <p:spPr>
          <a:xfrm>
            <a:off x="9010810" y="2005491"/>
            <a:ext cx="500374" cy="477100"/>
          </a:xfrm>
          <a:prstGeom prst="rect">
            <a:avLst/>
          </a:prstGeom>
          <a:noFill/>
          <a:ln>
            <a:noFill/>
          </a:ln>
        </p:spPr>
      </p:pic>
      <p:sp>
        <p:nvSpPr>
          <p:cNvPr id="305" name="Google Shape;305;p46"/>
          <p:cNvSpPr txBox="1"/>
          <p:nvPr/>
        </p:nvSpPr>
        <p:spPr>
          <a:xfrm>
            <a:off x="452175" y="1705183"/>
            <a:ext cx="685239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Acá dejo los links para que puedas revisarlas y realizar las actividades.</a:t>
            </a:r>
            <a:endParaRPr b="0" i="0" sz="16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grpSp>
        <p:nvGrpSpPr>
          <p:cNvPr id="310" name="Google Shape;310;p18"/>
          <p:cNvGrpSpPr/>
          <p:nvPr/>
        </p:nvGrpSpPr>
        <p:grpSpPr>
          <a:xfrm>
            <a:off x="2035277" y="2043175"/>
            <a:ext cx="6999671" cy="4036965"/>
            <a:chOff x="4461133" y="3098700"/>
            <a:chExt cx="4657800" cy="1525000"/>
          </a:xfrm>
        </p:grpSpPr>
        <p:sp>
          <p:nvSpPr>
            <p:cNvPr id="311" name="Google Shape;311;p18"/>
            <p:cNvSpPr/>
            <p:nvPr/>
          </p:nvSpPr>
          <p:spPr>
            <a:xfrm>
              <a:off x="4461133" y="3098700"/>
              <a:ext cx="4657800" cy="1525000"/>
            </a:xfrm>
            <a:prstGeom prst="roundRect">
              <a:avLst>
                <a:gd fmla="val 1284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2" name="Google Shape;312;p18"/>
            <p:cNvSpPr txBox="1"/>
            <p:nvPr/>
          </p:nvSpPr>
          <p:spPr>
            <a:xfrm>
              <a:off x="5331311" y="3625505"/>
              <a:ext cx="34349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lang="en-US" sz="2000">
                  <a:solidFill>
                    <a:srgbClr val="A93501"/>
                  </a:solidFill>
                  <a:latin typeface="Calibri"/>
                  <a:ea typeface="Calibri"/>
                  <a:cs typeface="Calibri"/>
                  <a:sym typeface="Calibri"/>
                </a:rPr>
                <a:t>ESTADOS</a:t>
              </a:r>
              <a:r>
                <a:rPr b="1" lang="en-US" sz="2000">
                  <a:solidFill>
                    <a:srgbClr val="A93501"/>
                  </a:solidFill>
                  <a:latin typeface="Calibri"/>
                  <a:ea typeface="Calibri"/>
                  <a:cs typeface="Calibri"/>
                  <a:sym typeface="Calibri"/>
                </a:rPr>
                <a:t> </a:t>
              </a:r>
              <a:r>
                <a:rPr b="1" lang="en-US" sz="2000">
                  <a:solidFill>
                    <a:srgbClr val="A93501"/>
                  </a:solidFill>
                  <a:latin typeface="Calibri"/>
                  <a:ea typeface="Calibri"/>
                  <a:cs typeface="Calibri"/>
                  <a:sym typeface="Calibri"/>
                </a:rPr>
                <a:t>FINANCIEROS</a:t>
              </a:r>
              <a:r>
                <a:rPr b="1" lang="en-US" sz="2000">
                  <a:solidFill>
                    <a:srgbClr val="A93501"/>
                  </a:solidFill>
                  <a:latin typeface="Calibri"/>
                  <a:ea typeface="Calibri"/>
                  <a:cs typeface="Calibri"/>
                  <a:sym typeface="Calibri"/>
                </a:rPr>
                <a:t> Y NORMAS IFRS</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En forma individual identifica en los Estados Financieros las NIC de acuerdo al detalle entregado, registrando el análisis en tu cuaderno, no olvides revisar los links proporcionados anteriormente.</a:t>
              </a:r>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rgbClr val="ED6B00"/>
                </a:solidFill>
                <a:latin typeface="Calibri"/>
                <a:ea typeface="Calibri"/>
                <a:cs typeface="Calibri"/>
                <a:sym typeface="Calibri"/>
              </a:endParaRPr>
            </a:p>
            <a:p>
              <a:pPr indent="-285750" lvl="0" marL="285750" marR="0" rtl="0" algn="l">
                <a:lnSpc>
                  <a:spcPct val="115000"/>
                </a:lnSpc>
                <a:spcBef>
                  <a:spcPts val="0"/>
                </a:spcBef>
                <a:spcAft>
                  <a:spcPts val="0"/>
                </a:spcAft>
                <a:buClr>
                  <a:srgbClr val="000000"/>
                </a:buClr>
                <a:buSzPts val="1600"/>
                <a:buFont typeface="Arial"/>
                <a:buChar char="•"/>
              </a:pPr>
              <a:r>
                <a:rPr b="0" i="0" lang="en-US" sz="1600" u="none" cap="none" strike="noStrike">
                  <a:solidFill>
                    <a:srgbClr val="ED6B00"/>
                  </a:solidFill>
                  <a:latin typeface="Calibri"/>
                  <a:ea typeface="Calibri"/>
                  <a:cs typeface="Calibri"/>
                  <a:sym typeface="Calibri"/>
                </a:rPr>
                <a:t>Estado de Situación</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600" u="none" cap="none" strike="noStrike">
                  <a:solidFill>
                    <a:srgbClr val="ED6B00"/>
                  </a:solidFill>
                  <a:latin typeface="Calibri"/>
                  <a:ea typeface="Calibri"/>
                  <a:cs typeface="Calibri"/>
                  <a:sym typeface="Calibri"/>
                </a:rPr>
                <a:t>Estado de Resultados</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600" u="none" cap="none" strike="noStrike">
                  <a:solidFill>
                    <a:srgbClr val="ED6B00"/>
                  </a:solidFill>
                  <a:latin typeface="Calibri"/>
                  <a:ea typeface="Calibri"/>
                  <a:cs typeface="Calibri"/>
                  <a:sym typeface="Calibri"/>
                </a:rPr>
                <a:t>Estado de Flujo Efectivo</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600" u="none" cap="none" strike="noStrike">
                  <a:solidFill>
                    <a:srgbClr val="ED6B00"/>
                  </a:solidFill>
                  <a:latin typeface="Calibri"/>
                  <a:ea typeface="Calibri"/>
                  <a:cs typeface="Calibri"/>
                  <a:sym typeface="Calibri"/>
                </a:rPr>
                <a:t>Estado de cambios en el Patrimonio</a:t>
              </a:r>
              <a:endParaRPr/>
            </a:p>
            <a:p>
              <a:pPr indent="-285750" lvl="0" marL="285750" marR="0" rtl="0" algn="l">
                <a:lnSpc>
                  <a:spcPct val="115000"/>
                </a:lnSpc>
                <a:spcBef>
                  <a:spcPts val="0"/>
                </a:spcBef>
                <a:spcAft>
                  <a:spcPts val="0"/>
                </a:spcAft>
                <a:buClr>
                  <a:srgbClr val="000000"/>
                </a:buClr>
                <a:buSzPts val="1600"/>
                <a:buFont typeface="Arial"/>
                <a:buChar char="•"/>
              </a:pPr>
              <a:r>
                <a:rPr b="0" i="0" lang="en-US" sz="1600" u="none" cap="none" strike="noStrike">
                  <a:solidFill>
                    <a:srgbClr val="ED6B00"/>
                  </a:solidFill>
                  <a:latin typeface="Calibri"/>
                  <a:ea typeface="Calibri"/>
                  <a:cs typeface="Calibri"/>
                  <a:sym typeface="Calibri"/>
                </a:rPr>
                <a:t>Notas a los Estados Financieros</a:t>
              </a:r>
              <a:endParaRPr b="0" i="0" sz="1600" u="none" cap="none" strike="noStrike">
                <a:solidFill>
                  <a:srgbClr val="ED6B00"/>
                </a:solidFill>
                <a:latin typeface="Calibri"/>
                <a:ea typeface="Calibri"/>
                <a:cs typeface="Calibri"/>
                <a:sym typeface="Calibri"/>
              </a:endParaRPr>
            </a:p>
          </p:txBody>
        </p:sp>
      </p:grpSp>
      <p:sp>
        <p:nvSpPr>
          <p:cNvPr id="313" name="Google Shape;313;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314" name="Google Shape;314;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15" name="Google Shape;315;p18"/>
          <p:cNvSpPr txBox="1"/>
          <p:nvPr/>
        </p:nvSpPr>
        <p:spPr>
          <a:xfrm>
            <a:off x="4201499" y="1209418"/>
            <a:ext cx="992505"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12</a:t>
            </a:r>
            <a:endParaRPr b="0" i="0" sz="6000" u="none" cap="none" strike="noStrike">
              <a:solidFill>
                <a:srgbClr val="FFB375"/>
              </a:solidFill>
              <a:latin typeface="Calibri"/>
              <a:ea typeface="Calibri"/>
              <a:cs typeface="Calibri"/>
              <a:sym typeface="Calibri"/>
            </a:endParaRPr>
          </a:p>
        </p:txBody>
      </p:sp>
      <p:pic>
        <p:nvPicPr>
          <p:cNvPr id="316" name="Google Shape;316;p18"/>
          <p:cNvPicPr preferRelativeResize="0"/>
          <p:nvPr/>
        </p:nvPicPr>
        <p:blipFill rotWithShape="1">
          <a:blip r:embed="rId3">
            <a:alphaModFix/>
          </a:blip>
          <a:srcRect b="0" l="0" r="0" t="0"/>
          <a:stretch/>
        </p:blipFill>
        <p:spPr>
          <a:xfrm>
            <a:off x="530942" y="3294687"/>
            <a:ext cx="2812026" cy="3182572"/>
          </a:xfrm>
          <a:prstGeom prst="rect">
            <a:avLst/>
          </a:prstGeom>
          <a:noFill/>
          <a:ln>
            <a:noFill/>
          </a:ln>
        </p:spPr>
      </p:pic>
      <p:pic>
        <p:nvPicPr>
          <p:cNvPr id="317" name="Google Shape;317;p18"/>
          <p:cNvPicPr preferRelativeResize="0"/>
          <p:nvPr/>
        </p:nvPicPr>
        <p:blipFill rotWithShape="1">
          <a:blip r:embed="rId4">
            <a:alphaModFix/>
          </a:blip>
          <a:srcRect b="0" l="0" r="0" t="0"/>
          <a:stretch/>
        </p:blipFill>
        <p:spPr>
          <a:xfrm>
            <a:off x="7684986" y="5157869"/>
            <a:ext cx="1705019" cy="1272246"/>
          </a:xfrm>
          <a:prstGeom prst="rect">
            <a:avLst/>
          </a:prstGeom>
          <a:noFill/>
          <a:ln>
            <a:noFill/>
          </a:ln>
        </p:spPr>
      </p:pic>
      <p:pic>
        <p:nvPicPr>
          <p:cNvPr id="318" name="Google Shape;318;p18"/>
          <p:cNvPicPr preferRelativeResize="0"/>
          <p:nvPr/>
        </p:nvPicPr>
        <p:blipFill rotWithShape="1">
          <a:blip r:embed="rId5">
            <a:alphaModFix/>
          </a:blip>
          <a:srcRect b="0" l="0" r="0" t="0"/>
          <a:stretch/>
        </p:blipFill>
        <p:spPr>
          <a:xfrm>
            <a:off x="6339164" y="5879048"/>
            <a:ext cx="1387893" cy="743163"/>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24" name="Google Shape;324;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325" name="Google Shape;325;p19"/>
          <p:cNvGrpSpPr/>
          <p:nvPr/>
        </p:nvGrpSpPr>
        <p:grpSpPr>
          <a:xfrm>
            <a:off x="-4655" y="4568183"/>
            <a:ext cx="9154909" cy="783005"/>
            <a:chOff x="-4655" y="4354713"/>
            <a:chExt cx="9154909" cy="783005"/>
          </a:xfrm>
        </p:grpSpPr>
        <p:sp>
          <p:nvSpPr>
            <p:cNvPr id="326" name="Google Shape;326;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327" name="Google Shape;327;p19"/>
            <p:cNvGrpSpPr/>
            <p:nvPr/>
          </p:nvGrpSpPr>
          <p:grpSpPr>
            <a:xfrm>
              <a:off x="-4655" y="4354713"/>
              <a:ext cx="1135367" cy="783005"/>
              <a:chOff x="-4655" y="4407300"/>
              <a:chExt cx="1135367" cy="783005"/>
            </a:xfrm>
          </p:grpSpPr>
          <p:sp>
            <p:nvSpPr>
              <p:cNvPr id="328" name="Google Shape;328;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9" name="Google Shape;329;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330" name="Google Shape;330;p19"/>
          <p:cNvGrpSpPr/>
          <p:nvPr/>
        </p:nvGrpSpPr>
        <p:grpSpPr>
          <a:xfrm>
            <a:off x="-4655" y="3697448"/>
            <a:ext cx="6661094" cy="783005"/>
            <a:chOff x="-4655" y="3461842"/>
            <a:chExt cx="6661094" cy="783005"/>
          </a:xfrm>
        </p:grpSpPr>
        <p:sp>
          <p:nvSpPr>
            <p:cNvPr id="331" name="Google Shape;331;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332" name="Google Shape;332;p19"/>
            <p:cNvGrpSpPr/>
            <p:nvPr/>
          </p:nvGrpSpPr>
          <p:grpSpPr>
            <a:xfrm>
              <a:off x="-4655" y="3461842"/>
              <a:ext cx="1135367" cy="783005"/>
              <a:chOff x="-4655" y="3534477"/>
              <a:chExt cx="1135367" cy="783005"/>
            </a:xfrm>
          </p:grpSpPr>
          <p:sp>
            <p:nvSpPr>
              <p:cNvPr id="333" name="Google Shape;333;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4" name="Google Shape;334;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335" name="Google Shape;335;p19"/>
          <p:cNvGrpSpPr/>
          <p:nvPr/>
        </p:nvGrpSpPr>
        <p:grpSpPr>
          <a:xfrm>
            <a:off x="-4655" y="1955978"/>
            <a:ext cx="9223735" cy="783005"/>
            <a:chOff x="-4655" y="1788831"/>
            <a:chExt cx="9223735" cy="783005"/>
          </a:xfrm>
        </p:grpSpPr>
        <p:sp>
          <p:nvSpPr>
            <p:cNvPr id="336" name="Google Shape;336;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337" name="Google Shape;337;p19"/>
            <p:cNvGrpSpPr/>
            <p:nvPr/>
          </p:nvGrpSpPr>
          <p:grpSpPr>
            <a:xfrm>
              <a:off x="-4655" y="1788831"/>
              <a:ext cx="1135367" cy="783005"/>
              <a:chOff x="-4655" y="1788831"/>
              <a:chExt cx="1135367" cy="783005"/>
            </a:xfrm>
          </p:grpSpPr>
          <p:sp>
            <p:nvSpPr>
              <p:cNvPr id="338" name="Google Shape;338;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9" name="Google Shape;339;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340" name="Google Shape;340;p19"/>
          <p:cNvGrpSpPr/>
          <p:nvPr/>
        </p:nvGrpSpPr>
        <p:grpSpPr>
          <a:xfrm>
            <a:off x="-4655" y="2826713"/>
            <a:ext cx="8958264" cy="783005"/>
            <a:chOff x="-4655" y="2568971"/>
            <a:chExt cx="8958264" cy="783005"/>
          </a:xfrm>
        </p:grpSpPr>
        <p:sp>
          <p:nvSpPr>
            <p:cNvPr id="341" name="Google Shape;341;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342" name="Google Shape;342;p19"/>
            <p:cNvGrpSpPr/>
            <p:nvPr/>
          </p:nvGrpSpPr>
          <p:grpSpPr>
            <a:xfrm>
              <a:off x="-4655" y="2568971"/>
              <a:ext cx="1135367" cy="783005"/>
              <a:chOff x="-4655" y="2661654"/>
              <a:chExt cx="1135367" cy="783005"/>
            </a:xfrm>
          </p:grpSpPr>
          <p:sp>
            <p:nvSpPr>
              <p:cNvPr id="343" name="Google Shape;343;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44" name="Google Shape;344;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345" name="Google Shape;345;p19"/>
          <p:cNvGrpSpPr/>
          <p:nvPr/>
        </p:nvGrpSpPr>
        <p:grpSpPr>
          <a:xfrm>
            <a:off x="-4655" y="5438917"/>
            <a:ext cx="6906899" cy="783005"/>
            <a:chOff x="-4655" y="5100793"/>
            <a:chExt cx="6906899" cy="783005"/>
          </a:xfrm>
        </p:grpSpPr>
        <p:sp>
          <p:nvSpPr>
            <p:cNvPr id="346" name="Google Shape;346;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347" name="Google Shape;347;p19"/>
            <p:cNvGrpSpPr/>
            <p:nvPr/>
          </p:nvGrpSpPr>
          <p:grpSpPr>
            <a:xfrm>
              <a:off x="-4655" y="5100793"/>
              <a:ext cx="1135367" cy="783005"/>
              <a:chOff x="-4655" y="5280123"/>
              <a:chExt cx="1135367" cy="783005"/>
            </a:xfrm>
          </p:grpSpPr>
          <p:sp>
            <p:nvSpPr>
              <p:cNvPr id="348" name="Google Shape;348;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49" name="Google Shape;349;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350" name="Google Shape;350;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1000"/>
                                        <p:tgtEl>
                                          <p:spTgt spid="33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1000"/>
                                        <p:tgtEl>
                                          <p:spTgt spid="3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1000"/>
                                        <p:tgtEl>
                                          <p:spTgt spid="3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1000"/>
                                        <p:tgtEl>
                                          <p:spTgt spid="34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56" name="Google Shape;356;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7" name="Google Shape;357;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 name="Google Shape;358;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59" name="Google Shape;359;p20"/>
          <p:cNvSpPr txBox="1"/>
          <p:nvPr/>
        </p:nvSpPr>
        <p:spPr>
          <a:xfrm>
            <a:off x="958647" y="3971023"/>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US" sz="2000">
                <a:solidFill>
                  <a:srgbClr val="A93501"/>
                </a:solidFill>
                <a:latin typeface="Calibri"/>
                <a:ea typeface="Calibri"/>
                <a:cs typeface="Calibri"/>
                <a:sym typeface="Calibri"/>
              </a:rPr>
              <a:t>ESTADOS FINANCIEROS</a:t>
            </a:r>
            <a:r>
              <a:rPr b="1" lang="en-US" sz="2000">
                <a:solidFill>
                  <a:srgbClr val="ED6B00"/>
                </a:solidFill>
                <a:latin typeface="Calibri"/>
                <a:ea typeface="Calibri"/>
                <a:cs typeface="Calibri"/>
                <a:sym typeface="Calibri"/>
              </a:rPr>
              <a:t> Y NORMAS IFRS</a:t>
            </a:r>
            <a:endParaRPr b="1" sz="2000">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000">
              <a:solidFill>
                <a:srgbClr val="A9350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sobre Estados Financieros y Normativa Internacional.</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realizar la siguiente actividad,  utiliza el archivo </a:t>
            </a: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¡Éxito! </a:t>
            </a:r>
            <a:endParaRPr b="1" i="0" sz="16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360" name="Google Shape;360;p20"/>
          <p:cNvSpPr txBox="1"/>
          <p:nvPr/>
        </p:nvSpPr>
        <p:spPr>
          <a:xfrm>
            <a:off x="3670560" y="1209418"/>
            <a:ext cx="1018398"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12</a:t>
            </a:r>
            <a:endParaRPr b="0" i="0" sz="6000" u="none" cap="none" strike="noStrike">
              <a:solidFill>
                <a:srgbClr val="FFB375"/>
              </a:solidFill>
              <a:latin typeface="Calibri"/>
              <a:ea typeface="Calibri"/>
              <a:cs typeface="Calibri"/>
              <a:sym typeface="Calibri"/>
            </a:endParaRPr>
          </a:p>
        </p:txBody>
      </p:sp>
      <p:pic>
        <p:nvPicPr>
          <p:cNvPr id="361" name="Google Shape;361;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62" name="Google Shape;362;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1000"/>
                                        <p:tgtEl>
                                          <p:spTgt spid="3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8" name="Google Shape;368;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9" name="Google Shape;369;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70" name="Google Shape;370;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71" name="Google Shape;371;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72" name="Google Shape;372;p21"/>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US" sz="2000">
                <a:solidFill>
                  <a:srgbClr val="A93501"/>
                </a:solidFill>
                <a:latin typeface="Calibri"/>
                <a:ea typeface="Calibri"/>
                <a:cs typeface="Calibri"/>
                <a:sym typeface="Calibri"/>
              </a:rPr>
              <a:t>ESTADOS FINANCIEROS</a:t>
            </a:r>
            <a:r>
              <a:rPr lang="en-US" sz="2000">
                <a:solidFill>
                  <a:srgbClr val="A93501"/>
                </a:solidFill>
                <a:latin typeface="Calibri"/>
                <a:ea typeface="Calibri"/>
                <a:cs typeface="Calibri"/>
                <a:sym typeface="Calibri"/>
              </a:rPr>
              <a:t> </a:t>
            </a:r>
            <a:r>
              <a:rPr b="1" lang="en-US" sz="2000">
                <a:solidFill>
                  <a:srgbClr val="ED6B00"/>
                </a:solidFill>
                <a:latin typeface="Calibri"/>
                <a:ea typeface="Calibri"/>
                <a:cs typeface="Calibri"/>
                <a:sym typeface="Calibri"/>
              </a:rPr>
              <a:t>Y NORMAS IFRS</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73" name="Google Shape;373;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367"/>
                                        <p:tgtEl>
                                          <p:spTgt spid="371"/>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7" name="Google Shape;77;p37"/>
          <p:cNvSpPr txBox="1"/>
          <p:nvPr/>
        </p:nvSpPr>
        <p:spPr>
          <a:xfrm>
            <a:off x="365424" y="2364630"/>
            <a:ext cx="6340176"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lang="en-US" sz="3600">
                <a:solidFill>
                  <a:srgbClr val="ED6B00"/>
                </a:solidFill>
                <a:latin typeface="Calibri"/>
                <a:ea typeface="Calibri"/>
                <a:cs typeface="Calibri"/>
                <a:sym typeface="Calibri"/>
              </a:rPr>
              <a:t>ESTADOS FINANCIEROS Y NORMAS IFRS</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rgbClr val="ED6B00"/>
              </a:solidFill>
              <a:latin typeface="Calibri"/>
              <a:ea typeface="Calibri"/>
              <a:cs typeface="Calibri"/>
              <a:sym typeface="Calibri"/>
            </a:endParaRPr>
          </a:p>
        </p:txBody>
      </p:sp>
      <p:sp>
        <p:nvSpPr>
          <p:cNvPr id="78" name="Google Shape;78;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pic>
        <p:nvPicPr>
          <p:cNvPr id="79" name="Google Shape;79;p37"/>
          <p:cNvPicPr preferRelativeResize="0"/>
          <p:nvPr/>
        </p:nvPicPr>
        <p:blipFill rotWithShape="1">
          <a:blip r:embed="rId3">
            <a:alphaModFix/>
          </a:blip>
          <a:srcRect b="41913" l="0" r="0" t="0"/>
          <a:stretch/>
        </p:blipFill>
        <p:spPr>
          <a:xfrm>
            <a:off x="1087587" y="3594375"/>
            <a:ext cx="7372729" cy="3832467"/>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8"/>
          <p:cNvSpPr txBox="1"/>
          <p:nvPr/>
        </p:nvSpPr>
        <p:spPr>
          <a:xfrm>
            <a:off x="334294" y="2210200"/>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5" name="Google Shape;85;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 name="Google Shape;86;p38"/>
          <p:cNvSpPr txBox="1"/>
          <p:nvPr/>
        </p:nvSpPr>
        <p:spPr>
          <a:xfrm>
            <a:off x="358671" y="1910374"/>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7" name="Google Shape;87;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8" name="Google Shape;88;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8"/>
          <p:cNvSpPr txBox="1"/>
          <p:nvPr/>
        </p:nvSpPr>
        <p:spPr>
          <a:xfrm>
            <a:off x="3459164" y="2210200"/>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tributaria, en el registro de las actividades financieras y económicas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una entidad.</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marcha de la misma, considerando las Normas Internacionales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Contabilidad y la legislación tributaria vigente.</a:t>
            </a:r>
            <a:endParaRPr/>
          </a:p>
        </p:txBody>
      </p:sp>
      <p:sp>
        <p:nvSpPr>
          <p:cNvPr id="90" name="Google Shape;90;p38"/>
          <p:cNvSpPr txBox="1"/>
          <p:nvPr/>
        </p:nvSpPr>
        <p:spPr>
          <a:xfrm>
            <a:off x="3561636" y="1910374"/>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1" name="Google Shape;91;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2" name="Google Shape;92;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 name="Google Shape;93;p38"/>
          <p:cNvSpPr txBox="1"/>
          <p:nvPr/>
        </p:nvSpPr>
        <p:spPr>
          <a:xfrm>
            <a:off x="6656439" y="2210200"/>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Desarrolla las notas a los estados financieros finales bajo las Normas Internacionales de Contabilidad y la normativa tributaria vigente.</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Realiza análisis de los estados financieros de acuerdo a las características de la empresa, considerando los indicadores apropiados y la normativa contable y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Maneja el proceso contable, tributario y financiero bajo normativa IFRS y legislación tributaria.</a:t>
            </a:r>
            <a:endParaRPr b="0" i="0" sz="1400" u="none" cap="none" strike="noStrike">
              <a:solidFill>
                <a:srgbClr val="000000"/>
              </a:solidFill>
              <a:latin typeface="Calibri"/>
              <a:ea typeface="Calibri"/>
              <a:cs typeface="Calibri"/>
              <a:sym typeface="Calibri"/>
            </a:endParaRPr>
          </a:p>
        </p:txBody>
      </p:sp>
      <p:sp>
        <p:nvSpPr>
          <p:cNvPr id="94" name="Google Shape;94;p38"/>
          <p:cNvSpPr txBox="1"/>
          <p:nvPr/>
        </p:nvSpPr>
        <p:spPr>
          <a:xfrm>
            <a:off x="6554516" y="1910374"/>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5" name="Google Shape;95;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6" name="Google Shape;96;p38"/>
          <p:cNvPicPr preferRelativeResize="0"/>
          <p:nvPr/>
        </p:nvPicPr>
        <p:blipFill rotWithShape="1">
          <a:blip r:embed="rId6">
            <a:alphaModFix/>
          </a:blip>
          <a:srcRect b="0" l="0" r="0" t="0"/>
          <a:stretch/>
        </p:blipFill>
        <p:spPr>
          <a:xfrm flipH="1">
            <a:off x="1527195" y="4509094"/>
            <a:ext cx="2978131" cy="236638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3"/>
          <p:cNvGrpSpPr/>
          <p:nvPr/>
        </p:nvGrpSpPr>
        <p:grpSpPr>
          <a:xfrm>
            <a:off x="386551" y="3946790"/>
            <a:ext cx="4845900" cy="883650"/>
            <a:chOff x="386551" y="4102397"/>
            <a:chExt cx="4845900" cy="883650"/>
          </a:xfrm>
        </p:grpSpPr>
        <p:sp>
          <p:nvSpPr>
            <p:cNvPr id="102" name="Google Shape;102;p3"/>
            <p:cNvSpPr/>
            <p:nvPr/>
          </p:nvSpPr>
          <p:spPr>
            <a:xfrm>
              <a:off x="574651" y="4102397"/>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3" name="Google Shape;103;p3"/>
            <p:cNvGrpSpPr/>
            <p:nvPr/>
          </p:nvGrpSpPr>
          <p:grpSpPr>
            <a:xfrm>
              <a:off x="386551" y="4346560"/>
              <a:ext cx="391110" cy="395325"/>
              <a:chOff x="375767" y="3437085"/>
              <a:chExt cx="376200" cy="395325"/>
            </a:xfrm>
          </p:grpSpPr>
          <p:sp>
            <p:nvSpPr>
              <p:cNvPr id="104" name="Google Shape;104;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6" name="Google Shape;106;p3"/>
            <p:cNvSpPr txBox="1"/>
            <p:nvPr/>
          </p:nvSpPr>
          <p:spPr>
            <a:xfrm>
              <a:off x="949350" y="4275122"/>
              <a:ext cx="4196808"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principales cuentas de patrimonio. </a:t>
              </a:r>
              <a:endParaRPr b="0" i="0" sz="1600" u="none" cap="none" strike="noStrike">
                <a:solidFill>
                  <a:srgbClr val="000000"/>
                </a:solidFill>
                <a:latin typeface="Calibri"/>
                <a:ea typeface="Calibri"/>
                <a:cs typeface="Calibri"/>
                <a:sym typeface="Calibri"/>
              </a:endParaRPr>
            </a:p>
          </p:txBody>
        </p:sp>
      </p:grpSp>
      <p:grpSp>
        <p:nvGrpSpPr>
          <p:cNvPr id="107" name="Google Shape;107;p3"/>
          <p:cNvGrpSpPr/>
          <p:nvPr/>
        </p:nvGrpSpPr>
        <p:grpSpPr>
          <a:xfrm>
            <a:off x="375975" y="2843142"/>
            <a:ext cx="4845900" cy="883650"/>
            <a:chOff x="375767" y="3098701"/>
            <a:chExt cx="4845900" cy="883650"/>
          </a:xfrm>
        </p:grpSpPr>
        <p:sp>
          <p:nvSpPr>
            <p:cNvPr id="108" name="Google Shape;108;p3"/>
            <p:cNvSpPr/>
            <p:nvPr/>
          </p:nvSpPr>
          <p:spPr>
            <a:xfrm>
              <a:off x="563867" y="3098701"/>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9" name="Google Shape;109;p3"/>
            <p:cNvGrpSpPr/>
            <p:nvPr/>
          </p:nvGrpSpPr>
          <p:grpSpPr>
            <a:xfrm>
              <a:off x="375767" y="3342864"/>
              <a:ext cx="376200" cy="395325"/>
              <a:chOff x="375767" y="3437085"/>
              <a:chExt cx="376200" cy="395325"/>
            </a:xfrm>
          </p:grpSpPr>
          <p:sp>
            <p:nvSpPr>
              <p:cNvPr id="110" name="Google Shape;110;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2" name="Google Shape;112;p3"/>
            <p:cNvSpPr txBox="1"/>
            <p:nvPr/>
          </p:nvSpPr>
          <p:spPr>
            <a:xfrm>
              <a:off x="938567" y="327142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estado de cambios en el Patrimonio Neto.</a:t>
              </a:r>
              <a:endParaRPr b="1" i="0" sz="1600" u="none" cap="none" strike="noStrike">
                <a:solidFill>
                  <a:srgbClr val="76384D"/>
                </a:solidFill>
                <a:latin typeface="Calibri"/>
                <a:ea typeface="Calibri"/>
                <a:cs typeface="Calibri"/>
                <a:sym typeface="Calibri"/>
              </a:endParaRPr>
            </a:p>
          </p:txBody>
        </p:sp>
      </p:grpSp>
      <p:sp>
        <p:nvSpPr>
          <p:cNvPr id="113" name="Google Shape;113;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b="0" l="0" r="0" t="0"/>
          <a:stretch/>
        </p:blipFill>
        <p:spPr>
          <a:xfrm>
            <a:off x="4855970" y="2485585"/>
            <a:ext cx="4857424" cy="4602045"/>
          </a:xfrm>
          <a:prstGeom prst="rect">
            <a:avLst/>
          </a:prstGeom>
          <a:noFill/>
          <a:ln>
            <a:noFill/>
          </a:ln>
        </p:spPr>
      </p:pic>
      <p:sp>
        <p:nvSpPr>
          <p:cNvPr id="115" name="Google Shape;115;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6" name="Google Shape;116;p3"/>
          <p:cNvSpPr txBox="1"/>
          <p:nvPr/>
        </p:nvSpPr>
        <p:spPr>
          <a:xfrm>
            <a:off x="574651" y="226112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ESTADO DE CAMBIO EN EL PATRIMONIO NETO:</a:t>
            </a:r>
            <a:endParaRPr b="0" i="0" sz="1800" u="none" cap="none" strike="noStrike">
              <a:solidFill>
                <a:srgbClr val="ED6B00"/>
              </a:solidFill>
              <a:latin typeface="Calibri"/>
              <a:ea typeface="Calibri"/>
              <a:cs typeface="Calibri"/>
              <a:sym typeface="Calibri"/>
            </a:endParaRPr>
          </a:p>
        </p:txBody>
      </p:sp>
      <p:sp>
        <p:nvSpPr>
          <p:cNvPr id="117" name="Google Shape;117;p3"/>
          <p:cNvSpPr/>
          <p:nvPr/>
        </p:nvSpPr>
        <p:spPr>
          <a:xfrm>
            <a:off x="8116494" y="2460590"/>
            <a:ext cx="1180299" cy="1180298"/>
          </a:xfrm>
          <a:prstGeom prst="ellipse">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8" name="Google Shape;118;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19" name="Google Shape;119;p3"/>
          <p:cNvSpPr/>
          <p:nvPr/>
        </p:nvSpPr>
        <p:spPr>
          <a:xfrm>
            <a:off x="5844910" y="2187492"/>
            <a:ext cx="1180299" cy="1180298"/>
          </a:xfrm>
          <a:prstGeom prst="ellipse">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3"/>
          <p:cNvSpPr/>
          <p:nvPr/>
        </p:nvSpPr>
        <p:spPr>
          <a:xfrm>
            <a:off x="5374884" y="4234875"/>
            <a:ext cx="1114851" cy="1114850"/>
          </a:xfrm>
          <a:prstGeom prst="ellipse">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21" name="Google Shape;121;p3"/>
          <p:cNvGrpSpPr/>
          <p:nvPr/>
        </p:nvGrpSpPr>
        <p:grpSpPr>
          <a:xfrm>
            <a:off x="394672" y="5050438"/>
            <a:ext cx="4845900" cy="883650"/>
            <a:chOff x="394672" y="5057485"/>
            <a:chExt cx="4845900" cy="883650"/>
          </a:xfrm>
        </p:grpSpPr>
        <p:sp>
          <p:nvSpPr>
            <p:cNvPr id="122" name="Google Shape;122;p3"/>
            <p:cNvSpPr/>
            <p:nvPr/>
          </p:nvSpPr>
          <p:spPr>
            <a:xfrm>
              <a:off x="582772" y="5057485"/>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3" name="Google Shape;123;p3"/>
            <p:cNvGrpSpPr/>
            <p:nvPr/>
          </p:nvGrpSpPr>
          <p:grpSpPr>
            <a:xfrm>
              <a:off x="394672" y="5301648"/>
              <a:ext cx="376200" cy="395325"/>
              <a:chOff x="375767" y="3437085"/>
              <a:chExt cx="376200" cy="395325"/>
            </a:xfrm>
          </p:grpSpPr>
          <p:sp>
            <p:nvSpPr>
              <p:cNvPr id="124" name="Google Shape;124;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26" name="Google Shape;126;p3"/>
            <p:cNvSpPr txBox="1"/>
            <p:nvPr/>
          </p:nvSpPr>
          <p:spPr>
            <a:xfrm>
              <a:off x="957472" y="5230210"/>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Completamos información de Estado de Cambios en el Patrimonio.</a:t>
              </a:r>
              <a:endParaRPr b="0" i="0" sz="1600" u="none" cap="none" strike="noStrike">
                <a:solidFill>
                  <a:srgbClr val="000000"/>
                </a:solidFill>
                <a:latin typeface="Calibri"/>
                <a:ea typeface="Calibri"/>
                <a:cs typeface="Calibri"/>
                <a:sym typeface="Calibri"/>
              </a:endParaRPr>
            </a:p>
          </p:txBody>
        </p:sp>
      </p:gr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p:tgtEl>
                                          <p:spTgt spid="1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750"/>
                                        <p:tgtEl>
                                          <p:spTgt spid="10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p:tgtEl>
                                          <p:spTgt spid="1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p39"/>
          <p:cNvGrpSpPr/>
          <p:nvPr/>
        </p:nvGrpSpPr>
        <p:grpSpPr>
          <a:xfrm flipH="1">
            <a:off x="536225" y="2440019"/>
            <a:ext cx="5390398" cy="2790742"/>
            <a:chOff x="3774221" y="2843142"/>
            <a:chExt cx="5390398" cy="2790742"/>
          </a:xfrm>
        </p:grpSpPr>
        <p:sp>
          <p:nvSpPr>
            <p:cNvPr id="132" name="Google Shape;132;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4" name="Google Shape;134;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35" name="Google Shape;135;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36" name="Google Shape;136;p39"/>
          <p:cNvSpPr txBox="1"/>
          <p:nvPr/>
        </p:nvSpPr>
        <p:spPr>
          <a:xfrm>
            <a:off x="856788" y="2876745"/>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actividad anterior, te invito a responder la actividad de </a:t>
            </a:r>
            <a:r>
              <a:rPr b="1" i="0" lang="en-US" sz="1600" u="none" cap="none" strike="noStrike">
                <a:solidFill>
                  <a:srgbClr val="ED6B00"/>
                </a:solidFill>
                <a:latin typeface="Calibri"/>
                <a:ea typeface="Calibri"/>
                <a:cs typeface="Calibri"/>
                <a:sym typeface="Calibri"/>
              </a:rPr>
              <a:t>Conocimientos Previos de verdadero o falso</a:t>
            </a:r>
            <a:r>
              <a:rPr b="0" i="0" lang="en-US" sz="1600" u="none" cap="none" strike="noStrike">
                <a:solidFill>
                  <a:srgbClr val="000000"/>
                </a:solidFill>
                <a:latin typeface="Calibri"/>
                <a:ea typeface="Calibri"/>
                <a:cs typeface="Calibri"/>
                <a:sym typeface="Calibri"/>
              </a:rPr>
              <a:t>, justificando las respuestas falsas. </a:t>
            </a:r>
            <a:endParaRPr/>
          </a:p>
        </p:txBody>
      </p:sp>
      <p:sp>
        <p:nvSpPr>
          <p:cNvPr id="137" name="Google Shape;137;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38" name="Google Shape;138;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nvSpPr>
        <p:spPr>
          <a:xfrm>
            <a:off x="4285917" y="2515659"/>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44" name="Google Shape;144;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45" name="Google Shape;145;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46" name="Google Shape;146;p5"/>
          <p:cNvGrpSpPr/>
          <p:nvPr/>
        </p:nvGrpSpPr>
        <p:grpSpPr>
          <a:xfrm>
            <a:off x="4375355" y="2980827"/>
            <a:ext cx="4934690" cy="657899"/>
            <a:chOff x="4375355" y="4412582"/>
            <a:chExt cx="4934690" cy="657899"/>
          </a:xfrm>
        </p:grpSpPr>
        <p:sp>
          <p:nvSpPr>
            <p:cNvPr id="147" name="Google Shape;147;p5"/>
            <p:cNvSpPr/>
            <p:nvPr/>
          </p:nvSpPr>
          <p:spPr>
            <a:xfrm>
              <a:off x="4375355" y="4412582"/>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8" name="Google Shape;148;p5"/>
            <p:cNvSpPr txBox="1"/>
            <p:nvPr/>
          </p:nvSpPr>
          <p:spPr>
            <a:xfrm>
              <a:off x="4522938" y="4566962"/>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las Notas a los Estados Financieros.</a:t>
              </a:r>
              <a:endParaRPr b="0" i="0" sz="1400" u="none" cap="none" strike="noStrike">
                <a:solidFill>
                  <a:srgbClr val="000000"/>
                </a:solidFill>
                <a:latin typeface="Calibri"/>
                <a:ea typeface="Calibri"/>
                <a:cs typeface="Calibri"/>
                <a:sym typeface="Calibri"/>
              </a:endParaRPr>
            </a:p>
          </p:txBody>
        </p:sp>
        <p:grpSp>
          <p:nvGrpSpPr>
            <p:cNvPr id="149" name="Google Shape;149;p5"/>
            <p:cNvGrpSpPr/>
            <p:nvPr/>
          </p:nvGrpSpPr>
          <p:grpSpPr>
            <a:xfrm>
              <a:off x="8933845" y="4566962"/>
              <a:ext cx="376200" cy="385800"/>
              <a:chOff x="8933845" y="4566962"/>
              <a:chExt cx="376200" cy="385800"/>
            </a:xfrm>
          </p:grpSpPr>
          <p:sp>
            <p:nvSpPr>
              <p:cNvPr id="150" name="Google Shape;150;p5"/>
              <p:cNvSpPr/>
              <p:nvPr/>
            </p:nvSpPr>
            <p:spPr>
              <a:xfrm>
                <a:off x="8933845" y="456696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txBox="1"/>
              <p:nvPr/>
            </p:nvSpPr>
            <p:spPr>
              <a:xfrm>
                <a:off x="8943370" y="456696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sp>
        <p:nvSpPr>
          <p:cNvPr id="152" name="Google Shape;152;p5"/>
          <p:cNvSpPr txBox="1"/>
          <p:nvPr/>
        </p:nvSpPr>
        <p:spPr>
          <a:xfrm>
            <a:off x="4285917" y="2168674"/>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lang="en-US" sz="2000">
                <a:solidFill>
                  <a:srgbClr val="ED6B00"/>
                </a:solidFill>
                <a:latin typeface="Calibri"/>
                <a:ea typeface="Calibri"/>
                <a:cs typeface="Calibri"/>
                <a:sym typeface="Calibri"/>
              </a:rPr>
              <a:t>ESTADOS FINANCIEROS Y NORMAS IFRS</a:t>
            </a:r>
            <a:endParaRPr b="1" i="0" sz="2000" u="none" cap="none" strike="noStrike">
              <a:solidFill>
                <a:srgbClr val="ED6B00"/>
              </a:solidFill>
              <a:latin typeface="Calibri"/>
              <a:ea typeface="Calibri"/>
              <a:cs typeface="Calibri"/>
              <a:sym typeface="Calibri"/>
            </a:endParaRPr>
          </a:p>
        </p:txBody>
      </p:sp>
      <p:sp>
        <p:nvSpPr>
          <p:cNvPr id="153" name="Google Shape;153;p5"/>
          <p:cNvSpPr txBox="1"/>
          <p:nvPr/>
        </p:nvSpPr>
        <p:spPr>
          <a:xfrm>
            <a:off x="4063852" y="1209418"/>
            <a:ext cx="1002998"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12</a:t>
            </a:r>
            <a:endParaRPr b="0" i="0" sz="6000" u="none" cap="none" strike="noStrike">
              <a:solidFill>
                <a:srgbClr val="FFB375"/>
              </a:solidFill>
              <a:latin typeface="Calibri"/>
              <a:ea typeface="Calibri"/>
              <a:cs typeface="Calibri"/>
              <a:sym typeface="Calibri"/>
            </a:endParaRPr>
          </a:p>
        </p:txBody>
      </p:sp>
      <p:pic>
        <p:nvPicPr>
          <p:cNvPr id="154" name="Google Shape;154;p5"/>
          <p:cNvPicPr preferRelativeResize="0"/>
          <p:nvPr/>
        </p:nvPicPr>
        <p:blipFill rotWithShape="1">
          <a:blip r:embed="rId3">
            <a:alphaModFix/>
          </a:blip>
          <a:srcRect b="0" l="0" r="0" t="0"/>
          <a:stretch/>
        </p:blipFill>
        <p:spPr>
          <a:xfrm>
            <a:off x="333517" y="2162809"/>
            <a:ext cx="3889026" cy="4365806"/>
          </a:xfrm>
          <a:prstGeom prst="rect">
            <a:avLst/>
          </a:prstGeom>
          <a:noFill/>
          <a:ln>
            <a:noFill/>
          </a:ln>
        </p:spPr>
      </p:pic>
      <p:grpSp>
        <p:nvGrpSpPr>
          <p:cNvPr id="155" name="Google Shape;155;p5"/>
          <p:cNvGrpSpPr/>
          <p:nvPr/>
        </p:nvGrpSpPr>
        <p:grpSpPr>
          <a:xfrm>
            <a:off x="4375355" y="3775848"/>
            <a:ext cx="4934690" cy="657899"/>
            <a:chOff x="4375355" y="4412582"/>
            <a:chExt cx="4934690" cy="657899"/>
          </a:xfrm>
        </p:grpSpPr>
        <p:sp>
          <p:nvSpPr>
            <p:cNvPr id="156" name="Google Shape;156;p5"/>
            <p:cNvSpPr/>
            <p:nvPr/>
          </p:nvSpPr>
          <p:spPr>
            <a:xfrm>
              <a:off x="4375355" y="4412582"/>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7" name="Google Shape;157;p5"/>
            <p:cNvSpPr txBox="1"/>
            <p:nvPr/>
          </p:nvSpPr>
          <p:spPr>
            <a:xfrm>
              <a:off x="4522938" y="4566962"/>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NIC y NIIF.</a:t>
              </a:r>
              <a:endParaRPr b="0" i="0" sz="1400" u="none" cap="none" strike="noStrike">
                <a:solidFill>
                  <a:srgbClr val="000000"/>
                </a:solidFill>
                <a:latin typeface="Calibri"/>
                <a:ea typeface="Calibri"/>
                <a:cs typeface="Calibri"/>
                <a:sym typeface="Calibri"/>
              </a:endParaRPr>
            </a:p>
          </p:txBody>
        </p:sp>
        <p:grpSp>
          <p:nvGrpSpPr>
            <p:cNvPr id="158" name="Google Shape;158;p5"/>
            <p:cNvGrpSpPr/>
            <p:nvPr/>
          </p:nvGrpSpPr>
          <p:grpSpPr>
            <a:xfrm>
              <a:off x="8933845" y="4566962"/>
              <a:ext cx="376200" cy="385800"/>
              <a:chOff x="8933845" y="4566962"/>
              <a:chExt cx="376200" cy="385800"/>
            </a:xfrm>
          </p:grpSpPr>
          <p:sp>
            <p:nvSpPr>
              <p:cNvPr id="159" name="Google Shape;159;p5"/>
              <p:cNvSpPr/>
              <p:nvPr/>
            </p:nvSpPr>
            <p:spPr>
              <a:xfrm>
                <a:off x="8933845" y="456696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8943370" y="456696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grpSp>
      <p:grpSp>
        <p:nvGrpSpPr>
          <p:cNvPr id="161" name="Google Shape;161;p5"/>
          <p:cNvGrpSpPr/>
          <p:nvPr/>
        </p:nvGrpSpPr>
        <p:grpSpPr>
          <a:xfrm>
            <a:off x="4375355" y="4575450"/>
            <a:ext cx="4934690" cy="879052"/>
            <a:chOff x="4375355" y="4412582"/>
            <a:chExt cx="4934690" cy="879052"/>
          </a:xfrm>
        </p:grpSpPr>
        <p:sp>
          <p:nvSpPr>
            <p:cNvPr id="162" name="Google Shape;162;p5"/>
            <p:cNvSpPr/>
            <p:nvPr/>
          </p:nvSpPr>
          <p:spPr>
            <a:xfrm>
              <a:off x="4375355" y="4412582"/>
              <a:ext cx="4779595" cy="87905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4522938" y="4566962"/>
              <a:ext cx="432218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las Normas Internacionales de Contabilidad vigentes.</a:t>
              </a:r>
              <a:endParaRPr b="0" i="0" sz="1400" u="none" cap="none" strike="noStrike">
                <a:solidFill>
                  <a:srgbClr val="000000"/>
                </a:solidFill>
                <a:latin typeface="Calibri"/>
                <a:ea typeface="Calibri"/>
                <a:cs typeface="Calibri"/>
                <a:sym typeface="Calibri"/>
              </a:endParaRPr>
            </a:p>
          </p:txBody>
        </p:sp>
        <p:grpSp>
          <p:nvGrpSpPr>
            <p:cNvPr id="164" name="Google Shape;164;p5"/>
            <p:cNvGrpSpPr/>
            <p:nvPr/>
          </p:nvGrpSpPr>
          <p:grpSpPr>
            <a:xfrm>
              <a:off x="8933845" y="4651856"/>
              <a:ext cx="376200" cy="393152"/>
              <a:chOff x="8933845" y="4651856"/>
              <a:chExt cx="376200" cy="393152"/>
            </a:xfrm>
          </p:grpSpPr>
          <p:sp>
            <p:nvSpPr>
              <p:cNvPr id="165" name="Google Shape;165;p5"/>
              <p:cNvSpPr/>
              <p:nvPr/>
            </p:nvSpPr>
            <p:spPr>
              <a:xfrm>
                <a:off x="8933845" y="4659208"/>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8943370" y="4651856"/>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grpSp>
        <p:nvGrpSpPr>
          <p:cNvPr id="167" name="Google Shape;167;p5"/>
          <p:cNvGrpSpPr/>
          <p:nvPr/>
        </p:nvGrpSpPr>
        <p:grpSpPr>
          <a:xfrm>
            <a:off x="4375355" y="5608882"/>
            <a:ext cx="4934690" cy="657899"/>
            <a:chOff x="4375355" y="4412582"/>
            <a:chExt cx="4934690" cy="657899"/>
          </a:xfrm>
        </p:grpSpPr>
        <p:sp>
          <p:nvSpPr>
            <p:cNvPr id="168" name="Google Shape;168;p5"/>
            <p:cNvSpPr/>
            <p:nvPr/>
          </p:nvSpPr>
          <p:spPr>
            <a:xfrm>
              <a:off x="4375355" y="4412582"/>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p5"/>
            <p:cNvSpPr txBox="1"/>
            <p:nvPr/>
          </p:nvSpPr>
          <p:spPr>
            <a:xfrm>
              <a:off x="4522938" y="4566962"/>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Clasificar de las Notas a los Estados Financieros.</a:t>
              </a:r>
              <a:endParaRPr b="0" i="0" sz="1400" u="none" cap="none" strike="noStrike">
                <a:solidFill>
                  <a:srgbClr val="000000"/>
                </a:solidFill>
                <a:latin typeface="Calibri"/>
                <a:ea typeface="Calibri"/>
                <a:cs typeface="Calibri"/>
                <a:sym typeface="Calibri"/>
              </a:endParaRPr>
            </a:p>
          </p:txBody>
        </p:sp>
        <p:grpSp>
          <p:nvGrpSpPr>
            <p:cNvPr id="170" name="Google Shape;170;p5"/>
            <p:cNvGrpSpPr/>
            <p:nvPr/>
          </p:nvGrpSpPr>
          <p:grpSpPr>
            <a:xfrm>
              <a:off x="8933845" y="4566962"/>
              <a:ext cx="376200" cy="385800"/>
              <a:chOff x="8933845" y="4566962"/>
              <a:chExt cx="376200" cy="385800"/>
            </a:xfrm>
          </p:grpSpPr>
          <p:sp>
            <p:nvSpPr>
              <p:cNvPr id="171" name="Google Shape;171;p5"/>
              <p:cNvSpPr/>
              <p:nvPr/>
            </p:nvSpPr>
            <p:spPr>
              <a:xfrm>
                <a:off x="8933845" y="456696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
              <p:cNvSpPr txBox="1"/>
              <p:nvPr/>
            </p:nvSpPr>
            <p:spPr>
              <a:xfrm>
                <a:off x="8943370" y="456696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gr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367"/>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NOTAS A LOS </a:t>
            </a:r>
            <a:r>
              <a:rPr b="0" i="0" lang="en-US" sz="2800" u="none" cap="none" strike="noStrike">
                <a:solidFill>
                  <a:srgbClr val="A93501"/>
                </a:solidFill>
                <a:latin typeface="Calibri"/>
                <a:ea typeface="Calibri"/>
                <a:cs typeface="Calibri"/>
                <a:sym typeface="Calibri"/>
              </a:rPr>
              <a:t>ESTADOS FINANCIEROS</a:t>
            </a:r>
            <a:endParaRPr b="0" i="0" sz="3100" u="none" cap="none" strike="noStrike">
              <a:solidFill>
                <a:srgbClr val="A93501"/>
              </a:solidFill>
              <a:latin typeface="Calibri"/>
              <a:ea typeface="Calibri"/>
              <a:cs typeface="Calibri"/>
              <a:sym typeface="Calibri"/>
            </a:endParaRPr>
          </a:p>
        </p:txBody>
      </p:sp>
      <p:sp>
        <p:nvSpPr>
          <p:cNvPr id="178" name="Google Shape;178;p6"/>
          <p:cNvSpPr/>
          <p:nvPr/>
        </p:nvSpPr>
        <p:spPr>
          <a:xfrm>
            <a:off x="1378660" y="3471532"/>
            <a:ext cx="4814806" cy="2631558"/>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9" name="Google Shape;179;p6"/>
          <p:cNvSpPr txBox="1"/>
          <p:nvPr/>
        </p:nvSpPr>
        <p:spPr>
          <a:xfrm>
            <a:off x="2014266" y="3923378"/>
            <a:ext cx="36050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notas son aclaraciones o explicaciones de hechos o situaciones cuantificables o no, que forman parte integrante  de todos y cada unos de los estados financieros,  los cuales deben leerse conjuntamente con ellas para una correcta interpretación.</a:t>
            </a:r>
            <a:endParaRPr/>
          </a:p>
        </p:txBody>
      </p:sp>
      <p:sp>
        <p:nvSpPr>
          <p:cNvPr id="180" name="Google Shape;180;p6"/>
          <p:cNvSpPr txBox="1"/>
          <p:nvPr/>
        </p:nvSpPr>
        <p:spPr>
          <a:xfrm>
            <a:off x="2116876" y="2989055"/>
            <a:ext cx="1577939"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ED6B00"/>
                </a:solidFill>
                <a:latin typeface="Calibri"/>
                <a:ea typeface="Calibri"/>
                <a:cs typeface="Calibri"/>
                <a:sym typeface="Calibri"/>
              </a:rPr>
              <a:t>DEFINICIÓN</a:t>
            </a:r>
            <a:endParaRPr b="1" i="0" sz="2000" u="none" cap="none" strike="noStrike">
              <a:solidFill>
                <a:srgbClr val="ED6B00"/>
              </a:solidFill>
              <a:latin typeface="Calibri"/>
              <a:ea typeface="Calibri"/>
              <a:cs typeface="Calibri"/>
              <a:sym typeface="Calibri"/>
            </a:endParaRPr>
          </a:p>
        </p:txBody>
      </p:sp>
      <p:sp>
        <p:nvSpPr>
          <p:cNvPr id="181" name="Google Shape;181;p6"/>
          <p:cNvSpPr/>
          <p:nvPr/>
        </p:nvSpPr>
        <p:spPr>
          <a:xfrm>
            <a:off x="958913" y="2740416"/>
            <a:ext cx="1055353" cy="1055353"/>
          </a:xfrm>
          <a:prstGeom prst="ellipse">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2" name="Google Shape;182;p6"/>
          <p:cNvPicPr preferRelativeResize="0"/>
          <p:nvPr/>
        </p:nvPicPr>
        <p:blipFill rotWithShape="1">
          <a:blip r:embed="rId3">
            <a:alphaModFix/>
          </a:blip>
          <a:srcRect b="0" l="0" r="0" t="0"/>
          <a:stretch/>
        </p:blipFill>
        <p:spPr>
          <a:xfrm>
            <a:off x="1166472" y="2989055"/>
            <a:ext cx="619144" cy="619144"/>
          </a:xfrm>
          <a:prstGeom prst="rect">
            <a:avLst/>
          </a:prstGeom>
          <a:noFill/>
          <a:ln>
            <a:noFill/>
          </a:ln>
        </p:spPr>
      </p:pic>
      <p:pic>
        <p:nvPicPr>
          <p:cNvPr id="183" name="Google Shape;183;p6"/>
          <p:cNvPicPr preferRelativeResize="0"/>
          <p:nvPr/>
        </p:nvPicPr>
        <p:blipFill rotWithShape="1">
          <a:blip r:embed="rId4">
            <a:alphaModFix/>
          </a:blip>
          <a:srcRect b="0" l="0" r="0" t="0"/>
          <a:stretch/>
        </p:blipFill>
        <p:spPr>
          <a:xfrm>
            <a:off x="5541501" y="3779837"/>
            <a:ext cx="3124200" cy="31623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0"/>
          <p:cNvSpPr/>
          <p:nvPr/>
        </p:nvSpPr>
        <p:spPr>
          <a:xfrm flipH="1">
            <a:off x="452175" y="4581437"/>
            <a:ext cx="6508462" cy="1932786"/>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1" i="0" sz="1200" u="sng" cap="none" strike="noStrike">
              <a:solidFill>
                <a:srgbClr val="ED6B00"/>
              </a:solidFill>
              <a:latin typeface="Calibri"/>
              <a:ea typeface="Calibri"/>
              <a:cs typeface="Calibri"/>
              <a:sym typeface="Calibri"/>
            </a:endParaRPr>
          </a:p>
        </p:txBody>
      </p:sp>
      <p:sp>
        <p:nvSpPr>
          <p:cNvPr id="189" name="Google Shape;189;p40"/>
          <p:cNvSpPr/>
          <p:nvPr/>
        </p:nvSpPr>
        <p:spPr>
          <a:xfrm flipH="1">
            <a:off x="452175" y="2474509"/>
            <a:ext cx="6508462" cy="1932786"/>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1" i="0" sz="1200" u="sng" cap="none" strike="noStrike">
              <a:solidFill>
                <a:srgbClr val="ED6B00"/>
              </a:solidFill>
              <a:latin typeface="Calibri"/>
              <a:ea typeface="Calibri"/>
              <a:cs typeface="Calibri"/>
              <a:sym typeface="Calibri"/>
            </a:endParaRPr>
          </a:p>
        </p:txBody>
      </p:sp>
      <p:sp>
        <p:nvSpPr>
          <p:cNvPr id="190" name="Google Shape;190;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NOTAS A LOS </a:t>
            </a:r>
            <a:r>
              <a:rPr b="0" i="0" lang="en-US" sz="2800" u="none" cap="none" strike="noStrike">
                <a:solidFill>
                  <a:srgbClr val="A93501"/>
                </a:solidFill>
                <a:latin typeface="Calibri"/>
                <a:ea typeface="Calibri"/>
                <a:cs typeface="Calibri"/>
                <a:sym typeface="Calibri"/>
              </a:rPr>
              <a:t>ESTADOS FINANCIEROS</a:t>
            </a:r>
            <a:endParaRPr b="0" i="0" sz="3100" u="none" cap="none" strike="noStrike">
              <a:solidFill>
                <a:srgbClr val="A93501"/>
              </a:solidFill>
              <a:latin typeface="Calibri"/>
              <a:ea typeface="Calibri"/>
              <a:cs typeface="Calibri"/>
              <a:sym typeface="Calibri"/>
            </a:endParaRPr>
          </a:p>
        </p:txBody>
      </p:sp>
      <p:sp>
        <p:nvSpPr>
          <p:cNvPr id="191" name="Google Shape;191;p40"/>
          <p:cNvSpPr txBox="1"/>
          <p:nvPr/>
        </p:nvSpPr>
        <p:spPr>
          <a:xfrm>
            <a:off x="685443" y="3126870"/>
            <a:ext cx="6171909"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notas generales hacen referencia a las características políticas, practicas contables de la entidad, así como los aspectos que afecten o puedan afectar la información contable, en forma que permita revelar una visión global ante los terceros.</a:t>
            </a:r>
            <a:endParaRPr/>
          </a:p>
        </p:txBody>
      </p:sp>
      <p:sp>
        <p:nvSpPr>
          <p:cNvPr id="192" name="Google Shape;192;p40"/>
          <p:cNvSpPr txBox="1"/>
          <p:nvPr/>
        </p:nvSpPr>
        <p:spPr>
          <a:xfrm>
            <a:off x="685443" y="2717370"/>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NOTAS DE </a:t>
            </a:r>
            <a:r>
              <a:rPr b="1" i="0" lang="en-US" sz="2000" u="none" cap="none" strike="noStrike">
                <a:solidFill>
                  <a:srgbClr val="A93501"/>
                </a:solidFill>
                <a:latin typeface="Calibri"/>
                <a:ea typeface="Calibri"/>
                <a:cs typeface="Calibri"/>
                <a:sym typeface="Calibri"/>
              </a:rPr>
              <a:t>CARÁCTER GENERAL</a:t>
            </a:r>
            <a:endParaRPr b="1" i="0" sz="2000" u="none" cap="none" strike="noStrike">
              <a:solidFill>
                <a:srgbClr val="A93501"/>
              </a:solidFill>
              <a:latin typeface="Calibri"/>
              <a:ea typeface="Calibri"/>
              <a:cs typeface="Calibri"/>
              <a:sym typeface="Calibri"/>
            </a:endParaRPr>
          </a:p>
        </p:txBody>
      </p:sp>
      <p:sp>
        <p:nvSpPr>
          <p:cNvPr id="193" name="Google Shape;193;p40"/>
          <p:cNvSpPr txBox="1"/>
          <p:nvPr/>
        </p:nvSpPr>
        <p:spPr>
          <a:xfrm>
            <a:off x="685443" y="5547830"/>
            <a:ext cx="617190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notas de carácter especifico tienen relación con las particularidades sobre el manejo de la información contable.</a:t>
            </a:r>
            <a:endParaRPr/>
          </a:p>
        </p:txBody>
      </p:sp>
      <p:sp>
        <p:nvSpPr>
          <p:cNvPr id="194" name="Google Shape;194;p40"/>
          <p:cNvSpPr txBox="1"/>
          <p:nvPr/>
        </p:nvSpPr>
        <p:spPr>
          <a:xfrm>
            <a:off x="685443" y="5138330"/>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NOTAS DE </a:t>
            </a:r>
            <a:r>
              <a:rPr b="1" i="0" lang="en-US" sz="2000" u="none" cap="none" strike="noStrike">
                <a:solidFill>
                  <a:srgbClr val="A93501"/>
                </a:solidFill>
                <a:latin typeface="Calibri"/>
                <a:ea typeface="Calibri"/>
                <a:cs typeface="Calibri"/>
                <a:sym typeface="Calibri"/>
              </a:rPr>
              <a:t>CARÁCTER ESPECÍFICO</a:t>
            </a:r>
            <a:endParaRPr b="1" i="0" sz="2000" u="none" cap="none" strike="noStrike">
              <a:solidFill>
                <a:srgbClr val="A93501"/>
              </a:solidFill>
              <a:latin typeface="Calibri"/>
              <a:ea typeface="Calibri"/>
              <a:cs typeface="Calibri"/>
              <a:sym typeface="Calibri"/>
            </a:endParaRPr>
          </a:p>
        </p:txBody>
      </p:sp>
      <p:sp>
        <p:nvSpPr>
          <p:cNvPr id="195" name="Google Shape;195;p40"/>
          <p:cNvSpPr/>
          <p:nvPr/>
        </p:nvSpPr>
        <p:spPr>
          <a:xfrm flipH="1" rot="8168318">
            <a:off x="6901286" y="3690001"/>
            <a:ext cx="328327" cy="903749"/>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6" name="Google Shape;196;p40"/>
          <p:cNvSpPr/>
          <p:nvPr/>
        </p:nvSpPr>
        <p:spPr>
          <a:xfrm flipH="1" rot="4125162">
            <a:off x="6950461" y="4867814"/>
            <a:ext cx="328327" cy="903749"/>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7" name="Google Shape;197;p40"/>
          <p:cNvPicPr preferRelativeResize="0"/>
          <p:nvPr/>
        </p:nvPicPr>
        <p:blipFill rotWithShape="1">
          <a:blip r:embed="rId3">
            <a:alphaModFix/>
          </a:blip>
          <a:srcRect b="0" l="0" r="0" t="0"/>
          <a:stretch/>
        </p:blipFill>
        <p:spPr>
          <a:xfrm>
            <a:off x="6952221" y="4357398"/>
            <a:ext cx="2599750" cy="3354082"/>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1"/>
          <p:cNvSpPr txBox="1"/>
          <p:nvPr/>
        </p:nvSpPr>
        <p:spPr>
          <a:xfrm>
            <a:off x="452175" y="1298501"/>
            <a:ext cx="5129918"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NOTAS EXPLICATIVAS A LOS </a:t>
            </a:r>
            <a:r>
              <a:rPr b="0" i="0" lang="en-US" sz="2800" u="none" cap="none" strike="noStrike">
                <a:solidFill>
                  <a:srgbClr val="A93501"/>
                </a:solidFill>
                <a:latin typeface="Calibri"/>
                <a:ea typeface="Calibri"/>
                <a:cs typeface="Calibri"/>
                <a:sym typeface="Calibri"/>
              </a:rPr>
              <a:t>ESTADOS FINANCIEROS</a:t>
            </a:r>
            <a:endParaRPr b="0" i="0" sz="3100" u="none" cap="none" strike="noStrike">
              <a:solidFill>
                <a:srgbClr val="A93501"/>
              </a:solidFill>
              <a:latin typeface="Calibri"/>
              <a:ea typeface="Calibri"/>
              <a:cs typeface="Calibri"/>
              <a:sym typeface="Calibri"/>
            </a:endParaRPr>
          </a:p>
        </p:txBody>
      </p:sp>
      <p:sp>
        <p:nvSpPr>
          <p:cNvPr id="203" name="Google Shape;203;p41"/>
          <p:cNvSpPr/>
          <p:nvPr/>
        </p:nvSpPr>
        <p:spPr>
          <a:xfrm>
            <a:off x="969306" y="2654952"/>
            <a:ext cx="7629008" cy="4022295"/>
          </a:xfrm>
          <a:prstGeom prst="roundRect">
            <a:avLst>
              <a:gd fmla="val 10044"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4" name="Google Shape;204;p41"/>
          <p:cNvSpPr txBox="1"/>
          <p:nvPr/>
        </p:nvSpPr>
        <p:spPr>
          <a:xfrm>
            <a:off x="1604911" y="3311377"/>
            <a:ext cx="6583093" cy="32931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Presentar información acerca de la base para la preparación de los estados financieros, así como las políticas contables especificas consideradas (NIC 8).</a:t>
            </a:r>
            <a:endParaRPr/>
          </a:p>
          <a:p>
            <a:pPr indent="-285750" lvl="0" marL="285750" marR="0" rtl="0" algn="l">
              <a:lnSpc>
                <a:spcPct val="100000"/>
              </a:lnSpc>
              <a:spcBef>
                <a:spcPts val="8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Revelar la información requerida por las NIIF/IFRS que no presenta dinero de los estados financieros.</a:t>
            </a:r>
            <a:endParaRPr/>
          </a:p>
          <a:p>
            <a:pPr indent="-285750" lvl="0" marL="285750" marR="0" rtl="0" algn="l">
              <a:lnSpc>
                <a:spcPct val="100000"/>
              </a:lnSpc>
              <a:spcBef>
                <a:spcPts val="8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Las notas explicativas deben presentarse de manera sistemática. Cada partida de los elementos de los estados financieros que este relacionado con una nota, debe contener una referencia cruzada para permitir su identificación.</a:t>
            </a:r>
            <a:endParaRPr/>
          </a:p>
          <a:p>
            <a:pPr indent="-285750" lvl="0" marL="285750" marR="0" rtl="0" algn="l">
              <a:lnSpc>
                <a:spcPct val="100000"/>
              </a:lnSpc>
              <a:spcBef>
                <a:spcPts val="8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Una entidad normalmente presenta notas en el siguiente orden para ayudar a los usuarios a comprender los estados financieros y compararlos con los estados financieros de otras entidades:</a:t>
            </a:r>
            <a:endParaRPr/>
          </a:p>
          <a:p>
            <a:pPr indent="-285750" lvl="0" marL="285750" marR="0" rtl="0" algn="l">
              <a:lnSpc>
                <a:spcPct val="100000"/>
              </a:lnSpc>
              <a:spcBef>
                <a:spcPts val="8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	A) una declaración de cumplimiento con las NIIF/IFRS.</a:t>
            </a:r>
            <a:endParaRPr/>
          </a:p>
          <a:p>
            <a:pPr indent="-285750" lvl="0" marL="285750" marR="0" rtl="0" algn="l">
              <a:lnSpc>
                <a:spcPct val="100000"/>
              </a:lnSpc>
              <a:spcBef>
                <a:spcPts val="800"/>
              </a:spcBef>
              <a:spcAft>
                <a:spcPts val="80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	B) Un resumen de las políticas contables significativas aplicadas.</a:t>
            </a:r>
            <a:endParaRPr b="0" i="0" sz="1200" u="none" cap="none" strike="noStrike">
              <a:solidFill>
                <a:srgbClr val="000000"/>
              </a:solidFill>
              <a:latin typeface="Calibri"/>
              <a:ea typeface="Calibri"/>
              <a:cs typeface="Calibri"/>
              <a:sym typeface="Calibri"/>
            </a:endParaRPr>
          </a:p>
        </p:txBody>
      </p:sp>
      <p:pic>
        <p:nvPicPr>
          <p:cNvPr id="205" name="Google Shape;205;p41"/>
          <p:cNvPicPr preferRelativeResize="0"/>
          <p:nvPr/>
        </p:nvPicPr>
        <p:blipFill rotWithShape="1">
          <a:blip r:embed="rId3">
            <a:alphaModFix/>
          </a:blip>
          <a:srcRect b="0" l="0" r="0" t="0"/>
          <a:stretch/>
        </p:blipFill>
        <p:spPr>
          <a:xfrm>
            <a:off x="8188004" y="2417929"/>
            <a:ext cx="500374" cy="477100"/>
          </a:xfrm>
          <a:prstGeom prst="rect">
            <a:avLst/>
          </a:prstGeom>
          <a:noFill/>
          <a:ln>
            <a:noFill/>
          </a:ln>
        </p:spPr>
      </p:pic>
      <p:sp>
        <p:nvSpPr>
          <p:cNvPr id="206" name="Google Shape;206;p41"/>
          <p:cNvSpPr txBox="1"/>
          <p:nvPr/>
        </p:nvSpPr>
        <p:spPr>
          <a:xfrm>
            <a:off x="452175" y="1900693"/>
            <a:ext cx="617190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notas explicativas a los estados financieros forman parte integrante de los estados financieros.</a:t>
            </a:r>
            <a:endParaRPr/>
          </a:p>
        </p:txBody>
      </p:sp>
      <p:sp>
        <p:nvSpPr>
          <p:cNvPr id="207" name="Google Shape;207;p41"/>
          <p:cNvSpPr txBox="1"/>
          <p:nvPr/>
        </p:nvSpPr>
        <p:spPr>
          <a:xfrm>
            <a:off x="1604911" y="2829176"/>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Estructura de las notas explicativas:</a:t>
            </a:r>
            <a:endParaRPr b="1" i="0" sz="2000" u="none" cap="none" strike="noStrike">
              <a:solidFill>
                <a:srgbClr val="A9350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