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9" roundtripDataSignature="AMtx7mhRp6aV4TWtLUeLwvku/V1z9qdD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A472CB-F3B1-4BFA-AC29-64E1051B1DE6}">
  <a:tblStyle styleId="{2DA472CB-F3B1-4BFA-AC29-64E1051B1DE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v</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7974075" y="419800"/>
            <a:ext cx="1301316" cy="921750"/>
          </a:xfrm>
          <a:prstGeom prst="rect">
            <a:avLst/>
          </a:prstGeom>
          <a:noFill/>
          <a:ln>
            <a:noFill/>
          </a:ln>
        </p:spPr>
      </p:pic>
      <p:pic>
        <p:nvPicPr>
          <p:cNvPr id="10" name="Google Shape;10;p23"/>
          <p:cNvPicPr preferRelativeResize="0"/>
          <p:nvPr/>
        </p:nvPicPr>
        <p:blipFill rotWithShape="1">
          <a:blip r:embed="rId4">
            <a:alphaModFix/>
          </a:blip>
          <a:srcRect b="0" l="0" r="0" t="0"/>
          <a:stretch/>
        </p:blipFill>
        <p:spPr>
          <a:xfrm>
            <a:off x="8527725" y="6464000"/>
            <a:ext cx="747675" cy="680475"/>
          </a:xfrm>
          <a:prstGeom prst="rect">
            <a:avLst/>
          </a:prstGeom>
          <a:noFill/>
          <a:ln>
            <a:noFill/>
          </a:ln>
        </p:spPr>
      </p:pic>
      <p:sp>
        <p:nvSpPr>
          <p:cNvPr id="11" name="Google Shape;11;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2" name="Google Shape;12;p23"/>
          <p:cNvPicPr preferRelativeResize="0"/>
          <p:nvPr/>
        </p:nvPicPr>
        <p:blipFill rotWithShape="1">
          <a:blip r:embed="rId5">
            <a:alphaModFix/>
          </a:blip>
          <a:srcRect b="0" l="0" r="0" t="0"/>
          <a:stretch/>
        </p:blipFill>
        <p:spPr>
          <a:xfrm>
            <a:off x="433441" y="6462797"/>
            <a:ext cx="690482" cy="68047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5" name="Google Shape;15;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6" name="Google Shape;16;p24"/>
          <p:cNvPicPr preferRelativeResize="0"/>
          <p:nvPr/>
        </p:nvPicPr>
        <p:blipFill rotWithShape="1">
          <a:blip r:embed="rId3">
            <a:alphaModFix/>
          </a:blip>
          <a:srcRect b="0" l="0" r="0" t="0"/>
          <a:stretch/>
        </p:blipFill>
        <p:spPr>
          <a:xfrm>
            <a:off x="7974075" y="419800"/>
            <a:ext cx="1301316" cy="92175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 name="Google Shape;20;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 name="Google Shape;21;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2" name="Google Shape;22;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 name="Google Shape;30;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1" name="Google Shape;31;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 name="Google Shape;39;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0" name="Google Shape;40;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2" name="Google Shape;4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9" name="Google Shape;49;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2" name="Shape 52"/>
        <p:cNvGrpSpPr/>
        <p:nvPr/>
      </p:nvGrpSpPr>
      <p:grpSpPr>
        <a:xfrm>
          <a:off x="0" y="0"/>
          <a:ext cx="0" cy="0"/>
          <a:chOff x="0" y="0"/>
          <a:chExt cx="0" cy="0"/>
        </a:xfrm>
      </p:grpSpPr>
      <p:sp>
        <p:nvSpPr>
          <p:cNvPr id="53" name="Google Shape;53;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0"/>
          <p:cNvSpPr/>
          <p:nvPr/>
        </p:nvSpPr>
        <p:spPr>
          <a:xfrm>
            <a:off x="8090850" y="769525"/>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752950" y="769525"/>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8" name="Google Shape;58;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sii.cl/pagina/jurisprudencia/legislacion/basica/dl825.doc"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20.pn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4" name="Google Shape;64;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5" name="Google Shape;65;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6" name="Google Shape;66;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67" name="Google Shape;67;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3"/>
                                        </p:tgtEl>
                                        <p:attrNameLst>
                                          <p:attrName>style.visibility</p:attrName>
                                        </p:attrNameLst>
                                      </p:cBhvr>
                                      <p:to>
                                        <p:strVal val="visible"/>
                                      </p:to>
                                    </p:set>
                                    <p:animEffect filter="fade" transition="in">
                                      <p:cBhvr>
                                        <p:cTn dur="1367"/>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2"/>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191" name="Google Shape;191;p42"/>
          <p:cNvSpPr/>
          <p:nvPr/>
        </p:nvSpPr>
        <p:spPr>
          <a:xfrm>
            <a:off x="466024" y="2338505"/>
            <a:ext cx="8068376" cy="3165824"/>
          </a:xfrm>
          <a:prstGeom prst="roundRect">
            <a:avLst>
              <a:gd fmla="val 65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92" name="Google Shape;192;p42"/>
          <p:cNvSpPr txBox="1"/>
          <p:nvPr/>
        </p:nvSpPr>
        <p:spPr>
          <a:xfrm>
            <a:off x="620444" y="2403004"/>
            <a:ext cx="5314191" cy="2930996"/>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La factura es un documento que acredita legalmente una operación de compraventa. En la factura se relacionan detalladamente los artículos que el proveedor envía al comerciante o los que el comerciante entrega al cliente.</a:t>
            </a:r>
            <a:endParaRPr b="0" i="0" sz="16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Tanto en la factura como en los otros documentos tributarios,  deben ir impresos los datos del comprador o vendedor ,  como el Rut, razón social, domicilio, comuna, giro.</a:t>
            </a:r>
            <a:endParaRPr b="0" i="0" sz="1600" u="none" cap="none" strike="noStrike">
              <a:solidFill>
                <a:srgbClr val="000000"/>
              </a:solidFill>
              <a:latin typeface="Calibri"/>
              <a:ea typeface="Calibri"/>
              <a:cs typeface="Calibri"/>
              <a:sym typeface="Calibri"/>
            </a:endParaRPr>
          </a:p>
        </p:txBody>
      </p:sp>
      <p:sp>
        <p:nvSpPr>
          <p:cNvPr id="193" name="Google Shape;193;p42"/>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FACTURA DE COMPRA VENTA</a:t>
            </a:r>
            <a:endParaRPr b="0" i="0" sz="1800" u="none" cap="none" strike="noStrike">
              <a:solidFill>
                <a:srgbClr val="ED6B00"/>
              </a:solidFill>
              <a:latin typeface="Calibri"/>
              <a:ea typeface="Calibri"/>
              <a:cs typeface="Calibri"/>
              <a:sym typeface="Calibri"/>
            </a:endParaRPr>
          </a:p>
        </p:txBody>
      </p:sp>
      <p:pic>
        <p:nvPicPr>
          <p:cNvPr id="194" name="Google Shape;194;p42"/>
          <p:cNvPicPr preferRelativeResize="0"/>
          <p:nvPr/>
        </p:nvPicPr>
        <p:blipFill rotWithShape="1">
          <a:blip r:embed="rId3">
            <a:alphaModFix/>
          </a:blip>
          <a:srcRect b="0" l="0" r="0" t="0"/>
          <a:stretch/>
        </p:blipFill>
        <p:spPr>
          <a:xfrm>
            <a:off x="6229574" y="2033651"/>
            <a:ext cx="3246120" cy="552602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3"/>
          <p:cNvSpPr txBox="1"/>
          <p:nvPr/>
        </p:nvSpPr>
        <p:spPr>
          <a:xfrm>
            <a:off x="366450" y="13819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200" name="Google Shape;200;p43"/>
          <p:cNvSpPr/>
          <p:nvPr/>
        </p:nvSpPr>
        <p:spPr>
          <a:xfrm>
            <a:off x="466024" y="2338505"/>
            <a:ext cx="8068376" cy="3165824"/>
          </a:xfrm>
          <a:prstGeom prst="roundRect">
            <a:avLst>
              <a:gd fmla="val 65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01" name="Google Shape;201;p43"/>
          <p:cNvSpPr txBox="1"/>
          <p:nvPr/>
        </p:nvSpPr>
        <p:spPr>
          <a:xfrm>
            <a:off x="620444" y="2403004"/>
            <a:ext cx="5314191" cy="2930996"/>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0"/>
              </a:spcBef>
              <a:spcAft>
                <a:spcPts val="600"/>
              </a:spcAft>
              <a:buNone/>
            </a:pPr>
            <a:r>
              <a:rPr b="0" i="0" lang="en-US" sz="1600" u="none" cap="none" strike="noStrike">
                <a:solidFill>
                  <a:srgbClr val="000000"/>
                </a:solidFill>
                <a:latin typeface="Calibri"/>
                <a:ea typeface="Calibri"/>
                <a:cs typeface="Calibri"/>
                <a:sym typeface="Calibri"/>
              </a:rPr>
              <a:t>Este documento debe emitirse en forma obligatoria cuando se haya optado por postergar el otorgamiento de la factura y cuando se trasladen bienes, independiente de que constituyan o no venta, la que deberá cumplir con los requisitos y características que dispone el Artículo Nº 55 de la </a:t>
            </a:r>
            <a:r>
              <a:rPr b="0" i="0" lang="en-US" sz="1600" u="sng" cap="none" strike="noStrike">
                <a:solidFill>
                  <a:srgbClr val="000000"/>
                </a:solidFill>
                <a:latin typeface="Calibri"/>
                <a:ea typeface="Calibri"/>
                <a:cs typeface="Calibri"/>
                <a:sym typeface="Calibri"/>
                <a:hlinkClick r:id="rId3">
                  <a:extLst>
                    <a:ext uri="{A12FA001-AC4F-418D-AE19-62706E023703}">
                      <ahyp:hlinkClr val="tx"/>
                    </a:ext>
                  </a:extLst>
                </a:hlinkClick>
              </a:rPr>
              <a:t>Ley sobre Impuesto a las Ventas y Servicios</a:t>
            </a:r>
            <a:r>
              <a:rPr b="0" i="0" lang="en-US"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p:txBody>
      </p:sp>
      <p:sp>
        <p:nvSpPr>
          <p:cNvPr id="202" name="Google Shape;202;p43"/>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FACTURA DE COMPRA VENTA</a:t>
            </a:r>
            <a:endParaRPr b="0" i="0" sz="1800" u="none" cap="none" strike="noStrike">
              <a:solidFill>
                <a:srgbClr val="ED6B00"/>
              </a:solidFill>
              <a:latin typeface="Calibri"/>
              <a:ea typeface="Calibri"/>
              <a:cs typeface="Calibri"/>
              <a:sym typeface="Calibri"/>
            </a:endParaRPr>
          </a:p>
        </p:txBody>
      </p:sp>
      <p:pic>
        <p:nvPicPr>
          <p:cNvPr descr="http://wiki.anacondaweb.com/fotoscontenido/factura.png" id="203" name="Google Shape;203;p43"/>
          <p:cNvPicPr preferRelativeResize="0"/>
          <p:nvPr/>
        </p:nvPicPr>
        <p:blipFill rotWithShape="1">
          <a:blip r:embed="rId4">
            <a:alphaModFix/>
          </a:blip>
          <a:srcRect b="0" l="0" r="0" t="0"/>
          <a:stretch/>
        </p:blipFill>
        <p:spPr>
          <a:xfrm>
            <a:off x="6067287" y="2030737"/>
            <a:ext cx="3467423" cy="392182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4"/>
          <p:cNvSpPr txBox="1"/>
          <p:nvPr/>
        </p:nvSpPr>
        <p:spPr>
          <a:xfrm>
            <a:off x="366450" y="13819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209" name="Google Shape;209;p44"/>
          <p:cNvSpPr/>
          <p:nvPr/>
        </p:nvSpPr>
        <p:spPr>
          <a:xfrm>
            <a:off x="466023" y="2115671"/>
            <a:ext cx="8615223" cy="4751294"/>
          </a:xfrm>
          <a:prstGeom prst="roundRect">
            <a:avLst>
              <a:gd fmla="val 6590" name="adj"/>
            </a:avLst>
          </a:prstGeom>
          <a:noFill/>
          <a:ln cap="flat" cmpd="sng" w="381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10" name="Google Shape;210;p44"/>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FACTURA DE COMPRA VENTA</a:t>
            </a:r>
            <a:endParaRPr b="0" i="0" sz="1800" u="none" cap="none" strike="noStrike">
              <a:solidFill>
                <a:srgbClr val="ED6B00"/>
              </a:solidFill>
              <a:latin typeface="Calibri"/>
              <a:ea typeface="Calibri"/>
              <a:cs typeface="Calibri"/>
              <a:sym typeface="Calibri"/>
            </a:endParaRPr>
          </a:p>
        </p:txBody>
      </p:sp>
      <p:grpSp>
        <p:nvGrpSpPr>
          <p:cNvPr id="211" name="Google Shape;211;p44"/>
          <p:cNvGrpSpPr/>
          <p:nvPr/>
        </p:nvGrpSpPr>
        <p:grpSpPr>
          <a:xfrm>
            <a:off x="1328040" y="2266785"/>
            <a:ext cx="7009137" cy="4443743"/>
            <a:chOff x="1328040" y="2338505"/>
            <a:chExt cx="7009137" cy="4443743"/>
          </a:xfrm>
        </p:grpSpPr>
        <p:pic>
          <p:nvPicPr>
            <p:cNvPr descr="Resultado de imagen para IMAGEN DE NOTA DE DEBITO EN CHILE" id="212" name="Google Shape;212;p44"/>
            <p:cNvPicPr preferRelativeResize="0"/>
            <p:nvPr/>
          </p:nvPicPr>
          <p:blipFill rotWithShape="1">
            <a:blip r:embed="rId3">
              <a:alphaModFix/>
            </a:blip>
            <a:srcRect b="0" l="0" r="0" t="0"/>
            <a:stretch/>
          </p:blipFill>
          <p:spPr>
            <a:xfrm>
              <a:off x="4975838" y="2424525"/>
              <a:ext cx="3361339" cy="4271702"/>
            </a:xfrm>
            <a:prstGeom prst="rect">
              <a:avLst/>
            </a:prstGeom>
            <a:noFill/>
            <a:ln>
              <a:noFill/>
            </a:ln>
          </p:spPr>
        </p:pic>
        <p:pic>
          <p:nvPicPr>
            <p:cNvPr descr="Resultado de imagen para imagen de nota de debito en chile" id="213" name="Google Shape;213;p44"/>
            <p:cNvPicPr preferRelativeResize="0"/>
            <p:nvPr/>
          </p:nvPicPr>
          <p:blipFill rotWithShape="1">
            <a:blip r:embed="rId4">
              <a:alphaModFix/>
            </a:blip>
            <a:srcRect b="0" l="0" r="0" t="0"/>
            <a:stretch/>
          </p:blipFill>
          <p:spPr>
            <a:xfrm>
              <a:off x="1328040" y="2338505"/>
              <a:ext cx="3473746" cy="4443743"/>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5"/>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219" name="Google Shape;219;p45"/>
          <p:cNvSpPr/>
          <p:nvPr/>
        </p:nvSpPr>
        <p:spPr>
          <a:xfrm>
            <a:off x="466024" y="2338506"/>
            <a:ext cx="8068376" cy="2977566"/>
          </a:xfrm>
          <a:prstGeom prst="roundRect">
            <a:avLst>
              <a:gd fmla="val 65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20" name="Google Shape;220;p45"/>
          <p:cNvSpPr txBox="1"/>
          <p:nvPr/>
        </p:nvSpPr>
        <p:spPr>
          <a:xfrm>
            <a:off x="620444" y="2338505"/>
            <a:ext cx="7268497" cy="307617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Documento tributario que rebaja el valor de la factura.  </a:t>
            </a:r>
            <a:endParaRPr/>
          </a:p>
          <a:p>
            <a:pPr indent="0" lvl="0" marL="0" marR="0" rtl="0" algn="l">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Casos en que corresponde emitir nota de crédito.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Por diferencias de precio.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Descuentos o bonificaciones otorgados después de la facturación. </a:t>
            </a:r>
            <a:endParaRPr/>
          </a:p>
          <a:p>
            <a:pPr indent="-285750" lvl="0" marL="285750" marR="0" rtl="0" algn="l">
              <a:lnSpc>
                <a:spcPct val="10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Sumas que se deben restituir a los compradores por devolución de las mercaderías.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Si se emite mal una nota de débito, esto se subsana emitiendo una nota de crédito.</a:t>
            </a:r>
            <a:endParaRPr b="0" i="0" sz="1600" u="none" cap="none" strike="noStrike">
              <a:solidFill>
                <a:srgbClr val="000000"/>
              </a:solidFill>
              <a:latin typeface="Calibri"/>
              <a:ea typeface="Calibri"/>
              <a:cs typeface="Calibri"/>
              <a:sym typeface="Calibri"/>
            </a:endParaRPr>
          </a:p>
        </p:txBody>
      </p:sp>
      <p:sp>
        <p:nvSpPr>
          <p:cNvPr id="221" name="Google Shape;221;p45"/>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NOTA DE CRÉDITO</a:t>
            </a:r>
            <a:endParaRPr b="0" i="0" sz="1800" u="none" cap="none" strike="noStrike">
              <a:solidFill>
                <a:srgbClr val="ED6B00"/>
              </a:solidFill>
              <a:latin typeface="Calibri"/>
              <a:ea typeface="Calibri"/>
              <a:cs typeface="Calibri"/>
              <a:sym typeface="Calibri"/>
            </a:endParaRPr>
          </a:p>
        </p:txBody>
      </p:sp>
      <p:pic>
        <p:nvPicPr>
          <p:cNvPr descr="Google Shape;256;p15" id="222" name="Google Shape;222;p45"/>
          <p:cNvPicPr preferRelativeResize="0"/>
          <p:nvPr/>
        </p:nvPicPr>
        <p:blipFill rotWithShape="1">
          <a:blip r:embed="rId3">
            <a:alphaModFix/>
          </a:blip>
          <a:srcRect b="0" l="0" r="0" t="0"/>
          <a:stretch/>
        </p:blipFill>
        <p:spPr>
          <a:xfrm>
            <a:off x="6374429" y="4315968"/>
            <a:ext cx="2989952" cy="3265723"/>
          </a:xfrm>
          <a:prstGeom prst="rect">
            <a:avLst/>
          </a:prstGeom>
          <a:noFill/>
          <a:ln>
            <a:noFill/>
          </a:ln>
        </p:spPr>
      </p:pic>
      <p:sp>
        <p:nvSpPr>
          <p:cNvPr id="223" name="Google Shape;223;p45"/>
          <p:cNvSpPr/>
          <p:nvPr/>
        </p:nvSpPr>
        <p:spPr>
          <a:xfrm>
            <a:off x="466024" y="1631576"/>
            <a:ext cx="1237270" cy="1228165"/>
          </a:xfrm>
          <a:prstGeom prst="rect">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6"/>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229" name="Google Shape;229;p46"/>
          <p:cNvSpPr/>
          <p:nvPr/>
        </p:nvSpPr>
        <p:spPr>
          <a:xfrm>
            <a:off x="466024" y="2338505"/>
            <a:ext cx="8068376" cy="3004460"/>
          </a:xfrm>
          <a:prstGeom prst="roundRect">
            <a:avLst>
              <a:gd fmla="val 65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30" name="Google Shape;230;p46"/>
          <p:cNvSpPr txBox="1"/>
          <p:nvPr/>
        </p:nvSpPr>
        <p:spPr>
          <a:xfrm>
            <a:off x="620444" y="2338506"/>
            <a:ext cx="7268497" cy="285206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Documento tributario complementario a la factura, aumenta su valor. </a:t>
            </a:r>
            <a:endParaRPr/>
          </a:p>
          <a:p>
            <a:pPr indent="0" lvl="0" marL="0" marR="0" rtl="0" algn="just">
              <a:lnSpc>
                <a:spcPct val="100000"/>
              </a:lnSpc>
              <a:spcBef>
                <a:spcPts val="320"/>
              </a:spcBef>
              <a:spcAft>
                <a:spcPts val="0"/>
              </a:spcAft>
              <a:buNone/>
            </a:pPr>
            <a:r>
              <a:rPr b="0" i="0" lang="en-US" sz="1600" u="none" cap="none" strike="noStrike">
                <a:solidFill>
                  <a:srgbClr val="000000"/>
                </a:solidFill>
                <a:latin typeface="Calibri"/>
                <a:ea typeface="Calibri"/>
                <a:cs typeface="Calibri"/>
                <a:sym typeface="Calibri"/>
              </a:rPr>
              <a:t>Casos en que corresponde emitir nota de débito.</a:t>
            </a:r>
            <a:endParaRPr/>
          </a:p>
          <a:p>
            <a:pPr indent="-285750" lvl="0" marL="285750" marR="0" rtl="0" algn="just">
              <a:lnSpc>
                <a:spcPct val="15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Aumento por diferencias de precios. </a:t>
            </a:r>
            <a:endParaRPr b="0" i="0" sz="1600" u="none" cap="none" strike="noStrike">
              <a:solidFill>
                <a:srgbClr val="000000"/>
              </a:solidFill>
              <a:latin typeface="Calibri"/>
              <a:ea typeface="Calibri"/>
              <a:cs typeface="Calibri"/>
              <a:sym typeface="Calibri"/>
            </a:endParaRPr>
          </a:p>
          <a:p>
            <a:pPr indent="-285750" lvl="0" marL="285750" marR="0" rtl="0" algn="just">
              <a:lnSpc>
                <a:spcPct val="15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Intereses por operaciones a plazo. </a:t>
            </a:r>
            <a:endParaRPr/>
          </a:p>
          <a:p>
            <a:pPr indent="-285750" lvl="0" marL="285750" marR="0" rtl="0" algn="just">
              <a:lnSpc>
                <a:spcPct val="15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Por gastos de cobranza de una factura. </a:t>
            </a:r>
            <a:endParaRPr/>
          </a:p>
          <a:p>
            <a:pPr indent="-285750" lvl="0" marL="285750" marR="0" rtl="0" algn="just">
              <a:lnSpc>
                <a:spcPct val="150000"/>
              </a:lnSpc>
              <a:spcBef>
                <a:spcPts val="32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Para dejar sin efecto la emisión de una nota de crédito. </a:t>
            </a:r>
            <a:endParaRPr b="0" i="0" sz="1600" u="none" cap="none" strike="noStrike">
              <a:solidFill>
                <a:srgbClr val="000000"/>
              </a:solidFill>
              <a:latin typeface="Calibri"/>
              <a:ea typeface="Calibri"/>
              <a:cs typeface="Calibri"/>
              <a:sym typeface="Calibri"/>
            </a:endParaRPr>
          </a:p>
        </p:txBody>
      </p:sp>
      <p:sp>
        <p:nvSpPr>
          <p:cNvPr id="231" name="Google Shape;231;p46"/>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NOTA DE CRÉDITO</a:t>
            </a:r>
            <a:endParaRPr b="0" i="0" sz="1800" u="none" cap="none" strike="noStrike">
              <a:solidFill>
                <a:srgbClr val="ED6B00"/>
              </a:solidFill>
              <a:latin typeface="Calibri"/>
              <a:ea typeface="Calibri"/>
              <a:cs typeface="Calibri"/>
              <a:sym typeface="Calibri"/>
            </a:endParaRPr>
          </a:p>
        </p:txBody>
      </p:sp>
      <p:pic>
        <p:nvPicPr>
          <p:cNvPr descr="Google Shape;256;p15" id="232" name="Google Shape;232;p46"/>
          <p:cNvPicPr preferRelativeResize="0"/>
          <p:nvPr/>
        </p:nvPicPr>
        <p:blipFill rotWithShape="1">
          <a:blip r:embed="rId3">
            <a:alphaModFix/>
          </a:blip>
          <a:srcRect b="0" l="0" r="0" t="0"/>
          <a:stretch/>
        </p:blipFill>
        <p:spPr>
          <a:xfrm>
            <a:off x="6374429" y="4315968"/>
            <a:ext cx="2989952" cy="3265723"/>
          </a:xfrm>
          <a:prstGeom prst="rect">
            <a:avLst/>
          </a:prstGeom>
          <a:noFill/>
          <a:ln>
            <a:noFill/>
          </a:ln>
        </p:spPr>
      </p:pic>
      <p:sp>
        <p:nvSpPr>
          <p:cNvPr id="233" name="Google Shape;233;p46"/>
          <p:cNvSpPr/>
          <p:nvPr/>
        </p:nvSpPr>
        <p:spPr>
          <a:xfrm>
            <a:off x="466024" y="1631576"/>
            <a:ext cx="1300023" cy="1102659"/>
          </a:xfrm>
          <a:prstGeom prst="rect">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7"/>
          <p:cNvSpPr/>
          <p:nvPr/>
        </p:nvSpPr>
        <p:spPr>
          <a:xfrm>
            <a:off x="466024" y="2320576"/>
            <a:ext cx="7669791" cy="1219793"/>
          </a:xfrm>
          <a:prstGeom prst="roundRect">
            <a:avLst>
              <a:gd fmla="val 143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9" name="Google Shape;239;p47"/>
          <p:cNvSpPr txBox="1"/>
          <p:nvPr/>
        </p:nvSpPr>
        <p:spPr>
          <a:xfrm>
            <a:off x="620444" y="2180267"/>
            <a:ext cx="7304355" cy="145926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 el resumen de los Libros de Compras en un asiento contable,  concentrando los  movimientos realizados en el mes.</a:t>
            </a:r>
            <a:endParaRPr b="0" i="0" sz="1600" u="none" cap="none" strike="noStrike">
              <a:solidFill>
                <a:srgbClr val="000000"/>
              </a:solidFill>
              <a:latin typeface="Calibri"/>
              <a:ea typeface="Calibri"/>
              <a:cs typeface="Calibri"/>
              <a:sym typeface="Calibri"/>
            </a:endParaRPr>
          </a:p>
        </p:txBody>
      </p:sp>
      <p:sp>
        <p:nvSpPr>
          <p:cNvPr id="240" name="Google Shape;240;p47"/>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CENTRALIZACIÓN </a:t>
            </a:r>
            <a:r>
              <a:rPr b="0" i="0" lang="en-US" sz="2800" u="none" cap="none" strike="noStrike">
                <a:solidFill>
                  <a:srgbClr val="A93501"/>
                </a:solidFill>
                <a:latin typeface="Calibri"/>
                <a:ea typeface="Calibri"/>
                <a:cs typeface="Calibri"/>
                <a:sym typeface="Calibri"/>
              </a:rPr>
              <a:t>CONTABLE</a:t>
            </a:r>
            <a:endParaRPr b="0" i="0" sz="3100" u="none" cap="none" strike="noStrike">
              <a:solidFill>
                <a:srgbClr val="A93501"/>
              </a:solidFill>
              <a:latin typeface="Calibri"/>
              <a:ea typeface="Calibri"/>
              <a:cs typeface="Calibri"/>
              <a:sym typeface="Calibri"/>
            </a:endParaRPr>
          </a:p>
        </p:txBody>
      </p:sp>
      <p:sp>
        <p:nvSpPr>
          <p:cNvPr id="241" name="Google Shape;241;p47"/>
          <p:cNvSpPr/>
          <p:nvPr/>
        </p:nvSpPr>
        <p:spPr>
          <a:xfrm>
            <a:off x="2330824" y="4125100"/>
            <a:ext cx="4975411"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_____________30/06___________</a:t>
            </a:r>
            <a:r>
              <a:rPr b="0" i="0" lang="en-US" sz="1200" u="none" cap="none" strike="noStrike">
                <a:solidFill>
                  <a:srgbClr val="000000"/>
                </a:solidFill>
                <a:latin typeface="Calibri"/>
                <a:ea typeface="Calibri"/>
                <a:cs typeface="Calibri"/>
                <a:sym typeface="Calibri"/>
              </a:rPr>
              <a:t>DEBE _________	HABER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Mercaderías                                          90.000</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IVA Crédito Fiscal                                 17.100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Proveedores                                                  	107.100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Glosa Centralización Libro de Compras junio 2019</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_____________________________________________________</a:t>
            </a:r>
            <a:endParaRPr b="0" i="0" sz="1400" u="none" cap="none" strike="noStrike">
              <a:solidFill>
                <a:srgbClr val="000000"/>
              </a:solidFill>
              <a:latin typeface="Calibri"/>
              <a:ea typeface="Calibri"/>
              <a:cs typeface="Calibri"/>
              <a:sym typeface="Calibri"/>
            </a:endParaRPr>
          </a:p>
        </p:txBody>
      </p:sp>
      <p:sp>
        <p:nvSpPr>
          <p:cNvPr id="242" name="Google Shape;242;p47"/>
          <p:cNvSpPr/>
          <p:nvPr/>
        </p:nvSpPr>
        <p:spPr>
          <a:xfrm>
            <a:off x="1819835" y="3835611"/>
            <a:ext cx="5997389" cy="2394860"/>
          </a:xfrm>
          <a:prstGeom prst="roundRect">
            <a:avLst>
              <a:gd fmla="val 9850" name="adj"/>
            </a:avLst>
          </a:prstGeom>
          <a:noFill/>
          <a:ln cap="flat" cmpd="sng" w="381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8"/>
          <p:cNvSpPr/>
          <p:nvPr/>
        </p:nvSpPr>
        <p:spPr>
          <a:xfrm>
            <a:off x="466024" y="2320576"/>
            <a:ext cx="7669791" cy="1219793"/>
          </a:xfrm>
          <a:prstGeom prst="roundRect">
            <a:avLst>
              <a:gd fmla="val 143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8" name="Google Shape;248;p48"/>
          <p:cNvSpPr txBox="1"/>
          <p:nvPr/>
        </p:nvSpPr>
        <p:spPr>
          <a:xfrm>
            <a:off x="620444" y="2180267"/>
            <a:ext cx="7304355" cy="145926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 el resumen de los Libros de ventas en un asiento contable,  concentrando los  movimientos realizados en el mes.</a:t>
            </a:r>
            <a:endParaRPr b="0" i="0" sz="1600" u="none" cap="none" strike="noStrike">
              <a:solidFill>
                <a:srgbClr val="000000"/>
              </a:solidFill>
              <a:latin typeface="Calibri"/>
              <a:ea typeface="Calibri"/>
              <a:cs typeface="Calibri"/>
              <a:sym typeface="Calibri"/>
            </a:endParaRPr>
          </a:p>
        </p:txBody>
      </p:sp>
      <p:sp>
        <p:nvSpPr>
          <p:cNvPr id="249" name="Google Shape;249;p48"/>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CENTRALIZACIÓN </a:t>
            </a:r>
            <a:r>
              <a:rPr b="0" i="0" lang="en-US" sz="2800" u="none" cap="none" strike="noStrike">
                <a:solidFill>
                  <a:srgbClr val="A93501"/>
                </a:solidFill>
                <a:latin typeface="Calibri"/>
                <a:ea typeface="Calibri"/>
                <a:cs typeface="Calibri"/>
                <a:sym typeface="Calibri"/>
              </a:rPr>
              <a:t>CONTABLE</a:t>
            </a:r>
            <a:endParaRPr b="0" i="0" sz="3100" u="none" cap="none" strike="noStrike">
              <a:solidFill>
                <a:srgbClr val="A93501"/>
              </a:solidFill>
              <a:latin typeface="Calibri"/>
              <a:ea typeface="Calibri"/>
              <a:cs typeface="Calibri"/>
              <a:sym typeface="Calibri"/>
            </a:endParaRPr>
          </a:p>
        </p:txBody>
      </p:sp>
      <p:sp>
        <p:nvSpPr>
          <p:cNvPr id="250" name="Google Shape;250;p48"/>
          <p:cNvSpPr/>
          <p:nvPr/>
        </p:nvSpPr>
        <p:spPr>
          <a:xfrm>
            <a:off x="2021542" y="4248211"/>
            <a:ext cx="5593975"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_____________30/06___________DEBE ___________	HABER</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Clientes                                          	    $101.150</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Ventas                                            			$85.000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IVA Débito Fiscal                            			$16.150</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Glosa Centralización Libro de ventas junio 2019</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_____________________________________________________</a:t>
            </a:r>
            <a:endParaRPr b="0" i="0" sz="1600" u="none" cap="none" strike="noStrike">
              <a:solidFill>
                <a:srgbClr val="000000"/>
              </a:solidFill>
              <a:latin typeface="Calibri"/>
              <a:ea typeface="Calibri"/>
              <a:cs typeface="Calibri"/>
              <a:sym typeface="Calibri"/>
            </a:endParaRPr>
          </a:p>
        </p:txBody>
      </p:sp>
      <p:sp>
        <p:nvSpPr>
          <p:cNvPr id="251" name="Google Shape;251;p48"/>
          <p:cNvSpPr/>
          <p:nvPr/>
        </p:nvSpPr>
        <p:spPr>
          <a:xfrm>
            <a:off x="1819835" y="3835611"/>
            <a:ext cx="5997389" cy="2394860"/>
          </a:xfrm>
          <a:prstGeom prst="roundRect">
            <a:avLst>
              <a:gd fmla="val 9850" name="adj"/>
            </a:avLst>
          </a:prstGeom>
          <a:noFill/>
          <a:ln cap="flat" cmpd="sng" w="381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9"/>
          <p:cNvSpPr txBox="1"/>
          <p:nvPr/>
        </p:nvSpPr>
        <p:spPr>
          <a:xfrm>
            <a:off x="620444" y="1683207"/>
            <a:ext cx="8429213" cy="14592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15/06 Don Juan Grau,  comerciante,  compra $100.000 más IVA con factura N°25 al proveedor Juan Pérez.</a:t>
            </a:r>
            <a:endParaRPr b="0" i="0" sz="1600" u="none" cap="none" strike="noStrike">
              <a:solidFill>
                <a:srgbClr val="000000"/>
              </a:solidFill>
              <a:latin typeface="Calibri"/>
              <a:ea typeface="Calibri"/>
              <a:cs typeface="Calibri"/>
              <a:sym typeface="Calibri"/>
            </a:endParaRPr>
          </a:p>
        </p:txBody>
      </p:sp>
      <p:sp>
        <p:nvSpPr>
          <p:cNvPr id="257" name="Google Shape;257;p49"/>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EJERCICIO DE EJEMPLO</a:t>
            </a:r>
            <a:endParaRPr b="0" i="0" sz="3100" u="none" cap="none" strike="noStrike">
              <a:solidFill>
                <a:srgbClr val="A93501"/>
              </a:solidFill>
              <a:latin typeface="Calibri"/>
              <a:ea typeface="Calibri"/>
              <a:cs typeface="Calibri"/>
              <a:sym typeface="Calibri"/>
            </a:endParaRPr>
          </a:p>
        </p:txBody>
      </p:sp>
      <p:sp>
        <p:nvSpPr>
          <p:cNvPr id="258" name="Google Shape;258;p49"/>
          <p:cNvSpPr/>
          <p:nvPr/>
        </p:nvSpPr>
        <p:spPr>
          <a:xfrm>
            <a:off x="2021542" y="5074765"/>
            <a:ext cx="5593975"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_____________30/06___________DEBE _______HABER</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Mercaderías                                          100.000</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IVA Crédito Fiscal                                    19.000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Proveedores                            119.000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Glosa Centralización Libro de Compras junio 2019</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_____________________________________________________</a:t>
            </a:r>
            <a:endParaRPr b="0" i="0" sz="1600" u="none" cap="none" strike="noStrike">
              <a:solidFill>
                <a:srgbClr val="000000"/>
              </a:solidFill>
              <a:latin typeface="Calibri"/>
              <a:ea typeface="Calibri"/>
              <a:cs typeface="Calibri"/>
              <a:sym typeface="Calibri"/>
            </a:endParaRPr>
          </a:p>
        </p:txBody>
      </p:sp>
      <p:sp>
        <p:nvSpPr>
          <p:cNvPr id="259" name="Google Shape;259;p49"/>
          <p:cNvSpPr/>
          <p:nvPr/>
        </p:nvSpPr>
        <p:spPr>
          <a:xfrm>
            <a:off x="1819835" y="4858871"/>
            <a:ext cx="5997389" cy="1990164"/>
          </a:xfrm>
          <a:prstGeom prst="roundRect">
            <a:avLst>
              <a:gd fmla="val 9850" name="adj"/>
            </a:avLst>
          </a:prstGeom>
          <a:noFill/>
          <a:ln cap="flat" cmpd="sng" w="381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260" name="Google Shape;260;p49"/>
          <p:cNvGraphicFramePr/>
          <p:nvPr/>
        </p:nvGraphicFramePr>
        <p:xfrm>
          <a:off x="434667" y="2750097"/>
          <a:ext cx="3000000" cy="3000000"/>
        </p:xfrm>
        <a:graphic>
          <a:graphicData uri="http://schemas.openxmlformats.org/drawingml/2006/table">
            <a:tbl>
              <a:tblPr bandRow="1" firstRow="1">
                <a:noFill/>
                <a:tableStyleId>{2DA472CB-F3B1-4BFA-AC29-64E1051B1DE6}</a:tableStyleId>
              </a:tblPr>
              <a:tblGrid>
                <a:gridCol w="762150"/>
                <a:gridCol w="1075775"/>
                <a:gridCol w="1228175"/>
                <a:gridCol w="1532975"/>
                <a:gridCol w="995075"/>
                <a:gridCol w="1044075"/>
                <a:gridCol w="1106375"/>
                <a:gridCol w="1106375"/>
              </a:tblGrid>
              <a:tr h="346425">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FECHA</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Nº DCTO.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RUT</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PROVEEDOR</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EXENTO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NETO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IVA</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TOTAL</a:t>
                      </a:r>
                      <a:endParaRPr sz="1600" u="none" cap="none" strike="noStrike">
                        <a:latin typeface="Calibri"/>
                        <a:ea typeface="Calibri"/>
                        <a:cs typeface="Calibri"/>
                        <a:sym typeface="Calibri"/>
                      </a:endParaRPr>
                    </a:p>
                  </a:txBody>
                  <a:tcPr marT="45725" marB="45725" marR="91450" marL="91450" anchor="ctr"/>
                </a:tc>
              </a:tr>
              <a:tr h="293475">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15/06</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F. 25</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76.452.325-9</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Juan Pérez</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$100.000</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$19.000</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$119.900</a:t>
                      </a:r>
                      <a:endParaRPr sz="1400" u="none" cap="none" strike="noStrike">
                        <a:latin typeface="Calibri"/>
                        <a:ea typeface="Calibri"/>
                        <a:cs typeface="Calibri"/>
                        <a:sym typeface="Calibri"/>
                      </a:endParaRPr>
                    </a:p>
                  </a:txBody>
                  <a:tcPr marT="45725" marB="45725" marR="91450" marL="91450"/>
                </a:tc>
              </a:tr>
              <a:tr h="293475">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r>
              <a:tr h="293475">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r>
              <a:tr h="293475">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r>
              <a:tr h="346425">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TOTALES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$100.000</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$19.000</a:t>
                      </a:r>
                      <a:endParaRPr sz="14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$119.900</a:t>
                      </a:r>
                      <a:endParaRPr sz="1400" u="none" cap="none" strike="noStrike">
                        <a:latin typeface="Calibri"/>
                        <a:ea typeface="Calibri"/>
                        <a:cs typeface="Calibri"/>
                        <a:sym typeface="Calibri"/>
                      </a:endParaRPr>
                    </a:p>
                  </a:txBody>
                  <a:tcPr marT="45725" marB="45725" marR="91450" marL="91450"/>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0"/>
          <p:cNvSpPr txBox="1"/>
          <p:nvPr/>
        </p:nvSpPr>
        <p:spPr>
          <a:xfrm>
            <a:off x="620444" y="1683207"/>
            <a:ext cx="8429213" cy="145926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18/06 Se venden con factura N° 3 al cliente Sr. José González mercaderías por  $70.000 mas IVA.</a:t>
            </a:r>
            <a:endParaRPr b="0" i="0" sz="1600" u="none" cap="none" strike="noStrike">
              <a:solidFill>
                <a:srgbClr val="000000"/>
              </a:solidFill>
              <a:latin typeface="Calibri"/>
              <a:ea typeface="Calibri"/>
              <a:cs typeface="Calibri"/>
              <a:sym typeface="Calibri"/>
            </a:endParaRPr>
          </a:p>
        </p:txBody>
      </p:sp>
      <p:sp>
        <p:nvSpPr>
          <p:cNvPr id="266" name="Google Shape;266;p50"/>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EJERCICIO DE EJEMPLO</a:t>
            </a:r>
            <a:endParaRPr b="0" i="0" sz="3100" u="none" cap="none" strike="noStrike">
              <a:solidFill>
                <a:srgbClr val="A93501"/>
              </a:solidFill>
              <a:latin typeface="Calibri"/>
              <a:ea typeface="Calibri"/>
              <a:cs typeface="Calibri"/>
              <a:sym typeface="Calibri"/>
            </a:endParaRPr>
          </a:p>
        </p:txBody>
      </p:sp>
      <p:sp>
        <p:nvSpPr>
          <p:cNvPr id="267" name="Google Shape;267;p50"/>
          <p:cNvSpPr/>
          <p:nvPr/>
        </p:nvSpPr>
        <p:spPr>
          <a:xfrm>
            <a:off x="2021542" y="5074765"/>
            <a:ext cx="5593975"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_____________30/06___________DEBE _______HABER</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Clientes                                                 $83.300</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Ventas                                                       70.000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IVA Débito Fiscal                                     13.300</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Glosa Centralización Libro de ventas junio 2019</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_____________________________________________________</a:t>
            </a:r>
            <a:endParaRPr b="0" i="0" sz="1600" u="none" cap="none" strike="noStrike">
              <a:solidFill>
                <a:srgbClr val="000000"/>
              </a:solidFill>
              <a:latin typeface="Calibri"/>
              <a:ea typeface="Calibri"/>
              <a:cs typeface="Calibri"/>
              <a:sym typeface="Calibri"/>
            </a:endParaRPr>
          </a:p>
        </p:txBody>
      </p:sp>
      <p:sp>
        <p:nvSpPr>
          <p:cNvPr id="268" name="Google Shape;268;p50"/>
          <p:cNvSpPr/>
          <p:nvPr/>
        </p:nvSpPr>
        <p:spPr>
          <a:xfrm>
            <a:off x="1819835" y="4858871"/>
            <a:ext cx="5997389" cy="1990164"/>
          </a:xfrm>
          <a:prstGeom prst="roundRect">
            <a:avLst>
              <a:gd fmla="val 9850" name="adj"/>
            </a:avLst>
          </a:prstGeom>
          <a:noFill/>
          <a:ln cap="flat" cmpd="sng" w="38100">
            <a:solidFill>
              <a:srgbClr val="ED6B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269" name="Google Shape;269;p50"/>
          <p:cNvGraphicFramePr/>
          <p:nvPr/>
        </p:nvGraphicFramePr>
        <p:xfrm>
          <a:off x="434667" y="2750097"/>
          <a:ext cx="3000000" cy="3000000"/>
        </p:xfrm>
        <a:graphic>
          <a:graphicData uri="http://schemas.openxmlformats.org/drawingml/2006/table">
            <a:tbl>
              <a:tblPr bandRow="1" firstRow="1">
                <a:noFill/>
                <a:tableStyleId>{2DA472CB-F3B1-4BFA-AC29-64E1051B1DE6}</a:tableStyleId>
              </a:tblPr>
              <a:tblGrid>
                <a:gridCol w="762150"/>
                <a:gridCol w="1075775"/>
                <a:gridCol w="1228175"/>
                <a:gridCol w="1532975"/>
                <a:gridCol w="995075"/>
                <a:gridCol w="1044075"/>
                <a:gridCol w="1106375"/>
                <a:gridCol w="1106375"/>
              </a:tblGrid>
              <a:tr h="346425">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FECHA</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Nº DCTO.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RUT</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PROVEEDOR</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EXENTO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NETO</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IVA</a:t>
                      </a:r>
                      <a:endParaRPr sz="1600" u="none" cap="none" strike="noStrike">
                        <a:latin typeface="Calibri"/>
                        <a:ea typeface="Calibri"/>
                        <a:cs typeface="Calibri"/>
                        <a:sym typeface="Calibri"/>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1600" u="none" cap="none" strike="noStrike">
                          <a:latin typeface="Calibri"/>
                          <a:ea typeface="Calibri"/>
                          <a:cs typeface="Calibri"/>
                          <a:sym typeface="Calibri"/>
                        </a:rPr>
                        <a:t>TOTAL</a:t>
                      </a:r>
                      <a:endParaRPr sz="1600" u="none" cap="none" strike="noStrike">
                        <a:latin typeface="Calibri"/>
                        <a:ea typeface="Calibri"/>
                        <a:cs typeface="Calibri"/>
                        <a:sym typeface="Calibri"/>
                      </a:endParaRPr>
                    </a:p>
                  </a:txBody>
                  <a:tcPr marT="45725" marB="45725" marR="91450" marL="91450" anchor="ctr"/>
                </a:tc>
              </a:tr>
              <a:tr h="293475">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18/06</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FC  3</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77.980.785-9</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José González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$70.000</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$13.300</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$83.300</a:t>
                      </a:r>
                      <a:endParaRPr/>
                    </a:p>
                  </a:txBody>
                  <a:tcPr marT="0" marB="0" marR="44450" marL="44450" anchor="b"/>
                </a:tc>
              </a:tr>
              <a:tr h="293475">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r>
              <a:tr h="293475">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b"/>
                </a:tc>
              </a:tr>
              <a:tr h="293475">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r>
              <a:tr h="346425">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 </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TOTALES     $</a:t>
                      </a:r>
                      <a:endParaRPr/>
                    </a:p>
                  </a:txBody>
                  <a:tcPr marT="0" marB="0" marR="44450" marL="44450" anchor="ctr"/>
                </a:tc>
                <a:tc>
                  <a:txBody>
                    <a:bodyPr/>
                    <a:lstStyle/>
                    <a:p>
                      <a:pPr indent="0" lvl="0" marL="0" marR="0" rtl="0" algn="ctr">
                        <a:lnSpc>
                          <a:spcPct val="107000"/>
                        </a:lnSpc>
                        <a:spcBef>
                          <a:spcPts val="0"/>
                        </a:spcBef>
                        <a:spcAft>
                          <a:spcPts val="0"/>
                        </a:spcAft>
                        <a:buNone/>
                      </a:pPr>
                      <a:r>
                        <a:t/>
                      </a:r>
                      <a:endParaRPr sz="1400" u="none" cap="none" strike="noStrike">
                        <a:solidFill>
                          <a:srgbClr val="000000"/>
                        </a:solidFill>
                        <a:latin typeface="Calibri"/>
                        <a:ea typeface="Calibri"/>
                        <a:cs typeface="Calibri"/>
                        <a:sym typeface="Calibri"/>
                      </a:endParaRPr>
                    </a:p>
                  </a:txBody>
                  <a:tcPr marT="0" marB="0" marR="44450" marL="44450" anchor="ctr"/>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$70.000</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$13.300</a:t>
                      </a:r>
                      <a:endParaRPr/>
                    </a:p>
                  </a:txBody>
                  <a:tcPr marT="0" marB="0" marR="44450" marL="44450" anchor="b"/>
                </a:tc>
                <a:tc>
                  <a:txBody>
                    <a:bodyPr/>
                    <a:lstStyle/>
                    <a:p>
                      <a:pPr indent="0" lvl="0" marL="0" marR="0" rtl="0" algn="ctr">
                        <a:lnSpc>
                          <a:spcPct val="107000"/>
                        </a:lnSpc>
                        <a:spcBef>
                          <a:spcPts val="0"/>
                        </a:spcBef>
                        <a:spcAft>
                          <a:spcPts val="0"/>
                        </a:spcAft>
                        <a:buNone/>
                      </a:pPr>
                      <a:r>
                        <a:rPr lang="en-US" sz="1400" u="none" cap="none" strike="noStrike">
                          <a:solidFill>
                            <a:srgbClr val="000000"/>
                          </a:solidFill>
                          <a:latin typeface="Calibri"/>
                          <a:ea typeface="Calibri"/>
                          <a:cs typeface="Calibri"/>
                          <a:sym typeface="Calibri"/>
                        </a:rPr>
                        <a:t>$83.300</a:t>
                      </a:r>
                      <a:endParaRPr/>
                    </a:p>
                  </a:txBody>
                  <a:tcPr marT="0" marB="0" marR="44450" marL="44450" anchor="b"/>
                </a:tc>
              </a:tr>
            </a:tbl>
          </a:graphicData>
        </a:graphic>
      </p:graphicFrame>
    </p:spTree>
  </p:cSld>
  <p:clrMapOvr>
    <a:masterClrMapping/>
  </p:clrMapOvr>
  <mc:AlternateContent>
    <mc:Choice Requires="p14">
      <p:transition spd="slow" p14:dur="1250">
        <p14:revea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pSp>
        <p:nvGrpSpPr>
          <p:cNvPr id="274" name="Google Shape;274;p18"/>
          <p:cNvGrpSpPr/>
          <p:nvPr/>
        </p:nvGrpSpPr>
        <p:grpSpPr>
          <a:xfrm>
            <a:off x="2035277" y="1941924"/>
            <a:ext cx="6999671" cy="4496584"/>
            <a:chOff x="4461133" y="3098700"/>
            <a:chExt cx="4657800" cy="1525000"/>
          </a:xfrm>
        </p:grpSpPr>
        <p:sp>
          <p:nvSpPr>
            <p:cNvPr id="275" name="Google Shape;275;p18"/>
            <p:cNvSpPr/>
            <p:nvPr/>
          </p:nvSpPr>
          <p:spPr>
            <a:xfrm>
              <a:off x="4461133" y="3098700"/>
              <a:ext cx="4657800" cy="1525000"/>
            </a:xfrm>
            <a:prstGeom prst="roundRect">
              <a:avLst>
                <a:gd fmla="val 11636"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6" name="Google Shape;276;p18"/>
            <p:cNvSpPr txBox="1"/>
            <p:nvPr/>
          </p:nvSpPr>
          <p:spPr>
            <a:xfrm>
              <a:off x="5300106" y="3625505"/>
              <a:ext cx="35401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A93501"/>
                  </a:solidFill>
                  <a:latin typeface="Calibri"/>
                  <a:ea typeface="Calibri"/>
                  <a:cs typeface="Calibri"/>
                  <a:sym typeface="Calibri"/>
                </a:rPr>
                <a:t>LIBROS AUXILIARES </a:t>
              </a:r>
              <a:r>
                <a:rPr b="1" i="0" lang="en-US" sz="1900" u="none" cap="none" strike="noStrike">
                  <a:solidFill>
                    <a:srgbClr val="ED6B00"/>
                  </a:solidFill>
                  <a:latin typeface="Calibri"/>
                  <a:ea typeface="Calibri"/>
                  <a:cs typeface="Calibri"/>
                  <a:sym typeface="Calibri"/>
                </a:rPr>
                <a:t>DE COMPRAS Y VENTAS</a:t>
              </a:r>
              <a:endParaRPr b="0" i="0" sz="19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Continuemos desarrollando el ejemplo anterior, completando los siguientes movimientos, en los libros de compras y ventas, cerrando el mes, con la  centralización  contable.</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01600" lvl="0" marL="0" marR="0" rtl="0" algn="l">
                <a:lnSpc>
                  <a:spcPct val="100000"/>
                </a:lnSpc>
                <a:spcBef>
                  <a:spcPts val="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El 18/06  se devuelven al proveedor Juan Pérez $10.000  netos en mercaderías defectuosas,  cobradas en la factura N°25.  Nos emiten nota de crédito  N° 5.</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101600" lvl="0" marL="0" marR="0" rtl="0" algn="just">
                <a:lnSpc>
                  <a:spcPct val="100000"/>
                </a:lnSpc>
                <a:spcBef>
                  <a:spcPts val="0"/>
                </a:spcBef>
                <a:spcAft>
                  <a:spcPts val="0"/>
                </a:spcAft>
                <a:buClr>
                  <a:schemeClr val="dk1"/>
                </a:buClr>
                <a:buSzPts val="1600"/>
                <a:buFont typeface="Arial"/>
                <a:buChar char="•"/>
              </a:pPr>
              <a:r>
                <a:rPr b="0" i="0" lang="en-US" sz="1600" u="none" cap="none" strike="noStrike">
                  <a:solidFill>
                    <a:srgbClr val="000000"/>
                  </a:solidFill>
                  <a:latin typeface="Calibri"/>
                  <a:ea typeface="Calibri"/>
                  <a:cs typeface="Calibri"/>
                  <a:sym typeface="Calibri"/>
                </a:rPr>
                <a:t>El 28/06 se cobran $15.000 al Sr. José González por un descuento mal otorgado e incluido en la factura N°3 con nota de débito N°1.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277" name="Google Shape;277;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78" name="Google Shape;278;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9" name="Google Shape;279;p18"/>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5</a:t>
            </a:r>
            <a:endParaRPr b="0" i="0" sz="6000" u="none" cap="none" strike="noStrike">
              <a:solidFill>
                <a:srgbClr val="FFB375"/>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81" name="Google Shape;281;p18"/>
          <p:cNvPicPr preferRelativeResize="0"/>
          <p:nvPr/>
        </p:nvPicPr>
        <p:blipFill rotWithShape="1">
          <a:blip r:embed="rId4">
            <a:alphaModFix/>
          </a:blip>
          <a:srcRect b="0" l="0" r="0" t="0"/>
          <a:stretch/>
        </p:blipFill>
        <p:spPr>
          <a:xfrm>
            <a:off x="7228123" y="5721169"/>
            <a:ext cx="1705019" cy="1272246"/>
          </a:xfrm>
          <a:prstGeom prst="rect">
            <a:avLst/>
          </a:prstGeom>
          <a:noFill/>
          <a:ln>
            <a:noFill/>
          </a:ln>
        </p:spPr>
      </p:pic>
      <p:pic>
        <p:nvPicPr>
          <p:cNvPr id="282" name="Google Shape;282;p18"/>
          <p:cNvPicPr preferRelativeResize="0"/>
          <p:nvPr/>
        </p:nvPicPr>
        <p:blipFill rotWithShape="1">
          <a:blip r:embed="rId5">
            <a:alphaModFix/>
          </a:blip>
          <a:srcRect b="0" l="0" r="0" t="0"/>
          <a:stretch/>
        </p:blipFill>
        <p:spPr>
          <a:xfrm>
            <a:off x="5474444" y="6046579"/>
            <a:ext cx="1651873" cy="88451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3" name="Google Shape;73;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74" name="Google Shape;74;p37"/>
          <p:cNvSpPr txBox="1"/>
          <p:nvPr/>
        </p:nvSpPr>
        <p:spPr>
          <a:xfrm>
            <a:off x="365423" y="2073418"/>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LIBROS AUXILIARES </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DE COMPRAS Y VENTAS </a:t>
            </a:r>
            <a:endParaRPr/>
          </a:p>
        </p:txBody>
      </p:sp>
      <p:pic>
        <p:nvPicPr>
          <p:cNvPr id="75" name="Google Shape;75;p37"/>
          <p:cNvPicPr preferRelativeResize="0"/>
          <p:nvPr/>
        </p:nvPicPr>
        <p:blipFill rotWithShape="1">
          <a:blip r:embed="rId3">
            <a:alphaModFix/>
          </a:blip>
          <a:srcRect b="0" l="0" r="0" t="0"/>
          <a:stretch/>
        </p:blipFill>
        <p:spPr>
          <a:xfrm>
            <a:off x="1545965" y="2848708"/>
            <a:ext cx="6628333" cy="4556979"/>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88" name="Google Shape;288;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9" name="Google Shape;289;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0" name="Google Shape;290;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91" name="Google Shape;291;p20"/>
          <p:cNvSpPr txBox="1"/>
          <p:nvPr/>
        </p:nvSpPr>
        <p:spPr>
          <a:xfrm>
            <a:off x="958646" y="3641405"/>
            <a:ext cx="607519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LIBROS AUXILIARES </a:t>
            </a:r>
            <a:r>
              <a:rPr b="1" i="0" lang="en-US" sz="2000" u="none" cap="none" strike="noStrike">
                <a:solidFill>
                  <a:srgbClr val="ED6B00"/>
                </a:solidFill>
                <a:latin typeface="Calibri"/>
                <a:ea typeface="Calibri"/>
                <a:cs typeface="Calibri"/>
                <a:sym typeface="Calibri"/>
              </a:rPr>
              <a:t>DE COMPRAS Y VENTAS</a:t>
            </a:r>
            <a:endParaRPr b="0"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292" name="Google Shape;292;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5</a:t>
            </a:r>
            <a:endParaRPr b="0" i="0" sz="6000" u="none" cap="none" strike="noStrike">
              <a:solidFill>
                <a:srgbClr val="FFB375"/>
              </a:solidFill>
              <a:latin typeface="Calibri"/>
              <a:ea typeface="Calibri"/>
              <a:cs typeface="Calibri"/>
              <a:sym typeface="Calibri"/>
            </a:endParaRPr>
          </a:p>
        </p:txBody>
      </p:sp>
      <p:pic>
        <p:nvPicPr>
          <p:cNvPr id="293" name="Google Shape;293;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294" name="Google Shape;294;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00" name="Google Shape;300;p51"/>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301" name="Google Shape;301;p51"/>
          <p:cNvGrpSpPr/>
          <p:nvPr/>
        </p:nvGrpSpPr>
        <p:grpSpPr>
          <a:xfrm>
            <a:off x="-4655" y="4568183"/>
            <a:ext cx="9154909" cy="783005"/>
            <a:chOff x="-4655" y="4354713"/>
            <a:chExt cx="9154909" cy="783005"/>
          </a:xfrm>
        </p:grpSpPr>
        <p:sp>
          <p:nvSpPr>
            <p:cNvPr id="302" name="Google Shape;302;p51"/>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303" name="Google Shape;303;p51"/>
            <p:cNvGrpSpPr/>
            <p:nvPr/>
          </p:nvGrpSpPr>
          <p:grpSpPr>
            <a:xfrm>
              <a:off x="-4655" y="4354713"/>
              <a:ext cx="1135367" cy="783005"/>
              <a:chOff x="-4655" y="4407300"/>
              <a:chExt cx="1135367" cy="783005"/>
            </a:xfrm>
          </p:grpSpPr>
          <p:sp>
            <p:nvSpPr>
              <p:cNvPr id="304" name="Google Shape;304;p51"/>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5" name="Google Shape;305;p51"/>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306" name="Google Shape;306;p51"/>
          <p:cNvGrpSpPr/>
          <p:nvPr/>
        </p:nvGrpSpPr>
        <p:grpSpPr>
          <a:xfrm>
            <a:off x="-4655" y="3697448"/>
            <a:ext cx="6661094" cy="783005"/>
            <a:chOff x="-4655" y="3461842"/>
            <a:chExt cx="6661094" cy="783005"/>
          </a:xfrm>
        </p:grpSpPr>
        <p:sp>
          <p:nvSpPr>
            <p:cNvPr id="307" name="Google Shape;307;p51"/>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308" name="Google Shape;308;p51"/>
            <p:cNvGrpSpPr/>
            <p:nvPr/>
          </p:nvGrpSpPr>
          <p:grpSpPr>
            <a:xfrm>
              <a:off x="-4655" y="3461842"/>
              <a:ext cx="1135367" cy="783005"/>
              <a:chOff x="-4655" y="3534477"/>
              <a:chExt cx="1135367" cy="783005"/>
            </a:xfrm>
          </p:grpSpPr>
          <p:sp>
            <p:nvSpPr>
              <p:cNvPr id="309" name="Google Shape;309;p51"/>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0" name="Google Shape;310;p51"/>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311" name="Google Shape;311;p51"/>
          <p:cNvGrpSpPr/>
          <p:nvPr/>
        </p:nvGrpSpPr>
        <p:grpSpPr>
          <a:xfrm>
            <a:off x="-4655" y="1955978"/>
            <a:ext cx="9223735" cy="783005"/>
            <a:chOff x="-4655" y="1788831"/>
            <a:chExt cx="9223735" cy="783005"/>
          </a:xfrm>
        </p:grpSpPr>
        <p:sp>
          <p:nvSpPr>
            <p:cNvPr id="312" name="Google Shape;312;p51"/>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313" name="Google Shape;313;p51"/>
            <p:cNvGrpSpPr/>
            <p:nvPr/>
          </p:nvGrpSpPr>
          <p:grpSpPr>
            <a:xfrm>
              <a:off x="-4655" y="1788831"/>
              <a:ext cx="1135367" cy="783005"/>
              <a:chOff x="-4655" y="1788831"/>
              <a:chExt cx="1135367" cy="783005"/>
            </a:xfrm>
          </p:grpSpPr>
          <p:sp>
            <p:nvSpPr>
              <p:cNvPr id="314" name="Google Shape;314;p51"/>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15" name="Google Shape;315;p51"/>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316" name="Google Shape;316;p51"/>
          <p:cNvGrpSpPr/>
          <p:nvPr/>
        </p:nvGrpSpPr>
        <p:grpSpPr>
          <a:xfrm>
            <a:off x="-4655" y="2826713"/>
            <a:ext cx="8958264" cy="783005"/>
            <a:chOff x="-4655" y="2568971"/>
            <a:chExt cx="8958264" cy="783005"/>
          </a:xfrm>
        </p:grpSpPr>
        <p:sp>
          <p:nvSpPr>
            <p:cNvPr id="317" name="Google Shape;317;p51"/>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318" name="Google Shape;318;p51"/>
            <p:cNvGrpSpPr/>
            <p:nvPr/>
          </p:nvGrpSpPr>
          <p:grpSpPr>
            <a:xfrm>
              <a:off x="-4655" y="2568971"/>
              <a:ext cx="1135367" cy="783005"/>
              <a:chOff x="-4655" y="2661654"/>
              <a:chExt cx="1135367" cy="783005"/>
            </a:xfrm>
          </p:grpSpPr>
          <p:sp>
            <p:nvSpPr>
              <p:cNvPr id="319" name="Google Shape;319;p51"/>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0" name="Google Shape;320;p51"/>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321" name="Google Shape;321;p51"/>
          <p:cNvGrpSpPr/>
          <p:nvPr/>
        </p:nvGrpSpPr>
        <p:grpSpPr>
          <a:xfrm>
            <a:off x="-4655" y="5438917"/>
            <a:ext cx="6906899" cy="783005"/>
            <a:chOff x="-4655" y="5100793"/>
            <a:chExt cx="6906899" cy="783005"/>
          </a:xfrm>
        </p:grpSpPr>
        <p:sp>
          <p:nvSpPr>
            <p:cNvPr id="322" name="Google Shape;322;p51"/>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23" name="Google Shape;323;p51"/>
            <p:cNvGrpSpPr/>
            <p:nvPr/>
          </p:nvGrpSpPr>
          <p:grpSpPr>
            <a:xfrm>
              <a:off x="-4655" y="5100793"/>
              <a:ext cx="1135367" cy="783005"/>
              <a:chOff x="-4655" y="5280123"/>
              <a:chExt cx="1135367" cy="783005"/>
            </a:xfrm>
          </p:grpSpPr>
          <p:sp>
            <p:nvSpPr>
              <p:cNvPr id="324" name="Google Shape;324;p51"/>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25" name="Google Shape;325;p51"/>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326" name="Google Shape;326;p51"/>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2" name="Google Shape;332;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3" name="Google Shape;333;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34" name="Google Shape;334;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35" name="Google Shape;335;p21"/>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336" name="Google Shape;336;p21"/>
          <p:cNvSpPr txBox="1"/>
          <p:nvPr/>
        </p:nvSpPr>
        <p:spPr>
          <a:xfrm>
            <a:off x="958646" y="3641405"/>
            <a:ext cx="6004861"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LIBROS AUXILIARES </a:t>
            </a:r>
            <a:r>
              <a:rPr b="1" i="0" lang="en-US" sz="2000" u="none" cap="none" strike="noStrike">
                <a:solidFill>
                  <a:srgbClr val="ED6B00"/>
                </a:solidFill>
                <a:latin typeface="Calibri"/>
                <a:ea typeface="Calibri"/>
                <a:cs typeface="Calibri"/>
                <a:sym typeface="Calibri"/>
              </a:rPr>
              <a:t>DE COMPRAS Y VENTAS</a:t>
            </a:r>
            <a:endParaRPr b="0"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37" name="Google Shape;337;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367"/>
                                        <p:tgtEl>
                                          <p:spTgt spid="335"/>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8"/>
          <p:cNvSpPr txBox="1"/>
          <p:nvPr/>
        </p:nvSpPr>
        <p:spPr>
          <a:xfrm>
            <a:off x="334294" y="2381465"/>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1" name="Google Shape;81;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2" name="Google Shape;82;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3" name="Google Shape;83;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4" name="Google Shape;84;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459164" y="2381465"/>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 de una entidad.</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 marcha de la misma, considerando las Normas Internacionales de Contabilidad y la legislación tributaria vigente.</a:t>
            </a:r>
            <a:endParaRPr/>
          </a:p>
        </p:txBody>
      </p:sp>
      <p:sp>
        <p:nvSpPr>
          <p:cNvPr id="86" name="Google Shape;86;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7" name="Google Shape;87;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88" name="Google Shape;88;p38"/>
          <p:cNvSpPr/>
          <p:nvPr/>
        </p:nvSpPr>
        <p:spPr>
          <a:xfrm>
            <a:off x="6473043" y="1472659"/>
            <a:ext cx="2980513" cy="5822875"/>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6656439" y="2381465"/>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Registra las operaciones de acuerdo a las normas contables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internacionales (IFRS) y evalúa sus efectos sobre el resultado económico y financiero de la empresa.</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Calcula el monto de diferentes hechos económicos según los principios de contabilidad internacional, comparándolos con los resultados obtenidos al aplicar los Principios Contables Generalmente Aceptados (PCGA) utilizados en el país, considerando las normas vigentes.</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Registra información contable en los Libros Auxiliares de Compras y Ventas, contabilizando en los asientos de centralización  de acuerdo a normativa tributaria.</a:t>
            </a:r>
            <a:endParaRPr b="0" i="0" sz="1400" u="none" cap="none" strike="noStrike">
              <a:solidFill>
                <a:srgbClr val="000000"/>
              </a:solidFill>
              <a:latin typeface="Calibri"/>
              <a:ea typeface="Calibri"/>
              <a:cs typeface="Calibri"/>
              <a:sym typeface="Calibri"/>
            </a:endParaRPr>
          </a:p>
        </p:txBody>
      </p:sp>
      <p:sp>
        <p:nvSpPr>
          <p:cNvPr id="90" name="Google Shape;90;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1" name="Google Shape;91;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2" name="Google Shape;92;p38"/>
          <p:cNvPicPr preferRelativeResize="0"/>
          <p:nvPr/>
        </p:nvPicPr>
        <p:blipFill rotWithShape="1">
          <a:blip r:embed="rId6">
            <a:alphaModFix/>
          </a:blip>
          <a:srcRect b="0" l="0" r="0" t="0"/>
          <a:stretch/>
        </p:blipFill>
        <p:spPr>
          <a:xfrm flipH="1">
            <a:off x="1209953"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3"/>
          <p:cNvGrpSpPr/>
          <p:nvPr/>
        </p:nvGrpSpPr>
        <p:grpSpPr>
          <a:xfrm>
            <a:off x="375975" y="3863296"/>
            <a:ext cx="4845900" cy="844925"/>
            <a:chOff x="375767" y="3094699"/>
            <a:chExt cx="4845900" cy="844925"/>
          </a:xfrm>
        </p:grpSpPr>
        <p:sp>
          <p:nvSpPr>
            <p:cNvPr id="98" name="Google Shape;98;p3"/>
            <p:cNvSpPr/>
            <p:nvPr/>
          </p:nvSpPr>
          <p:spPr>
            <a:xfrm>
              <a:off x="563867" y="3094699"/>
              <a:ext cx="4657800" cy="84492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99" name="Google Shape;99;p3"/>
            <p:cNvGrpSpPr/>
            <p:nvPr/>
          </p:nvGrpSpPr>
          <p:grpSpPr>
            <a:xfrm>
              <a:off x="375767" y="3322176"/>
              <a:ext cx="376200" cy="392567"/>
              <a:chOff x="375767" y="3416397"/>
              <a:chExt cx="376200" cy="392567"/>
            </a:xfrm>
          </p:grpSpPr>
          <p:sp>
            <p:nvSpPr>
              <p:cNvPr id="100" name="Google Shape;100;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2" name="Google Shape;102;p3"/>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Realizamos cálculos registrando información en Libro Diario</a:t>
              </a:r>
              <a:endParaRPr/>
            </a:p>
          </p:txBody>
        </p:sp>
      </p:grpSp>
      <p:grpSp>
        <p:nvGrpSpPr>
          <p:cNvPr id="103" name="Google Shape;103;p3"/>
          <p:cNvGrpSpPr/>
          <p:nvPr/>
        </p:nvGrpSpPr>
        <p:grpSpPr>
          <a:xfrm>
            <a:off x="375975" y="2732720"/>
            <a:ext cx="4845900" cy="844927"/>
            <a:chOff x="375767" y="3094698"/>
            <a:chExt cx="4845900" cy="844927"/>
          </a:xfrm>
        </p:grpSpPr>
        <p:sp>
          <p:nvSpPr>
            <p:cNvPr id="104" name="Google Shape;104;p3"/>
            <p:cNvSpPr/>
            <p:nvPr/>
          </p:nvSpPr>
          <p:spPr>
            <a:xfrm>
              <a:off x="563867" y="3094698"/>
              <a:ext cx="4657800" cy="844927"/>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5" name="Google Shape;105;p3"/>
            <p:cNvGrpSpPr/>
            <p:nvPr/>
          </p:nvGrpSpPr>
          <p:grpSpPr>
            <a:xfrm>
              <a:off x="375767" y="3322176"/>
              <a:ext cx="376200" cy="392567"/>
              <a:chOff x="375767" y="3416397"/>
              <a:chExt cx="376200" cy="392567"/>
            </a:xfrm>
          </p:grpSpPr>
          <p:sp>
            <p:nvSpPr>
              <p:cNvPr id="106" name="Google Shape;106;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08" name="Google Shape;108;p3"/>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Realizamos cálculos registrando información en Libros Contable</a:t>
              </a:r>
              <a:endParaRPr/>
            </a:p>
          </p:txBody>
        </p:sp>
      </p:grpSp>
      <p:sp>
        <p:nvSpPr>
          <p:cNvPr id="109" name="Google Shape;109;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1" name="Google Shape;111;p3"/>
          <p:cNvSpPr txBox="1"/>
          <p:nvPr/>
        </p:nvSpPr>
        <p:spPr>
          <a:xfrm>
            <a:off x="574651" y="2154710"/>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ANÁLISIS DE TRANSACCIONES COMPUESTAS</a:t>
            </a:r>
            <a:endParaRPr b="0" i="0" sz="1800" u="none" cap="none" strike="noStrike">
              <a:solidFill>
                <a:srgbClr val="ED6B00"/>
              </a:solidFill>
              <a:latin typeface="Calibri"/>
              <a:ea typeface="Calibri"/>
              <a:cs typeface="Calibri"/>
              <a:sym typeface="Calibri"/>
            </a:endParaRPr>
          </a:p>
        </p:txBody>
      </p:sp>
      <p:sp>
        <p:nvSpPr>
          <p:cNvPr id="112" name="Google Shape;112;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13" name="Google Shape;113;p3"/>
          <p:cNvGrpSpPr/>
          <p:nvPr/>
        </p:nvGrpSpPr>
        <p:grpSpPr>
          <a:xfrm>
            <a:off x="385500" y="4993870"/>
            <a:ext cx="4845900" cy="844925"/>
            <a:chOff x="375767" y="3094699"/>
            <a:chExt cx="4845900" cy="844925"/>
          </a:xfrm>
        </p:grpSpPr>
        <p:sp>
          <p:nvSpPr>
            <p:cNvPr id="114" name="Google Shape;114;p3"/>
            <p:cNvSpPr/>
            <p:nvPr/>
          </p:nvSpPr>
          <p:spPr>
            <a:xfrm>
              <a:off x="563867" y="3094699"/>
              <a:ext cx="4657800" cy="84492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5" name="Google Shape;115;p3"/>
            <p:cNvGrpSpPr/>
            <p:nvPr/>
          </p:nvGrpSpPr>
          <p:grpSpPr>
            <a:xfrm>
              <a:off x="375767" y="3322176"/>
              <a:ext cx="376200" cy="392567"/>
              <a:chOff x="375767" y="3416397"/>
              <a:chExt cx="376200" cy="392567"/>
            </a:xfrm>
          </p:grpSpPr>
          <p:sp>
            <p:nvSpPr>
              <p:cNvPr id="116" name="Google Shape;116;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18" name="Google Shape;118;p3"/>
            <p:cNvSpPr txBox="1"/>
            <p:nvPr/>
          </p:nvSpPr>
          <p:spPr>
            <a:xfrm>
              <a:off x="938567" y="325349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Realizamos cálculos registrando información en Libro Mayor</a:t>
              </a:r>
              <a:endParaRPr/>
            </a:p>
          </p:txBody>
        </p:sp>
      </p:grpSp>
      <p:pic>
        <p:nvPicPr>
          <p:cNvPr id="119" name="Google Shape;119;p3"/>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750"/>
                                        <p:tgtEl>
                                          <p:spTgt spid="103"/>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750"/>
                                        <p:tgtEl>
                                          <p:spTgt spid="97"/>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750"/>
                                        <p:tgtEl>
                                          <p:spTgt spid="1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39"/>
          <p:cNvGrpSpPr/>
          <p:nvPr/>
        </p:nvGrpSpPr>
        <p:grpSpPr>
          <a:xfrm flipH="1">
            <a:off x="536225" y="2440019"/>
            <a:ext cx="5390398" cy="2790742"/>
            <a:chOff x="3774221" y="2843142"/>
            <a:chExt cx="5390398" cy="2790742"/>
          </a:xfrm>
        </p:grpSpPr>
        <p:sp>
          <p:nvSpPr>
            <p:cNvPr id="125" name="Google Shape;125;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6" name="Google Shape;126;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7" name="Google Shape;127;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28" name="Google Shape;128;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29" name="Google Shape;129;p39"/>
          <p:cNvSpPr txBox="1"/>
          <p:nvPr/>
        </p:nvSpPr>
        <p:spPr>
          <a:xfrm>
            <a:off x="801032" y="2876745"/>
            <a:ext cx="4164259"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responder la siguiente pregunta:</a:t>
            </a:r>
            <a:endParaRPr/>
          </a:p>
          <a:p>
            <a:pPr indent="0" lvl="0" marL="0" marR="0" rtl="0" algn="l">
              <a:lnSpc>
                <a:spcPct val="115000"/>
              </a:lnSpc>
              <a:spcBef>
                <a:spcPts val="0"/>
              </a:spcBef>
              <a:spcAft>
                <a:spcPts val="0"/>
              </a:spcAft>
              <a:buNone/>
            </a:pPr>
            <a:r>
              <a:rPr b="1" i="0" lang="en-US" sz="1600" u="none" cap="none" strike="noStrike">
                <a:solidFill>
                  <a:srgbClr val="ED6B00"/>
                </a:solidFill>
                <a:latin typeface="Calibri"/>
                <a:ea typeface="Calibri"/>
                <a:cs typeface="Calibri"/>
                <a:sym typeface="Calibri"/>
              </a:rPr>
              <a:t>¿Los libros auxiliares reemplazan los libros diario y mayor o son libros  complementarios?</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Responde y recuerda los principales conceptos ya  trabajados.</a:t>
            </a:r>
            <a:endParaRPr b="1" i="0" sz="1600" u="none" cap="none" strike="noStrike">
              <a:solidFill>
                <a:srgbClr val="ED6B00"/>
              </a:solidFill>
              <a:latin typeface="Calibri"/>
              <a:ea typeface="Calibri"/>
              <a:cs typeface="Calibri"/>
              <a:sym typeface="Calibri"/>
            </a:endParaRPr>
          </a:p>
        </p:txBody>
      </p:sp>
      <p:sp>
        <p:nvSpPr>
          <p:cNvPr id="130" name="Google Shape;130;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31" name="Google Shape;131;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nvSpPr>
        <p:spPr>
          <a:xfrm>
            <a:off x="4130260" y="2914345"/>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37" name="Google Shape;137;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38" name="Google Shape;138;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39" name="Google Shape;139;p5"/>
          <p:cNvGrpSpPr/>
          <p:nvPr/>
        </p:nvGrpSpPr>
        <p:grpSpPr>
          <a:xfrm>
            <a:off x="4375355" y="3468686"/>
            <a:ext cx="4934690" cy="913469"/>
            <a:chOff x="4375355" y="4412582"/>
            <a:chExt cx="4934690" cy="913469"/>
          </a:xfrm>
        </p:grpSpPr>
        <p:sp>
          <p:nvSpPr>
            <p:cNvPr id="140" name="Google Shape;140;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41" name="Google Shape;141;p5"/>
            <p:cNvGrpSpPr/>
            <p:nvPr/>
          </p:nvGrpSpPr>
          <p:grpSpPr>
            <a:xfrm>
              <a:off x="8933845" y="4668972"/>
              <a:ext cx="376200" cy="385800"/>
              <a:chOff x="8933845" y="4668972"/>
              <a:chExt cx="376200" cy="385800"/>
            </a:xfrm>
          </p:grpSpPr>
          <p:sp>
            <p:nvSpPr>
              <p:cNvPr id="142" name="Google Shape;142;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44" name="Google Shape;144;p5"/>
          <p:cNvSpPr txBox="1"/>
          <p:nvPr/>
        </p:nvSpPr>
        <p:spPr>
          <a:xfrm>
            <a:off x="4063852" y="2520225"/>
            <a:ext cx="5219565"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n-US" sz="1800" u="none" cap="none" strike="noStrike">
                <a:solidFill>
                  <a:srgbClr val="ED6B00"/>
                </a:solidFill>
                <a:latin typeface="Calibri"/>
                <a:ea typeface="Calibri"/>
                <a:cs typeface="Calibri"/>
                <a:sym typeface="Calibri"/>
              </a:rPr>
              <a:t>REGISTROS CONTABLES </a:t>
            </a:r>
            <a:r>
              <a:rPr b="1" i="0" lang="en-US" sz="1800" u="none" cap="none" strike="noStrike">
                <a:solidFill>
                  <a:srgbClr val="ED6B00"/>
                </a:solidFill>
                <a:latin typeface="Calibri"/>
                <a:ea typeface="Calibri"/>
                <a:cs typeface="Calibri"/>
                <a:sym typeface="Calibri"/>
              </a:rPr>
              <a:t>LIBRO DIARIO Y LIBRO MAYO</a:t>
            </a:r>
            <a:endParaRPr b="1" i="0" sz="1800" u="none" cap="none" strike="noStrike">
              <a:solidFill>
                <a:srgbClr val="ED6B00"/>
              </a:solidFill>
              <a:latin typeface="Calibri"/>
              <a:ea typeface="Calibri"/>
              <a:cs typeface="Calibri"/>
              <a:sym typeface="Calibri"/>
            </a:endParaRPr>
          </a:p>
        </p:txBody>
      </p:sp>
      <p:sp>
        <p:nvSpPr>
          <p:cNvPr id="145" name="Google Shape;145;p5"/>
          <p:cNvSpPr txBox="1"/>
          <p:nvPr/>
        </p:nvSpPr>
        <p:spPr>
          <a:xfrm>
            <a:off x="4063852"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5</a:t>
            </a:r>
            <a:endParaRPr b="0" i="0" sz="6000" u="none" cap="none" strike="noStrike">
              <a:solidFill>
                <a:srgbClr val="FFB375"/>
              </a:solidFill>
              <a:latin typeface="Calibri"/>
              <a:ea typeface="Calibri"/>
              <a:cs typeface="Calibri"/>
              <a:sym typeface="Calibri"/>
            </a:endParaRPr>
          </a:p>
        </p:txBody>
      </p:sp>
      <p:sp>
        <p:nvSpPr>
          <p:cNvPr id="146" name="Google Shape;146;p5"/>
          <p:cNvSpPr txBox="1"/>
          <p:nvPr/>
        </p:nvSpPr>
        <p:spPr>
          <a:xfrm>
            <a:off x="4522938" y="3651059"/>
            <a:ext cx="432218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Registrar información en los Libros Auxiliares de Compras y Ventas.</a:t>
            </a:r>
            <a:endParaRPr b="0" i="0" sz="1600" u="none" cap="none" strike="noStrike">
              <a:solidFill>
                <a:srgbClr val="000000"/>
              </a:solidFill>
              <a:latin typeface="Calibri"/>
              <a:ea typeface="Calibri"/>
              <a:cs typeface="Calibri"/>
              <a:sym typeface="Calibri"/>
            </a:endParaRPr>
          </a:p>
        </p:txBody>
      </p:sp>
      <p:grpSp>
        <p:nvGrpSpPr>
          <p:cNvPr id="147" name="Google Shape;147;p5"/>
          <p:cNvGrpSpPr/>
          <p:nvPr/>
        </p:nvGrpSpPr>
        <p:grpSpPr>
          <a:xfrm>
            <a:off x="4375355" y="4575790"/>
            <a:ext cx="4934690" cy="913469"/>
            <a:chOff x="4375355" y="4412582"/>
            <a:chExt cx="4934690" cy="913469"/>
          </a:xfrm>
        </p:grpSpPr>
        <p:sp>
          <p:nvSpPr>
            <p:cNvPr id="148" name="Google Shape;148;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49" name="Google Shape;149;p5"/>
            <p:cNvGrpSpPr/>
            <p:nvPr/>
          </p:nvGrpSpPr>
          <p:grpSpPr>
            <a:xfrm>
              <a:off x="8933845" y="4668972"/>
              <a:ext cx="376200" cy="385800"/>
              <a:chOff x="8933845" y="4668972"/>
              <a:chExt cx="376200" cy="385800"/>
            </a:xfrm>
          </p:grpSpPr>
          <p:sp>
            <p:nvSpPr>
              <p:cNvPr id="150" name="Google Shape;150;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grpSp>
        <p:nvGrpSpPr>
          <p:cNvPr id="152" name="Google Shape;152;p5"/>
          <p:cNvGrpSpPr/>
          <p:nvPr/>
        </p:nvGrpSpPr>
        <p:grpSpPr>
          <a:xfrm>
            <a:off x="4375355" y="5686017"/>
            <a:ext cx="4934690" cy="913469"/>
            <a:chOff x="4375355" y="4412582"/>
            <a:chExt cx="4934690" cy="913469"/>
          </a:xfrm>
        </p:grpSpPr>
        <p:sp>
          <p:nvSpPr>
            <p:cNvPr id="153" name="Google Shape;153;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54" name="Google Shape;154;p5"/>
            <p:cNvGrpSpPr/>
            <p:nvPr/>
          </p:nvGrpSpPr>
          <p:grpSpPr>
            <a:xfrm>
              <a:off x="8933845" y="4668972"/>
              <a:ext cx="376200" cy="385800"/>
              <a:chOff x="8933845" y="4668972"/>
              <a:chExt cx="376200" cy="385800"/>
            </a:xfrm>
          </p:grpSpPr>
          <p:sp>
            <p:nvSpPr>
              <p:cNvPr id="155" name="Google Shape;155;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sp>
        <p:nvSpPr>
          <p:cNvPr id="157" name="Google Shape;157;p5"/>
          <p:cNvSpPr txBox="1"/>
          <p:nvPr/>
        </p:nvSpPr>
        <p:spPr>
          <a:xfrm>
            <a:off x="4544777" y="4737431"/>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Reconocer Documentación Tributaria .</a:t>
            </a:r>
            <a:endParaRPr b="0" i="0" sz="1600" u="none" cap="none" strike="noStrike">
              <a:solidFill>
                <a:srgbClr val="000000"/>
              </a:solidFill>
              <a:latin typeface="Calibri"/>
              <a:ea typeface="Calibri"/>
              <a:cs typeface="Calibri"/>
              <a:sym typeface="Calibri"/>
            </a:endParaRPr>
          </a:p>
        </p:txBody>
      </p:sp>
      <p:sp>
        <p:nvSpPr>
          <p:cNvPr id="158" name="Google Shape;158;p5"/>
          <p:cNvSpPr txBox="1"/>
          <p:nvPr/>
        </p:nvSpPr>
        <p:spPr>
          <a:xfrm>
            <a:off x="4544777" y="5869834"/>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Registrar Centralización Contable .</a:t>
            </a:r>
            <a:endParaRPr b="0" i="0" sz="1600" u="none" cap="none" strike="noStrike">
              <a:solidFill>
                <a:srgbClr val="000000"/>
              </a:solidFill>
              <a:latin typeface="Calibri"/>
              <a:ea typeface="Calibri"/>
              <a:cs typeface="Calibri"/>
              <a:sym typeface="Calibri"/>
            </a:endParaRPr>
          </a:p>
        </p:txBody>
      </p:sp>
      <p:pic>
        <p:nvPicPr>
          <p:cNvPr id="159" name="Google Shape;159;p5"/>
          <p:cNvPicPr preferRelativeResize="0"/>
          <p:nvPr/>
        </p:nvPicPr>
        <p:blipFill rotWithShape="1">
          <a:blip r:embed="rId3">
            <a:alphaModFix/>
          </a:blip>
          <a:srcRect b="0" l="0" r="0" t="0"/>
          <a:stretch/>
        </p:blipFill>
        <p:spPr>
          <a:xfrm>
            <a:off x="707878" y="2067764"/>
            <a:ext cx="3132534" cy="457984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p:nvPr/>
        </p:nvSpPr>
        <p:spPr>
          <a:xfrm>
            <a:off x="969306" y="2605548"/>
            <a:ext cx="7406612" cy="2745050"/>
          </a:xfrm>
          <a:prstGeom prst="roundRect">
            <a:avLst>
              <a:gd fmla="val 1151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1327787" y="2833902"/>
            <a:ext cx="6464435" cy="23082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En los libros auxiliares de compras y ventas,  se registran los documentos contables tributarios que se reciben y emiten. </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Cuando se realizan compras, se reciben facturas de compra, guías de despacho, notas de crédito y débito.</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Cuando se realizan ventas,  se emiten boletas de ventas y servicios,  facturas de venta ,  guías de despacho,  notas de crédito y débito.  </a:t>
            </a:r>
            <a:endParaRPr b="0" i="0" sz="1600" u="none" cap="none" strike="noStrike">
              <a:solidFill>
                <a:srgbClr val="000000"/>
              </a:solidFill>
              <a:latin typeface="Calibri"/>
              <a:ea typeface="Calibri"/>
              <a:cs typeface="Calibri"/>
              <a:sym typeface="Calibri"/>
            </a:endParaRPr>
          </a:p>
        </p:txBody>
      </p:sp>
      <p:pic>
        <p:nvPicPr>
          <p:cNvPr id="166" name="Google Shape;166;p6"/>
          <p:cNvPicPr preferRelativeResize="0"/>
          <p:nvPr/>
        </p:nvPicPr>
        <p:blipFill rotWithShape="1">
          <a:blip r:embed="rId3">
            <a:alphaModFix/>
          </a:blip>
          <a:srcRect b="0" l="0" r="0" t="0"/>
          <a:stretch/>
        </p:blipFill>
        <p:spPr>
          <a:xfrm>
            <a:off x="7875544" y="2368525"/>
            <a:ext cx="500374" cy="477100"/>
          </a:xfrm>
          <a:prstGeom prst="rect">
            <a:avLst/>
          </a:prstGeom>
          <a:noFill/>
          <a:ln>
            <a:noFill/>
          </a:ln>
        </p:spPr>
      </p:pic>
      <p:sp>
        <p:nvSpPr>
          <p:cNvPr id="167" name="Google Shape;167;p6"/>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CONFECCIÓN DE </a:t>
            </a:r>
            <a:r>
              <a:rPr b="0" i="0" lang="en-US" sz="2800" u="none" cap="none" strike="noStrike">
                <a:solidFill>
                  <a:srgbClr val="A93501"/>
                </a:solidFill>
                <a:latin typeface="Calibri"/>
                <a:ea typeface="Calibri"/>
                <a:cs typeface="Calibri"/>
                <a:sym typeface="Calibri"/>
              </a:rPr>
              <a:t>LIBROS AUXILIARES COMPRAS Y VENTAS</a:t>
            </a:r>
            <a:endParaRPr b="0" i="0" sz="3100" u="none" cap="none" strike="noStrike">
              <a:solidFill>
                <a:srgbClr val="A93501"/>
              </a:solidFill>
              <a:latin typeface="Calibri"/>
              <a:ea typeface="Calibri"/>
              <a:cs typeface="Calibri"/>
              <a:sym typeface="Calibri"/>
            </a:endParaRPr>
          </a:p>
        </p:txBody>
      </p:sp>
      <p:pic>
        <p:nvPicPr>
          <p:cNvPr id="168" name="Google Shape;168;p6"/>
          <p:cNvPicPr preferRelativeResize="0"/>
          <p:nvPr/>
        </p:nvPicPr>
        <p:blipFill rotWithShape="1">
          <a:blip r:embed="rId4">
            <a:alphaModFix/>
          </a:blip>
          <a:srcRect b="0" l="0" r="0" t="0"/>
          <a:stretch/>
        </p:blipFill>
        <p:spPr>
          <a:xfrm>
            <a:off x="7360683" y="4799846"/>
            <a:ext cx="1530096" cy="23622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0"/>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sp>
        <p:nvSpPr>
          <p:cNvPr id="174" name="Google Shape;174;p40"/>
          <p:cNvSpPr/>
          <p:nvPr/>
        </p:nvSpPr>
        <p:spPr>
          <a:xfrm>
            <a:off x="466024" y="2338505"/>
            <a:ext cx="9009670" cy="2502436"/>
          </a:xfrm>
          <a:prstGeom prst="roundRect">
            <a:avLst>
              <a:gd fmla="val 65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75" name="Google Shape;175;p40"/>
          <p:cNvSpPr txBox="1"/>
          <p:nvPr/>
        </p:nvSpPr>
        <p:spPr>
          <a:xfrm>
            <a:off x="620444" y="2403004"/>
            <a:ext cx="8505449" cy="2204855"/>
          </a:xfrm>
          <a:prstGeom prst="rect">
            <a:avLst/>
          </a:prstGeom>
          <a:noFill/>
          <a:ln>
            <a:noFill/>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La </a:t>
            </a:r>
            <a:r>
              <a:rPr b="1" i="0" lang="en-US" sz="1600" u="none" cap="none" strike="noStrike">
                <a:solidFill>
                  <a:srgbClr val="000000"/>
                </a:solidFill>
                <a:latin typeface="Calibri"/>
                <a:ea typeface="Calibri"/>
                <a:cs typeface="Calibri"/>
                <a:sym typeface="Calibri"/>
              </a:rPr>
              <a:t>boleta de compraventa</a:t>
            </a:r>
            <a:r>
              <a:rPr b="0" i="0" lang="en-US" sz="1600" u="none" cap="none" strike="noStrike">
                <a:solidFill>
                  <a:srgbClr val="000000"/>
                </a:solidFill>
                <a:latin typeface="Calibri"/>
                <a:ea typeface="Calibri"/>
                <a:cs typeface="Calibri"/>
                <a:sym typeface="Calibri"/>
              </a:rPr>
              <a:t> es el documento tributario que se entrega por cada venta que realice el comerciante,  siempre se emite con valor bruto y sólo genera  Débito Fiscal para quien la emite.</a:t>
            </a:r>
            <a:endParaRPr b="0" i="0" sz="16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Desde el 1° de febrero de 2015, el vale o voucher emitido en las transacciones con </a:t>
            </a:r>
            <a:r>
              <a:rPr b="1" i="0" lang="en-US" sz="1600" u="none" cap="none" strike="noStrike">
                <a:solidFill>
                  <a:srgbClr val="000000"/>
                </a:solidFill>
                <a:latin typeface="Calibri"/>
                <a:ea typeface="Calibri"/>
                <a:cs typeface="Calibri"/>
                <a:sym typeface="Calibri"/>
              </a:rPr>
              <a:t>tarjetas</a:t>
            </a:r>
            <a:r>
              <a:rPr b="0" i="0" lang="en-US" sz="1600" u="none" cap="none" strike="noStrike">
                <a:solidFill>
                  <a:srgbClr val="000000"/>
                </a:solidFill>
                <a:latin typeface="Calibri"/>
                <a:ea typeface="Calibri"/>
                <a:cs typeface="Calibri"/>
                <a:sym typeface="Calibri"/>
              </a:rPr>
              <a:t> de crédito o débito será el </a:t>
            </a:r>
            <a:r>
              <a:rPr b="1" i="0" lang="en-US" sz="1600" u="none" cap="none" strike="noStrike">
                <a:solidFill>
                  <a:srgbClr val="000000"/>
                </a:solidFill>
                <a:latin typeface="Calibri"/>
                <a:ea typeface="Calibri"/>
                <a:cs typeface="Calibri"/>
                <a:sym typeface="Calibri"/>
              </a:rPr>
              <a:t>comprobante</a:t>
            </a:r>
            <a:r>
              <a:rPr b="0" i="0" lang="en-US" sz="1600" u="none" cap="none" strike="noStrike">
                <a:solidFill>
                  <a:srgbClr val="000000"/>
                </a:solidFill>
                <a:latin typeface="Calibri"/>
                <a:ea typeface="Calibri"/>
                <a:cs typeface="Calibri"/>
                <a:sym typeface="Calibri"/>
              </a:rPr>
              <a:t> tributario equivalente a la </a:t>
            </a:r>
            <a:r>
              <a:rPr b="1" i="0" lang="en-US" sz="1600" u="none" cap="none" strike="noStrike">
                <a:solidFill>
                  <a:srgbClr val="000000"/>
                </a:solidFill>
                <a:latin typeface="Calibri"/>
                <a:ea typeface="Calibri"/>
                <a:cs typeface="Calibri"/>
                <a:sym typeface="Calibri"/>
              </a:rPr>
              <a:t>boleta</a:t>
            </a:r>
            <a:r>
              <a:rPr b="0" i="0" lang="en-US" sz="1600" u="none" cap="none" strike="noStrike">
                <a:solidFill>
                  <a:srgbClr val="000000"/>
                </a:solidFill>
                <a:latin typeface="Calibri"/>
                <a:ea typeface="Calibri"/>
                <a:cs typeface="Calibri"/>
                <a:sym typeface="Calibri"/>
              </a:rPr>
              <a:t> de ventas y servicios en las compras realizadas por el consumidor final.</a:t>
            </a:r>
            <a:endParaRPr b="0" i="0" sz="1600" u="none" cap="none" strike="noStrike">
              <a:solidFill>
                <a:srgbClr val="000000"/>
              </a:solidFill>
              <a:latin typeface="Calibri"/>
              <a:ea typeface="Calibri"/>
              <a:cs typeface="Calibri"/>
              <a:sym typeface="Calibri"/>
            </a:endParaRPr>
          </a:p>
        </p:txBody>
      </p:sp>
      <p:sp>
        <p:nvSpPr>
          <p:cNvPr id="176" name="Google Shape;176;p40"/>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BOLETA DE VENTAS Y SERVICIOS</a:t>
            </a:r>
            <a:endParaRPr b="0" i="0" sz="1800" u="none" cap="none" strike="noStrike">
              <a:solidFill>
                <a:srgbClr val="ED6B00"/>
              </a:solidFill>
              <a:latin typeface="Calibri"/>
              <a:ea typeface="Calibri"/>
              <a:cs typeface="Calibri"/>
              <a:sym typeface="Calibri"/>
            </a:endParaRPr>
          </a:p>
        </p:txBody>
      </p:sp>
      <p:pic>
        <p:nvPicPr>
          <p:cNvPr id="177" name="Google Shape;177;p40"/>
          <p:cNvPicPr preferRelativeResize="0"/>
          <p:nvPr/>
        </p:nvPicPr>
        <p:blipFill rotWithShape="1">
          <a:blip r:embed="rId3">
            <a:alphaModFix/>
          </a:blip>
          <a:srcRect b="0" l="0" r="0" t="0"/>
          <a:stretch/>
        </p:blipFill>
        <p:spPr>
          <a:xfrm>
            <a:off x="5147034" y="4352886"/>
            <a:ext cx="4133279" cy="303679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C:\Users\forastero\Desktop\COUCHER.jpg" id="182" name="Google Shape;182;p41"/>
          <p:cNvPicPr preferRelativeResize="0"/>
          <p:nvPr/>
        </p:nvPicPr>
        <p:blipFill rotWithShape="1">
          <a:blip r:embed="rId3">
            <a:alphaModFix/>
          </a:blip>
          <a:srcRect b="0" l="0" r="0" t="0"/>
          <a:stretch/>
        </p:blipFill>
        <p:spPr>
          <a:xfrm>
            <a:off x="846171" y="4366209"/>
            <a:ext cx="3255750" cy="2639938"/>
          </a:xfrm>
          <a:prstGeom prst="rect">
            <a:avLst/>
          </a:prstGeom>
          <a:noFill/>
          <a:ln>
            <a:noFill/>
          </a:ln>
        </p:spPr>
      </p:pic>
      <p:sp>
        <p:nvSpPr>
          <p:cNvPr id="183" name="Google Shape;183;p41"/>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DOCUMENTACIÓN </a:t>
            </a:r>
            <a:r>
              <a:rPr b="0" i="0" lang="en-US" sz="2800" u="none" cap="none" strike="noStrike">
                <a:solidFill>
                  <a:srgbClr val="A93501"/>
                </a:solidFill>
                <a:latin typeface="Calibri"/>
                <a:ea typeface="Calibri"/>
                <a:cs typeface="Calibri"/>
                <a:sym typeface="Calibri"/>
              </a:rPr>
              <a:t>TRIBUTARIA</a:t>
            </a:r>
            <a:endParaRPr b="0" i="0" sz="3100" u="none" cap="none" strike="noStrike">
              <a:solidFill>
                <a:srgbClr val="A93501"/>
              </a:solidFill>
              <a:latin typeface="Calibri"/>
              <a:ea typeface="Calibri"/>
              <a:cs typeface="Calibri"/>
              <a:sym typeface="Calibri"/>
            </a:endParaRPr>
          </a:p>
        </p:txBody>
      </p:sp>
      <p:pic>
        <p:nvPicPr>
          <p:cNvPr descr="http://wiki.anacondaweb.com/fotoscontenido/factura.png" id="184" name="Google Shape;184;p41"/>
          <p:cNvPicPr preferRelativeResize="0"/>
          <p:nvPr/>
        </p:nvPicPr>
        <p:blipFill rotWithShape="1">
          <a:blip r:embed="rId4">
            <a:alphaModFix/>
          </a:blip>
          <a:srcRect b="0" l="0" r="0" t="0"/>
          <a:stretch/>
        </p:blipFill>
        <p:spPr>
          <a:xfrm>
            <a:off x="4581641" y="1697745"/>
            <a:ext cx="4562359" cy="5160255"/>
          </a:xfrm>
          <a:prstGeom prst="rect">
            <a:avLst/>
          </a:prstGeom>
          <a:noFill/>
          <a:ln>
            <a:noFill/>
          </a:ln>
        </p:spPr>
      </p:pic>
      <p:pic>
        <p:nvPicPr>
          <p:cNvPr descr="Imagen relacionada" id="185" name="Google Shape;185;p41"/>
          <p:cNvPicPr preferRelativeResize="0"/>
          <p:nvPr/>
        </p:nvPicPr>
        <p:blipFill rotWithShape="1">
          <a:blip r:embed="rId5">
            <a:alphaModFix/>
          </a:blip>
          <a:srcRect b="0" l="0" r="0" t="0"/>
          <a:stretch/>
        </p:blipFill>
        <p:spPr>
          <a:xfrm>
            <a:off x="642246" y="1872927"/>
            <a:ext cx="3168351" cy="2493282"/>
          </a:xfrm>
          <a:prstGeom prst="roundRect">
            <a:avLst>
              <a:gd fmla="val 16667" name="adj"/>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