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</p:sldMasterIdLst>
  <p:notesMasterIdLst>
    <p:notesMasterId r:id="rId2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x="9720263" cy="7559675"/>
  <p:notesSz cx="7772400" cy="10058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jvHpNk0lNjlDRM4ZCfG1laKVW9P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8" d="100"/>
          <a:sy n="58" d="100"/>
        </p:scale>
        <p:origin x="15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10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11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1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p1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60500" y="754063"/>
            <a:ext cx="48514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p1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p1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1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1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1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1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5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7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8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9:notes"/>
          <p:cNvSpPr txBox="1">
            <a:spLocks noGrp="1"/>
          </p:cNvSpPr>
          <p:nvPr>
            <p:ph type="body" idx="1"/>
          </p:nvPr>
        </p:nvSpPr>
        <p:spPr>
          <a:xfrm>
            <a:off x="777225" y="4777725"/>
            <a:ext cx="6217900" cy="45262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95650" y="754375"/>
            <a:ext cx="518185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40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body" idx="2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1"/>
          <p:cNvSpPr txBox="1">
            <a:spLocks noGrp="1"/>
          </p:cNvSpPr>
          <p:nvPr>
            <p:ph type="body" idx="4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2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body" idx="2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body" idx="3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body" idx="4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2"/>
          <p:cNvSpPr txBox="1">
            <a:spLocks noGrp="1"/>
          </p:cNvSpPr>
          <p:nvPr>
            <p:ph type="body" idx="5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42"/>
          <p:cNvSpPr txBox="1">
            <a:spLocks noGrp="1"/>
          </p:cNvSpPr>
          <p:nvPr>
            <p:ph type="body" idx="6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3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3"/>
          <p:cNvSpPr txBox="1">
            <a:spLocks noGrp="1"/>
          </p:cNvSpPr>
          <p:nvPr>
            <p:ph type="subTitle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4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4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5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5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6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7"/>
          <p:cNvSpPr txBox="1">
            <a:spLocks noGrp="1"/>
          </p:cNvSpPr>
          <p:nvPr>
            <p:ph type="subTitle" idx="1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8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48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8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48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2"/>
          <p:cNvSpPr txBox="1">
            <a:spLocks noGrp="1"/>
          </p:cNvSpPr>
          <p:nvPr>
            <p:ph type="subTitle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49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49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9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9"/>
          <p:cNvSpPr txBox="1">
            <a:spLocks noGrp="1"/>
          </p:cNvSpPr>
          <p:nvPr>
            <p:ph type="body" idx="3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0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0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50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50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1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1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1"/>
          <p:cNvSpPr txBox="1">
            <a:spLocks noGrp="1"/>
          </p:cNvSpPr>
          <p:nvPr>
            <p:ph type="body" idx="2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2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2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52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52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52"/>
          <p:cNvSpPr txBox="1">
            <a:spLocks noGrp="1"/>
          </p:cNvSpPr>
          <p:nvPr>
            <p:ph type="body" idx="4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3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3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3"/>
          <p:cNvSpPr txBox="1">
            <a:spLocks noGrp="1"/>
          </p:cNvSpPr>
          <p:nvPr>
            <p:ph type="body" idx="2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53"/>
          <p:cNvSpPr txBox="1">
            <a:spLocks noGrp="1"/>
          </p:cNvSpPr>
          <p:nvPr>
            <p:ph type="body" idx="3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3"/>
          <p:cNvSpPr txBox="1">
            <a:spLocks noGrp="1"/>
          </p:cNvSpPr>
          <p:nvPr>
            <p:ph type="body" idx="4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3"/>
          <p:cNvSpPr txBox="1">
            <a:spLocks noGrp="1"/>
          </p:cNvSpPr>
          <p:nvPr>
            <p:ph type="body" idx="5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3"/>
          <p:cNvSpPr txBox="1">
            <a:spLocks noGrp="1"/>
          </p:cNvSpPr>
          <p:nvPr>
            <p:ph type="body" idx="6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55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55"/>
          <p:cNvSpPr txBox="1">
            <a:spLocks noGrp="1"/>
          </p:cNvSpPr>
          <p:nvPr>
            <p:ph type="subTitle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6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56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57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57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57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3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3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8"/>
          <p:cNvSpPr txBox="1">
            <a:spLocks noGrp="1"/>
          </p:cNvSpPr>
          <p:nvPr>
            <p:ph type="subTitle" idx="1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9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59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9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59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0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60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60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60"/>
          <p:cNvSpPr txBox="1">
            <a:spLocks noGrp="1"/>
          </p:cNvSpPr>
          <p:nvPr>
            <p:ph type="body" idx="3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1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1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61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61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62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62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62"/>
          <p:cNvSpPr txBox="1">
            <a:spLocks noGrp="1"/>
          </p:cNvSpPr>
          <p:nvPr>
            <p:ph type="body" idx="2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63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63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63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3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63"/>
          <p:cNvSpPr txBox="1">
            <a:spLocks noGrp="1"/>
          </p:cNvSpPr>
          <p:nvPr>
            <p:ph type="body" idx="4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4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64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64"/>
          <p:cNvSpPr txBox="1">
            <a:spLocks noGrp="1"/>
          </p:cNvSpPr>
          <p:nvPr>
            <p:ph type="body" idx="2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64"/>
          <p:cNvSpPr txBox="1">
            <a:spLocks noGrp="1"/>
          </p:cNvSpPr>
          <p:nvPr>
            <p:ph type="body" idx="3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64"/>
          <p:cNvSpPr txBox="1">
            <a:spLocks noGrp="1"/>
          </p:cNvSpPr>
          <p:nvPr>
            <p:ph type="body" idx="4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64"/>
          <p:cNvSpPr txBox="1">
            <a:spLocks noGrp="1"/>
          </p:cNvSpPr>
          <p:nvPr>
            <p:ph type="body" idx="5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64"/>
          <p:cNvSpPr txBox="1">
            <a:spLocks noGrp="1"/>
          </p:cNvSpPr>
          <p:nvPr>
            <p:ph type="body" idx="6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65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1" name="Google Shape;191;p65"/>
          <p:cNvSpPr txBox="1">
            <a:spLocks noGrp="1"/>
          </p:cNvSpPr>
          <p:nvPr>
            <p:ph type="subTitle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66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66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4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4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4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67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67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p67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68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69"/>
          <p:cNvSpPr txBox="1">
            <a:spLocks noGrp="1"/>
          </p:cNvSpPr>
          <p:nvPr>
            <p:ph type="subTitle" idx="1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70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70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70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7" name="Google Shape;207;p70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71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71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71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71"/>
          <p:cNvSpPr txBox="1">
            <a:spLocks noGrp="1"/>
          </p:cNvSpPr>
          <p:nvPr>
            <p:ph type="body" idx="3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72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5" name="Google Shape;215;p72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72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72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73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0" name="Google Shape;220;p73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73"/>
          <p:cNvSpPr txBox="1">
            <a:spLocks noGrp="1"/>
          </p:cNvSpPr>
          <p:nvPr>
            <p:ph type="body" idx="2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4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74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5" name="Google Shape;225;p74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74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74"/>
          <p:cNvSpPr txBox="1">
            <a:spLocks noGrp="1"/>
          </p:cNvSpPr>
          <p:nvPr>
            <p:ph type="body" idx="4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5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75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75"/>
          <p:cNvSpPr txBox="1">
            <a:spLocks noGrp="1"/>
          </p:cNvSpPr>
          <p:nvPr>
            <p:ph type="body" idx="2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75"/>
          <p:cNvSpPr txBox="1">
            <a:spLocks noGrp="1"/>
          </p:cNvSpPr>
          <p:nvPr>
            <p:ph type="body" idx="3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75"/>
          <p:cNvSpPr txBox="1">
            <a:spLocks noGrp="1"/>
          </p:cNvSpPr>
          <p:nvPr>
            <p:ph type="body" idx="4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75"/>
          <p:cNvSpPr txBox="1">
            <a:spLocks noGrp="1"/>
          </p:cNvSpPr>
          <p:nvPr>
            <p:ph type="body" idx="5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75"/>
          <p:cNvSpPr txBox="1">
            <a:spLocks noGrp="1"/>
          </p:cNvSpPr>
          <p:nvPr>
            <p:ph type="body" idx="6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5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7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77"/>
          <p:cNvSpPr txBox="1">
            <a:spLocks noGrp="1"/>
          </p:cNvSpPr>
          <p:nvPr>
            <p:ph type="subTitle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78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78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79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80"/>
          <p:cNvSpPr txBox="1">
            <a:spLocks noGrp="1"/>
          </p:cNvSpPr>
          <p:nvPr>
            <p:ph type="subTitle" idx="1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81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5" name="Google Shape;265;p81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81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81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82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82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82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82"/>
          <p:cNvSpPr txBox="1">
            <a:spLocks noGrp="1"/>
          </p:cNvSpPr>
          <p:nvPr>
            <p:ph type="body" idx="3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83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83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83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83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84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84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1" name="Google Shape;281;p84"/>
          <p:cNvSpPr txBox="1">
            <a:spLocks noGrp="1"/>
          </p:cNvSpPr>
          <p:nvPr>
            <p:ph type="body" idx="2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85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85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85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85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85"/>
          <p:cNvSpPr txBox="1">
            <a:spLocks noGrp="1"/>
          </p:cNvSpPr>
          <p:nvPr>
            <p:ph type="body" idx="4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6"/>
          <p:cNvSpPr txBox="1">
            <a:spLocks noGrp="1"/>
          </p:cNvSpPr>
          <p:nvPr>
            <p:ph type="subTitle" idx="1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6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86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86"/>
          <p:cNvSpPr txBox="1">
            <a:spLocks noGrp="1"/>
          </p:cNvSpPr>
          <p:nvPr>
            <p:ph type="body" idx="2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86"/>
          <p:cNvSpPr txBox="1">
            <a:spLocks noGrp="1"/>
          </p:cNvSpPr>
          <p:nvPr>
            <p:ph type="body" idx="3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86"/>
          <p:cNvSpPr txBox="1">
            <a:spLocks noGrp="1"/>
          </p:cNvSpPr>
          <p:nvPr>
            <p:ph type="body" idx="4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86"/>
          <p:cNvSpPr txBox="1">
            <a:spLocks noGrp="1"/>
          </p:cNvSpPr>
          <p:nvPr>
            <p:ph type="body" idx="5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86"/>
          <p:cNvSpPr txBox="1">
            <a:spLocks noGrp="1"/>
          </p:cNvSpPr>
          <p:nvPr>
            <p:ph type="body" idx="6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87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87"/>
          <p:cNvSpPr txBox="1">
            <a:spLocks noGrp="1"/>
          </p:cNvSpPr>
          <p:nvPr>
            <p:ph type="subTitle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88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88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89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89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6" name="Google Shape;316;p89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0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91"/>
          <p:cNvSpPr txBox="1">
            <a:spLocks noGrp="1"/>
          </p:cNvSpPr>
          <p:nvPr>
            <p:ph type="subTitle" idx="1"/>
          </p:nvPr>
        </p:nvSpPr>
        <p:spPr>
          <a:xfrm>
            <a:off x="486000" y="301320"/>
            <a:ext cx="8747280" cy="584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92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92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4" name="Google Shape;324;p92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92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93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93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93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93"/>
          <p:cNvSpPr txBox="1">
            <a:spLocks noGrp="1"/>
          </p:cNvSpPr>
          <p:nvPr>
            <p:ph type="body" idx="3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94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3" name="Google Shape;333;p94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94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94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95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95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95"/>
          <p:cNvSpPr txBox="1">
            <a:spLocks noGrp="1"/>
          </p:cNvSpPr>
          <p:nvPr>
            <p:ph type="body" idx="2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96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96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96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96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96"/>
          <p:cNvSpPr txBox="1">
            <a:spLocks noGrp="1"/>
          </p:cNvSpPr>
          <p:nvPr>
            <p:ph type="body" idx="4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97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97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97"/>
          <p:cNvSpPr txBox="1">
            <a:spLocks noGrp="1"/>
          </p:cNvSpPr>
          <p:nvPr>
            <p:ph type="body" idx="2"/>
          </p:nvPr>
        </p:nvSpPr>
        <p:spPr>
          <a:xfrm>
            <a:off x="192924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0" name="Google Shape;350;p97"/>
          <p:cNvSpPr txBox="1">
            <a:spLocks noGrp="1"/>
          </p:cNvSpPr>
          <p:nvPr>
            <p:ph type="body" idx="3"/>
          </p:nvPr>
        </p:nvSpPr>
        <p:spPr>
          <a:xfrm>
            <a:off x="3372480" y="176868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97"/>
          <p:cNvSpPr txBox="1">
            <a:spLocks noGrp="1"/>
          </p:cNvSpPr>
          <p:nvPr>
            <p:ph type="body" idx="4"/>
          </p:nvPr>
        </p:nvSpPr>
        <p:spPr>
          <a:xfrm>
            <a:off x="48600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97"/>
          <p:cNvSpPr txBox="1">
            <a:spLocks noGrp="1"/>
          </p:cNvSpPr>
          <p:nvPr>
            <p:ph type="body" idx="5"/>
          </p:nvPr>
        </p:nvSpPr>
        <p:spPr>
          <a:xfrm>
            <a:off x="192924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97"/>
          <p:cNvSpPr txBox="1">
            <a:spLocks noGrp="1"/>
          </p:cNvSpPr>
          <p:nvPr>
            <p:ph type="body" idx="6"/>
          </p:nvPr>
        </p:nvSpPr>
        <p:spPr>
          <a:xfrm>
            <a:off x="3372480" y="4058640"/>
            <a:ext cx="137412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8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8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8"/>
          <p:cNvSpPr txBox="1">
            <a:spLocks noGrp="1"/>
          </p:cNvSpPr>
          <p:nvPr>
            <p:ph type="body" idx="3"/>
          </p:nvPr>
        </p:nvSpPr>
        <p:spPr>
          <a:xfrm>
            <a:off x="2673000" y="405864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9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9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9"/>
          <p:cNvSpPr txBox="1">
            <a:spLocks noGrp="1"/>
          </p:cNvSpPr>
          <p:nvPr>
            <p:ph type="body" idx="2"/>
          </p:nvPr>
        </p:nvSpPr>
        <p:spPr>
          <a:xfrm>
            <a:off x="2673000" y="1768680"/>
            <a:ext cx="208260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9"/>
          <p:cNvSpPr txBox="1">
            <a:spLocks noGrp="1"/>
          </p:cNvSpPr>
          <p:nvPr>
            <p:ph type="body" idx="3"/>
          </p:nvPr>
        </p:nvSpPr>
        <p:spPr>
          <a:xfrm>
            <a:off x="486000" y="4058640"/>
            <a:ext cx="4268160" cy="2090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0"/>
          <p:cNvSpPr/>
          <p:nvPr/>
        </p:nvSpPr>
        <p:spPr>
          <a:xfrm>
            <a:off x="270720" y="1747440"/>
            <a:ext cx="9345960" cy="5675040"/>
          </a:xfrm>
          <a:prstGeom prst="round1Rect">
            <a:avLst>
              <a:gd name="adj" fmla="val 15350"/>
            </a:avLst>
          </a:prstGeom>
          <a:solidFill>
            <a:srgbClr val="29754D">
              <a:alpha val="29803"/>
            </a:srgbClr>
          </a:solidFill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20"/>
          <p:cNvSpPr/>
          <p:nvPr/>
        </p:nvSpPr>
        <p:spPr>
          <a:xfrm>
            <a:off x="436320" y="6464160"/>
            <a:ext cx="7891200" cy="679680"/>
          </a:xfrm>
          <a:prstGeom prst="roundRect">
            <a:avLst>
              <a:gd name="adj" fmla="val 19335"/>
            </a:avLst>
          </a:prstGeom>
          <a:solidFill>
            <a:srgbClr val="8EB99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" name="Google Shape;8;p2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72440" y="1222200"/>
            <a:ext cx="1079280" cy="2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272440" y="418680"/>
            <a:ext cx="1079280" cy="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20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521560" y="6387120"/>
            <a:ext cx="829800" cy="75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2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433440" y="419760"/>
            <a:ext cx="4210200" cy="679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433440" y="6464160"/>
            <a:ext cx="689760" cy="6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0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22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8272440" y="1222200"/>
            <a:ext cx="1079280" cy="241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2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8272440" y="418680"/>
            <a:ext cx="1079280" cy="66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22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433440" y="419760"/>
            <a:ext cx="4210200" cy="67968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22"/>
          <p:cNvSpPr/>
          <p:nvPr/>
        </p:nvSpPr>
        <p:spPr>
          <a:xfrm>
            <a:off x="243000" y="1756440"/>
            <a:ext cx="9345960" cy="5675040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22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/>
          <p:nvPr/>
        </p:nvSpPr>
        <p:spPr>
          <a:xfrm rot="10800000" flipH="1">
            <a:off x="180720" y="822600"/>
            <a:ext cx="9356040" cy="653076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4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4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24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4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24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L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s-CL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24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C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Operación y programación de equipos de control eléctrico industrial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24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s-CL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/>
          <p:nvPr/>
        </p:nvSpPr>
        <p:spPr>
          <a:xfrm rot="10800000" flipH="1">
            <a:off x="181080" y="833040"/>
            <a:ext cx="9357480" cy="123624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6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6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6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6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6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s-CL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26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L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s-CL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26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C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Operación y programación de equipos de control eléctrico industrial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87" name="Google Shape;187;p26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874728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/>
          <p:nvPr/>
        </p:nvSpPr>
        <p:spPr>
          <a:xfrm rot="10800000" flipH="1">
            <a:off x="180720" y="822600"/>
            <a:ext cx="9356040" cy="6530760"/>
          </a:xfrm>
          <a:prstGeom prst="round1Rect">
            <a:avLst>
              <a:gd name="adj" fmla="val 15350"/>
            </a:avLst>
          </a:prstGeom>
          <a:solidFill>
            <a:srgbClr val="D7E3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8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28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8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28"/>
          <p:cNvSpPr/>
          <p:nvPr/>
        </p:nvSpPr>
        <p:spPr>
          <a:xfrm>
            <a:off x="181080" y="181080"/>
            <a:ext cx="7910280" cy="65016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29754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L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s-CL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28"/>
          <p:cNvSpPr/>
          <p:nvPr/>
        </p:nvSpPr>
        <p:spPr>
          <a:xfrm>
            <a:off x="442800" y="350280"/>
            <a:ext cx="744120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s-CL" sz="14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 Operación y programación de equipos de control eléctrico industrial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28"/>
          <p:cNvSpPr/>
          <p:nvPr/>
        </p:nvSpPr>
        <p:spPr>
          <a:xfrm>
            <a:off x="8443440" y="271080"/>
            <a:ext cx="1166040" cy="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2|</a:t>
            </a:r>
            <a:r>
              <a:rPr lang="es-CL" sz="16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p28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280" cy="126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6" name="Google Shape;246;p28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47" name="Google Shape;247;p28"/>
          <p:cNvSpPr txBox="1">
            <a:spLocks noGrp="1"/>
          </p:cNvSpPr>
          <p:nvPr>
            <p:ph type="body" idx="2"/>
          </p:nvPr>
        </p:nvSpPr>
        <p:spPr>
          <a:xfrm>
            <a:off x="4968360" y="1768680"/>
            <a:ext cx="4268160" cy="4383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"/>
          <p:cNvSpPr/>
          <p:nvPr/>
        </p:nvSpPr>
        <p:spPr>
          <a:xfrm rot="10800000" flipH="1">
            <a:off x="180720" y="822600"/>
            <a:ext cx="9356040" cy="653076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0"/>
          <p:cNvSpPr/>
          <p:nvPr/>
        </p:nvSpPr>
        <p:spPr>
          <a:xfrm>
            <a:off x="8092080" y="779400"/>
            <a:ext cx="661320" cy="5184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0"/>
          <p:cNvSpPr/>
          <p:nvPr/>
        </p:nvSpPr>
        <p:spPr>
          <a:xfrm>
            <a:off x="8754120" y="779400"/>
            <a:ext cx="784800" cy="5184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0000" tIns="91425" rIns="90000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0"/>
          <p:cNvSpPr/>
          <p:nvPr/>
        </p:nvSpPr>
        <p:spPr>
          <a:xfrm>
            <a:off x="181800" y="181080"/>
            <a:ext cx="7908480" cy="650160"/>
          </a:xfrm>
          <a:prstGeom prst="round2SameRect">
            <a:avLst>
              <a:gd name="adj1" fmla="val 16667"/>
              <a:gd name="adj2" fmla="val 0"/>
            </a:avLst>
          </a:prstGeom>
          <a:blipFill rotWithShape="1">
            <a:blip r:embed="rId14">
              <a:alphaModFix/>
            </a:blip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0"/>
          <p:cNvSpPr/>
          <p:nvPr/>
        </p:nvSpPr>
        <p:spPr>
          <a:xfrm>
            <a:off x="8170560" y="288360"/>
            <a:ext cx="1166040" cy="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181080" y="6881760"/>
            <a:ext cx="527400" cy="26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375840" y="6881760"/>
            <a:ext cx="6786000" cy="347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      </a:t>
            </a:r>
            <a:r>
              <a:rPr lang="es-CL" sz="11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 ELECTRÓNICA </a:t>
            </a:r>
            <a:r>
              <a:rPr lang="es-CL" sz="11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Medio | Presentación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 txBox="1">
            <a:spLocks noGrp="1"/>
          </p:cNvSpPr>
          <p:nvPr>
            <p:ph type="title"/>
          </p:nvPr>
        </p:nvSpPr>
        <p:spPr>
          <a:xfrm>
            <a:off x="486000" y="301320"/>
            <a:ext cx="8747640" cy="126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305" name="Google Shape;305;p30"/>
          <p:cNvSpPr txBox="1">
            <a:spLocks noGrp="1"/>
          </p:cNvSpPr>
          <p:nvPr>
            <p:ph type="body" idx="1"/>
          </p:nvPr>
        </p:nvSpPr>
        <p:spPr>
          <a:xfrm>
            <a:off x="486000" y="1768680"/>
            <a:ext cx="8747640" cy="4384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"/>
          <p:cNvSpPr/>
          <p:nvPr/>
        </p:nvSpPr>
        <p:spPr>
          <a:xfrm>
            <a:off x="1176480" y="6648120"/>
            <a:ext cx="7011360" cy="3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1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En estos documentos se utilizarán de manera inclusiva términos como: el estudiante, el docente, el compañero u otras palabras equivalentes y sus respectivos plurales, es decir, con ellas, se hace referencia tanto a hombres como a mujeres.</a:t>
            </a:r>
            <a:endParaRPr sz="1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"/>
          <p:cNvSpPr/>
          <p:nvPr/>
        </p:nvSpPr>
        <p:spPr>
          <a:xfrm>
            <a:off x="1139040" y="834840"/>
            <a:ext cx="415620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SECTOR ELECTRÓNICA </a:t>
            </a:r>
            <a:r>
              <a:rPr lang="es-CL" sz="12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NIVEL 4° MEDIO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"/>
          <p:cNvSpPr/>
          <p:nvPr/>
        </p:nvSpPr>
        <p:spPr>
          <a:xfrm>
            <a:off x="362160" y="2144520"/>
            <a:ext cx="1443600" cy="1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7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1" name="Google Shape;361;p1" descr="(PORTADA)-M7-electronica-OPERACIÓN Y PROGRAMACIÓN DE EQUIPOS DE CONTROL ELÉCTRICO INDUSTRIAL.png"/>
          <p:cNvPicPr preferRelativeResize="0"/>
          <p:nvPr/>
        </p:nvPicPr>
        <p:blipFill rotWithShape="1">
          <a:blip r:embed="rId3">
            <a:alphaModFix/>
          </a:blip>
          <a:srcRect b="6360"/>
          <a:stretch/>
        </p:blipFill>
        <p:spPr>
          <a:xfrm>
            <a:off x="5016600" y="2070000"/>
            <a:ext cx="4468320" cy="436824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1"/>
          <p:cNvSpPr/>
          <p:nvPr/>
        </p:nvSpPr>
        <p:spPr>
          <a:xfrm>
            <a:off x="360360" y="2242080"/>
            <a:ext cx="5861880" cy="1295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3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OPERACIÓN Y PROGRAMACIÓN DE EQUIPOS DE CONTROL ELÉCTRICO INDUSTRIAL </a:t>
            </a:r>
            <a:endParaRPr sz="33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3" name="Google Shape;36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800" y="360720"/>
            <a:ext cx="4476240" cy="7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10"/>
          <p:cNvSpPr/>
          <p:nvPr/>
        </p:nvSpPr>
        <p:spPr>
          <a:xfrm>
            <a:off x="523800" y="1917720"/>
            <a:ext cx="8568720" cy="483804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4" name="Google Shape;494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640" y="2445480"/>
            <a:ext cx="3839040" cy="317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51800" y="2632320"/>
            <a:ext cx="3715560" cy="298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10"/>
          <p:cNvSpPr/>
          <p:nvPr/>
        </p:nvSpPr>
        <p:spPr>
          <a:xfrm>
            <a:off x="447840" y="1214280"/>
            <a:ext cx="90302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EJEMPLOS </a:t>
            </a:r>
            <a:r>
              <a:rPr lang="es-CL" sz="30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PLC COMPACTO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11"/>
          <p:cNvSpPr/>
          <p:nvPr/>
        </p:nvSpPr>
        <p:spPr>
          <a:xfrm>
            <a:off x="447840" y="1214280"/>
            <a:ext cx="90302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TEMPORIZADORES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1"/>
          <p:cNvSpPr/>
          <p:nvPr/>
        </p:nvSpPr>
        <p:spPr>
          <a:xfrm>
            <a:off x="498600" y="2108160"/>
            <a:ext cx="8543160" cy="463464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3" name="Google Shape;503;p11" descr="MonXX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7320" y="3568680"/>
            <a:ext cx="7917840" cy="3022920"/>
          </a:xfrm>
          <a:prstGeom prst="rect">
            <a:avLst/>
          </a:prstGeom>
          <a:noFill/>
          <a:ln>
            <a:noFill/>
          </a:ln>
        </p:spPr>
      </p:pic>
      <p:sp>
        <p:nvSpPr>
          <p:cNvPr id="504" name="Google Shape;504;p11"/>
          <p:cNvSpPr/>
          <p:nvPr/>
        </p:nvSpPr>
        <p:spPr>
          <a:xfrm>
            <a:off x="4320360" y="3727440"/>
            <a:ext cx="2006640" cy="303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nombre tipo: TON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1"/>
          <p:cNvSpPr/>
          <p:nvPr/>
        </p:nvSpPr>
        <p:spPr>
          <a:xfrm>
            <a:off x="4977360" y="6149160"/>
            <a:ext cx="2957400" cy="303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variable con tipo de dato: TIME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1"/>
          <p:cNvSpPr/>
          <p:nvPr/>
        </p:nvSpPr>
        <p:spPr>
          <a:xfrm>
            <a:off x="2502360" y="6030360"/>
            <a:ext cx="1395360" cy="516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tiempo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duración t#....ms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1"/>
          <p:cNvSpPr/>
          <p:nvPr/>
        </p:nvSpPr>
        <p:spPr>
          <a:xfrm>
            <a:off x="1438560" y="5200920"/>
            <a:ext cx="1119960" cy="259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t# 2000 ms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1"/>
          <p:cNvSpPr/>
          <p:nvPr/>
        </p:nvSpPr>
        <p:spPr>
          <a:xfrm>
            <a:off x="1580760" y="4472640"/>
            <a:ext cx="380880" cy="28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1"/>
          <p:cNvSpPr/>
          <p:nvPr/>
        </p:nvSpPr>
        <p:spPr>
          <a:xfrm>
            <a:off x="3245040" y="4133880"/>
            <a:ext cx="662760" cy="38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46800" rIns="72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TO_1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1"/>
          <p:cNvSpPr/>
          <p:nvPr/>
        </p:nvSpPr>
        <p:spPr>
          <a:xfrm>
            <a:off x="2023560" y="5554080"/>
            <a:ext cx="490320" cy="8542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1" name="Google Shape;511;p11"/>
          <p:cNvSpPr/>
          <p:nvPr/>
        </p:nvSpPr>
        <p:spPr>
          <a:xfrm>
            <a:off x="4766400" y="5460840"/>
            <a:ext cx="1065960" cy="67644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1"/>
          <p:cNvSpPr/>
          <p:nvPr/>
        </p:nvSpPr>
        <p:spPr>
          <a:xfrm rot="5400000">
            <a:off x="4231800" y="3660480"/>
            <a:ext cx="490320" cy="11887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3" name="Google Shape;513;p11"/>
          <p:cNvSpPr/>
          <p:nvPr/>
        </p:nvSpPr>
        <p:spPr>
          <a:xfrm rot="10800000">
            <a:off x="2081160" y="5595840"/>
            <a:ext cx="380160" cy="693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14" name="Google Shape;514;p11"/>
          <p:cNvSpPr/>
          <p:nvPr/>
        </p:nvSpPr>
        <p:spPr>
          <a:xfrm flipH="1">
            <a:off x="3927600" y="4047120"/>
            <a:ext cx="1023840" cy="3211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15" name="Google Shape;515;p11"/>
          <p:cNvSpPr/>
          <p:nvPr/>
        </p:nvSpPr>
        <p:spPr>
          <a:xfrm rot="10800000">
            <a:off x="4774320" y="5562000"/>
            <a:ext cx="930600" cy="5328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16" name="Google Shape;516;p11"/>
          <p:cNvSpPr/>
          <p:nvPr/>
        </p:nvSpPr>
        <p:spPr>
          <a:xfrm>
            <a:off x="685800" y="2310840"/>
            <a:ext cx="8101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Temporizadores TON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temporizador TON corresponde, al igual que en electricidad, a un retardo a la conexión, una vez haya recibido la señal de activación este elemento realizará un retraso en el programa igual al tiempo configurado.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p12"/>
          <p:cNvSpPr/>
          <p:nvPr/>
        </p:nvSpPr>
        <p:spPr>
          <a:xfrm>
            <a:off x="498600" y="2108160"/>
            <a:ext cx="8543160" cy="463464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2" name="Google Shape;522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5520" y="3697920"/>
            <a:ext cx="7441200" cy="2883240"/>
          </a:xfrm>
          <a:prstGeom prst="rect">
            <a:avLst/>
          </a:prstGeom>
          <a:noFill/>
          <a:ln>
            <a:noFill/>
          </a:ln>
        </p:spPr>
      </p:pic>
      <p:sp>
        <p:nvSpPr>
          <p:cNvPr id="523" name="Google Shape;523;p12"/>
          <p:cNvSpPr/>
          <p:nvPr/>
        </p:nvSpPr>
        <p:spPr>
          <a:xfrm>
            <a:off x="685800" y="2310840"/>
            <a:ext cx="8101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Temporizadores TP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temporizador TP corresponde a otro tipo, este a diferencia del temporizador anterior </a:t>
            </a:r>
            <a:r>
              <a:rPr lang="es-C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 desactivado</a:t>
            </a: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luego se activa por la cantidad de tiempo configurado y posteriormente se vuelve a apagar entregando así un pulso.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2"/>
          <p:cNvSpPr/>
          <p:nvPr/>
        </p:nvSpPr>
        <p:spPr>
          <a:xfrm>
            <a:off x="4923720" y="3659760"/>
            <a:ext cx="2568240" cy="303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nombre tipo: TP   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2"/>
          <p:cNvSpPr/>
          <p:nvPr/>
        </p:nvSpPr>
        <p:spPr>
          <a:xfrm>
            <a:off x="2891520" y="6157440"/>
            <a:ext cx="1395360" cy="516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tiempo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duración t#....ms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2"/>
          <p:cNvSpPr/>
          <p:nvPr/>
        </p:nvSpPr>
        <p:spPr>
          <a:xfrm>
            <a:off x="1562760" y="5310720"/>
            <a:ext cx="1229760" cy="28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t# 2000 ms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2"/>
          <p:cNvSpPr/>
          <p:nvPr/>
        </p:nvSpPr>
        <p:spPr>
          <a:xfrm>
            <a:off x="1741680" y="4557240"/>
            <a:ext cx="380880" cy="28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2"/>
          <p:cNvSpPr/>
          <p:nvPr/>
        </p:nvSpPr>
        <p:spPr>
          <a:xfrm>
            <a:off x="3597480" y="4146480"/>
            <a:ext cx="662760" cy="38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46800" rIns="72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TO_0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2"/>
          <p:cNvSpPr/>
          <p:nvPr/>
        </p:nvSpPr>
        <p:spPr>
          <a:xfrm>
            <a:off x="2378880" y="5613480"/>
            <a:ext cx="490320" cy="8542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12"/>
          <p:cNvSpPr/>
          <p:nvPr/>
        </p:nvSpPr>
        <p:spPr>
          <a:xfrm>
            <a:off x="5028840" y="5520240"/>
            <a:ext cx="1133640" cy="702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2"/>
          <p:cNvSpPr/>
          <p:nvPr/>
        </p:nvSpPr>
        <p:spPr>
          <a:xfrm rot="5400000">
            <a:off x="4739760" y="3601080"/>
            <a:ext cx="490320" cy="118872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12"/>
          <p:cNvSpPr/>
          <p:nvPr/>
        </p:nvSpPr>
        <p:spPr>
          <a:xfrm rot="10800000">
            <a:off x="2453760" y="5637960"/>
            <a:ext cx="380160" cy="693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33" name="Google Shape;533;p12"/>
          <p:cNvSpPr/>
          <p:nvPr/>
        </p:nvSpPr>
        <p:spPr>
          <a:xfrm flipH="1">
            <a:off x="4334040" y="3987720"/>
            <a:ext cx="964440" cy="405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34" name="Google Shape;534;p12"/>
          <p:cNvSpPr/>
          <p:nvPr/>
        </p:nvSpPr>
        <p:spPr>
          <a:xfrm rot="10800000">
            <a:off x="5070600" y="5477040"/>
            <a:ext cx="574920" cy="6004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35" name="Google Shape;535;p12"/>
          <p:cNvSpPr/>
          <p:nvPr/>
        </p:nvSpPr>
        <p:spPr>
          <a:xfrm>
            <a:off x="5316120" y="6072840"/>
            <a:ext cx="2957400" cy="303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variable con tipo de dato: TIME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2"/>
          <p:cNvSpPr/>
          <p:nvPr/>
        </p:nvSpPr>
        <p:spPr>
          <a:xfrm>
            <a:off x="447840" y="1214280"/>
            <a:ext cx="90302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TEMPORIZADORES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13"/>
          <p:cNvSpPr/>
          <p:nvPr/>
        </p:nvSpPr>
        <p:spPr>
          <a:xfrm>
            <a:off x="498600" y="2108160"/>
            <a:ext cx="8543160" cy="463464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2" name="Google Shape;542;p13"/>
          <p:cNvPicPr preferRelativeResize="0"/>
          <p:nvPr/>
        </p:nvPicPr>
        <p:blipFill rotWithShape="1">
          <a:blip r:embed="rId3">
            <a:alphaModFix/>
          </a:blip>
          <a:srcRect l="1960"/>
          <a:stretch/>
        </p:blipFill>
        <p:spPr>
          <a:xfrm>
            <a:off x="736560" y="3453840"/>
            <a:ext cx="8013960" cy="3169440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13"/>
          <p:cNvSpPr/>
          <p:nvPr/>
        </p:nvSpPr>
        <p:spPr>
          <a:xfrm>
            <a:off x="685800" y="2310840"/>
            <a:ext cx="8101800" cy="13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 dirty="0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Temporizadores TOF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 temporizador TOF es </a:t>
            </a:r>
            <a:r>
              <a:rPr lang="es-CL" sz="1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directamente contrario a la activación de un TON</a:t>
            </a:r>
            <a:r>
              <a:rPr lang="es-CL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dado que este parte activado y una vez que transcurre el tiempo establecido, éste se desactiva.</a:t>
            </a:r>
            <a:endParaRPr sz="18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3"/>
          <p:cNvSpPr/>
          <p:nvPr/>
        </p:nvSpPr>
        <p:spPr>
          <a:xfrm>
            <a:off x="4492080" y="3710520"/>
            <a:ext cx="2568240" cy="303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nombre tipo: TOF  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3"/>
          <p:cNvSpPr/>
          <p:nvPr/>
        </p:nvSpPr>
        <p:spPr>
          <a:xfrm>
            <a:off x="2531520" y="6104520"/>
            <a:ext cx="1730520" cy="5162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tiempo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duración t#....ms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3"/>
          <p:cNvSpPr/>
          <p:nvPr/>
        </p:nvSpPr>
        <p:spPr>
          <a:xfrm>
            <a:off x="1029600" y="5251680"/>
            <a:ext cx="1229760" cy="28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t# 2000 ms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3"/>
          <p:cNvSpPr/>
          <p:nvPr/>
        </p:nvSpPr>
        <p:spPr>
          <a:xfrm>
            <a:off x="1301400" y="4540320"/>
            <a:ext cx="380880" cy="28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0" rIns="7200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S1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3"/>
          <p:cNvSpPr/>
          <p:nvPr/>
        </p:nvSpPr>
        <p:spPr>
          <a:xfrm>
            <a:off x="3042000" y="4188960"/>
            <a:ext cx="662760" cy="3830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72000" tIns="46800" rIns="72000" bIns="468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TO_3</a:t>
            </a:r>
            <a:endParaRPr sz="19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3"/>
          <p:cNvSpPr/>
          <p:nvPr/>
        </p:nvSpPr>
        <p:spPr>
          <a:xfrm>
            <a:off x="2091240" y="5596560"/>
            <a:ext cx="532800" cy="99828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13"/>
          <p:cNvSpPr/>
          <p:nvPr/>
        </p:nvSpPr>
        <p:spPr>
          <a:xfrm>
            <a:off x="4842720" y="5562720"/>
            <a:ext cx="921960" cy="617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13"/>
          <p:cNvSpPr/>
          <p:nvPr/>
        </p:nvSpPr>
        <p:spPr>
          <a:xfrm rot="5400000">
            <a:off x="4212000" y="3589920"/>
            <a:ext cx="588240" cy="128196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13"/>
          <p:cNvSpPr/>
          <p:nvPr/>
        </p:nvSpPr>
        <p:spPr>
          <a:xfrm rot="10800000">
            <a:off x="2123640" y="5612760"/>
            <a:ext cx="405720" cy="6343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53" name="Google Shape;553;p13"/>
          <p:cNvSpPr/>
          <p:nvPr/>
        </p:nvSpPr>
        <p:spPr>
          <a:xfrm flipH="1">
            <a:off x="3910680" y="4047120"/>
            <a:ext cx="769680" cy="363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54" name="Google Shape;554;p13"/>
          <p:cNvSpPr/>
          <p:nvPr/>
        </p:nvSpPr>
        <p:spPr>
          <a:xfrm>
            <a:off x="5452200" y="6036840"/>
            <a:ext cx="532800" cy="4140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40000" dist="2304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13"/>
          <p:cNvSpPr/>
          <p:nvPr/>
        </p:nvSpPr>
        <p:spPr>
          <a:xfrm rot="10800000">
            <a:off x="4554000" y="5460120"/>
            <a:ext cx="862920" cy="60876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5400" cap="flat" cmpd="sng">
            <a:solidFill>
              <a:srgbClr val="800000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160" dir="5400000" rotWithShape="0">
              <a:srgbClr val="000000">
                <a:alpha val="37647"/>
              </a:srgbClr>
            </a:outerShdw>
          </a:effectLst>
        </p:spPr>
      </p:sp>
      <p:sp>
        <p:nvSpPr>
          <p:cNvPr id="556" name="Google Shape;556;p13"/>
          <p:cNvSpPr/>
          <p:nvPr/>
        </p:nvSpPr>
        <p:spPr>
          <a:xfrm>
            <a:off x="4926600" y="6208200"/>
            <a:ext cx="2957400" cy="30312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Definir variable con tipo de dato: TIME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3"/>
          <p:cNvSpPr/>
          <p:nvPr/>
        </p:nvSpPr>
        <p:spPr>
          <a:xfrm>
            <a:off x="5084640" y="1099080"/>
            <a:ext cx="4857120" cy="36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13"/>
          <p:cNvSpPr/>
          <p:nvPr/>
        </p:nvSpPr>
        <p:spPr>
          <a:xfrm>
            <a:off x="447840" y="1214280"/>
            <a:ext cx="90302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TEMPORIZADORES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14"/>
          <p:cNvSpPr/>
          <p:nvPr/>
        </p:nvSpPr>
        <p:spPr>
          <a:xfrm>
            <a:off x="502560" y="2239560"/>
            <a:ext cx="860256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forma correcta de configurar un temporizador en el software (codesys) es la siguiente, una vez transcurrido el tiempo el temporizador activa una señal tipo </a:t>
            </a:r>
            <a:r>
              <a:rPr lang="es-C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BOOL</a:t>
            </a: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ó </a:t>
            </a:r>
            <a:r>
              <a:rPr lang="es-C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y 1.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4"/>
          <p:cNvSpPr/>
          <p:nvPr/>
        </p:nvSpPr>
        <p:spPr>
          <a:xfrm>
            <a:off x="447840" y="1214280"/>
            <a:ext cx="90302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EN EL SOFTWARE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p14"/>
          <p:cNvPicPr preferRelativeResize="0"/>
          <p:nvPr/>
        </p:nvPicPr>
        <p:blipFill rotWithShape="1">
          <a:blip r:embed="rId3">
            <a:alphaModFix/>
          </a:blip>
          <a:srcRect l="58719" t="5966" r="200" b="38450"/>
          <a:stretch/>
        </p:blipFill>
        <p:spPr>
          <a:xfrm>
            <a:off x="561960" y="3056760"/>
            <a:ext cx="8505000" cy="378216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15"/>
          <p:cNvSpPr/>
          <p:nvPr/>
        </p:nvSpPr>
        <p:spPr>
          <a:xfrm>
            <a:off x="447840" y="1214280"/>
            <a:ext cx="9030240" cy="5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Arial"/>
                <a:ea typeface="Arial"/>
                <a:cs typeface="Arial"/>
                <a:sym typeface="Arial"/>
              </a:rPr>
              <a:t>EN EL SOFTWARE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1" name="Google Shape;571;p15"/>
          <p:cNvPicPr preferRelativeResize="0"/>
          <p:nvPr/>
        </p:nvPicPr>
        <p:blipFill rotWithShape="1">
          <a:blip r:embed="rId3">
            <a:alphaModFix/>
          </a:blip>
          <a:srcRect l="58794" t="6322" r="99" b="36192"/>
          <a:stretch/>
        </p:blipFill>
        <p:spPr>
          <a:xfrm>
            <a:off x="296640" y="2358000"/>
            <a:ext cx="9091800" cy="417852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6" name="Google Shape;57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522000" y="2143440"/>
            <a:ext cx="4699080" cy="44521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77" name="Google Shape;577;p16"/>
          <p:cNvGrpSpPr/>
          <p:nvPr/>
        </p:nvGrpSpPr>
        <p:grpSpPr>
          <a:xfrm>
            <a:off x="3758367" y="1533600"/>
            <a:ext cx="5075313" cy="2359440"/>
            <a:chOff x="3758367" y="1533600"/>
            <a:chExt cx="5075313" cy="2359440"/>
          </a:xfrm>
        </p:grpSpPr>
        <p:sp>
          <p:nvSpPr>
            <p:cNvPr id="578" name="Google Shape;578;p16"/>
            <p:cNvSpPr/>
            <p:nvPr/>
          </p:nvSpPr>
          <p:spPr>
            <a:xfrm flipH="1">
              <a:off x="4469040" y="1533600"/>
              <a:ext cx="4364640" cy="2359440"/>
            </a:xfrm>
            <a:prstGeom prst="roundRect">
              <a:avLst>
                <a:gd name="adj" fmla="val 10157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9" name="Google Shape;579;p16"/>
            <p:cNvSpPr/>
            <p:nvPr/>
          </p:nvSpPr>
          <p:spPr>
            <a:xfrm rot="-6773400" flipH="1">
              <a:off x="4019400" y="2399760"/>
              <a:ext cx="332640" cy="787320"/>
            </a:xfrm>
            <a:prstGeom prst="triangle">
              <a:avLst>
                <a:gd name="adj" fmla="val 5000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0" name="Google Shape;580;p16"/>
          <p:cNvSpPr/>
          <p:nvPr/>
        </p:nvSpPr>
        <p:spPr>
          <a:xfrm>
            <a:off x="4831920" y="1868400"/>
            <a:ext cx="3808800" cy="154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realizar la actividad práctica te invitamos a que revises la cápsula animada: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“Uso de protoboard”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6"/>
          <p:cNvSpPr/>
          <p:nvPr/>
        </p:nvSpPr>
        <p:spPr>
          <a:xfrm>
            <a:off x="375840" y="1373760"/>
            <a:ext cx="352656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COMPLEMENTARIO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6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MATERIAL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6"/>
          <p:cNvSpPr/>
          <p:nvPr/>
        </p:nvSpPr>
        <p:spPr>
          <a:xfrm>
            <a:off x="5529240" y="4350600"/>
            <a:ext cx="4857120" cy="387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17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7"/>
          <p:cNvSpPr/>
          <p:nvPr/>
        </p:nvSpPr>
        <p:spPr>
          <a:xfrm>
            <a:off x="2035440" y="2912040"/>
            <a:ext cx="6999120" cy="26956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7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REVISEMOS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7"/>
          <p:cNvSpPr/>
          <p:nvPr/>
        </p:nvSpPr>
        <p:spPr>
          <a:xfrm>
            <a:off x="4214160" y="1184040"/>
            <a:ext cx="46584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000" b="0" i="0" u="none" strike="noStrike" cap="non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2" name="Google Shape;592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474520" y="5389200"/>
            <a:ext cx="1651320" cy="88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18000" y="2473200"/>
            <a:ext cx="3855960" cy="3653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126200" y="5056200"/>
            <a:ext cx="1806120" cy="134748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17"/>
          <p:cNvSpPr/>
          <p:nvPr/>
        </p:nvSpPr>
        <p:spPr>
          <a:xfrm>
            <a:off x="5989680" y="1176480"/>
            <a:ext cx="5374080" cy="13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17"/>
          <p:cNvSpPr/>
          <p:nvPr/>
        </p:nvSpPr>
        <p:spPr>
          <a:xfrm>
            <a:off x="3332160" y="3204720"/>
            <a:ext cx="4960080" cy="2051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SEMÁFORO CON PLC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realizaremos una actividad que resume todo lo que hemos visto! </a:t>
            </a:r>
            <a:r>
              <a:rPr lang="es-CL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¡Atentos, atentas!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1" name="Google Shape;601;p18"/>
          <p:cNvGrpSpPr/>
          <p:nvPr/>
        </p:nvGrpSpPr>
        <p:grpSpPr>
          <a:xfrm>
            <a:off x="25380" y="2705736"/>
            <a:ext cx="5833620" cy="1155289"/>
            <a:chOff x="25380" y="2705736"/>
            <a:chExt cx="5833620" cy="1155289"/>
          </a:xfrm>
        </p:grpSpPr>
        <p:sp>
          <p:nvSpPr>
            <p:cNvPr id="602" name="Google Shape;602;p18"/>
            <p:cNvSpPr/>
            <p:nvPr/>
          </p:nvSpPr>
          <p:spPr>
            <a:xfrm>
              <a:off x="1267560" y="3098160"/>
              <a:ext cx="4591440" cy="333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Manipular</a:t>
              </a:r>
              <a:r>
                <a:rPr lang="es-CL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 cuidadosamente </a:t>
              </a:r>
              <a:r>
                <a:rPr lang="es-CL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herramientas.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03" name="Google Shape;603;p18"/>
            <p:cNvGrpSpPr/>
            <p:nvPr/>
          </p:nvGrpSpPr>
          <p:grpSpPr>
            <a:xfrm>
              <a:off x="25380" y="2705736"/>
              <a:ext cx="1190977" cy="1155289"/>
              <a:chOff x="25380" y="2705736"/>
              <a:chExt cx="1190977" cy="1155289"/>
            </a:xfrm>
          </p:grpSpPr>
          <p:sp>
            <p:nvSpPr>
              <p:cNvPr id="604" name="Google Shape;604;p18"/>
              <p:cNvSpPr/>
              <p:nvPr/>
            </p:nvSpPr>
            <p:spPr>
              <a:xfrm rot="5400000">
                <a:off x="201600" y="2692080"/>
                <a:ext cx="782280" cy="11347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05" name="Google Shape;605;p18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 rot="-2193600">
                <a:off x="169920" y="2900880"/>
                <a:ext cx="907920" cy="7650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06" name="Google Shape;606;p18"/>
          <p:cNvGrpSpPr/>
          <p:nvPr/>
        </p:nvGrpSpPr>
        <p:grpSpPr>
          <a:xfrm>
            <a:off x="25380" y="5827140"/>
            <a:ext cx="5832180" cy="782280"/>
            <a:chOff x="25380" y="5827140"/>
            <a:chExt cx="5832180" cy="782280"/>
          </a:xfrm>
        </p:grpSpPr>
        <p:grpSp>
          <p:nvGrpSpPr>
            <p:cNvPr id="607" name="Google Shape;607;p18"/>
            <p:cNvGrpSpPr/>
            <p:nvPr/>
          </p:nvGrpSpPr>
          <p:grpSpPr>
            <a:xfrm>
              <a:off x="25380" y="5827140"/>
              <a:ext cx="1134720" cy="782280"/>
              <a:chOff x="25380" y="5827140"/>
              <a:chExt cx="1134720" cy="782280"/>
            </a:xfrm>
          </p:grpSpPr>
          <p:sp>
            <p:nvSpPr>
              <p:cNvPr id="608" name="Google Shape;608;p18"/>
              <p:cNvSpPr/>
              <p:nvPr/>
            </p:nvSpPr>
            <p:spPr>
              <a:xfrm rot="5400000">
                <a:off x="201600" y="5650920"/>
                <a:ext cx="782280" cy="11347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09" name="Google Shape;609;p18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48480" y="5954760"/>
                <a:ext cx="665280" cy="5605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610" name="Google Shape;610;p18"/>
            <p:cNvSpPr/>
            <p:nvPr/>
          </p:nvSpPr>
          <p:spPr>
            <a:xfrm>
              <a:off x="1297080" y="5926680"/>
              <a:ext cx="4560480" cy="577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Toda actividad debe desarrollarse </a:t>
              </a:r>
              <a:r>
                <a:rPr lang="es-CL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bajo supervisión </a:t>
              </a:r>
              <a:r>
                <a:rPr lang="es-CL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la persona a cargo del taller o laboratorio.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611" name="Google Shape;611;p18"/>
          <p:cNvGrpSpPr/>
          <p:nvPr/>
        </p:nvGrpSpPr>
        <p:grpSpPr>
          <a:xfrm>
            <a:off x="-4140" y="1887660"/>
            <a:ext cx="9305280" cy="782280"/>
            <a:chOff x="-4140" y="1887660"/>
            <a:chExt cx="9305280" cy="782280"/>
          </a:xfrm>
        </p:grpSpPr>
        <p:sp>
          <p:nvSpPr>
            <p:cNvPr id="612" name="Google Shape;612;p18"/>
            <p:cNvSpPr/>
            <p:nvPr/>
          </p:nvSpPr>
          <p:spPr>
            <a:xfrm rot="5400000">
              <a:off x="4257360" y="-2373840"/>
              <a:ext cx="782280" cy="930528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8"/>
            <p:cNvSpPr/>
            <p:nvPr/>
          </p:nvSpPr>
          <p:spPr>
            <a:xfrm>
              <a:off x="4015080" y="2109240"/>
              <a:ext cx="2974680" cy="333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Utilizar EPPs</a:t>
              </a:r>
              <a:r>
                <a:rPr lang="es-CL" sz="16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s-CL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para el autocuidado.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614" name="Google Shape;614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44160" y="2008800"/>
              <a:ext cx="640080" cy="5392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5" name="Google Shape;615;p1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287720" y="2008800"/>
              <a:ext cx="639360" cy="538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6" name="Google Shape;616;p18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2230560" y="2024640"/>
              <a:ext cx="601560" cy="506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17" name="Google Shape;617;p18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3135960" y="2021400"/>
              <a:ext cx="609480" cy="5133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18" name="Google Shape;618;p18"/>
          <p:cNvGrpSpPr/>
          <p:nvPr/>
        </p:nvGrpSpPr>
        <p:grpSpPr>
          <a:xfrm>
            <a:off x="25380" y="4845780"/>
            <a:ext cx="5763060" cy="782280"/>
            <a:chOff x="25380" y="4845780"/>
            <a:chExt cx="5763060" cy="782280"/>
          </a:xfrm>
        </p:grpSpPr>
        <p:sp>
          <p:nvSpPr>
            <p:cNvPr id="619" name="Google Shape;619;p18"/>
            <p:cNvSpPr/>
            <p:nvPr/>
          </p:nvSpPr>
          <p:spPr>
            <a:xfrm>
              <a:off x="1297080" y="5068440"/>
              <a:ext cx="4491360" cy="333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ordenado </a:t>
              </a:r>
              <a:r>
                <a:rPr lang="es-CL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 el área de trabajo.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0" name="Google Shape;620;p18"/>
            <p:cNvGrpSpPr/>
            <p:nvPr/>
          </p:nvGrpSpPr>
          <p:grpSpPr>
            <a:xfrm>
              <a:off x="25380" y="4845780"/>
              <a:ext cx="1134720" cy="782280"/>
              <a:chOff x="25380" y="4845780"/>
              <a:chExt cx="1134720" cy="782280"/>
            </a:xfrm>
          </p:grpSpPr>
          <p:sp>
            <p:nvSpPr>
              <p:cNvPr id="621" name="Google Shape;621;p18"/>
              <p:cNvSpPr/>
              <p:nvPr/>
            </p:nvSpPr>
            <p:spPr>
              <a:xfrm rot="5400000">
                <a:off x="201600" y="4669560"/>
                <a:ext cx="782280" cy="11347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22" name="Google Shape;622;p18"/>
              <p:cNvPicPr preferRelativeResize="0"/>
              <p:nvPr/>
            </p:nvPicPr>
            <p:blipFill rotWithShape="1">
              <a:blip r:embed="rId9">
                <a:alphaModFix/>
              </a:blip>
              <a:srcRect/>
              <a:stretch/>
            </p:blipFill>
            <p:spPr>
              <a:xfrm>
                <a:off x="326880" y="4956480"/>
                <a:ext cx="682560" cy="57528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23" name="Google Shape;623;p18"/>
          <p:cNvGrpSpPr/>
          <p:nvPr/>
        </p:nvGrpSpPr>
        <p:grpSpPr>
          <a:xfrm>
            <a:off x="25380" y="3864420"/>
            <a:ext cx="6502500" cy="782280"/>
            <a:chOff x="25380" y="3864420"/>
            <a:chExt cx="6502500" cy="782280"/>
          </a:xfrm>
        </p:grpSpPr>
        <p:sp>
          <p:nvSpPr>
            <p:cNvPr id="624" name="Google Shape;624;p18"/>
            <p:cNvSpPr/>
            <p:nvPr/>
          </p:nvSpPr>
          <p:spPr>
            <a:xfrm>
              <a:off x="1289880" y="3963960"/>
              <a:ext cx="5238000" cy="5770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Ser cuidadoso y respetuoso </a:t>
              </a:r>
              <a:r>
                <a:rPr lang="es-CL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 los integrantes del equipo de trabajo, asegurando la </a:t>
              </a:r>
              <a:r>
                <a:rPr lang="es-CL" sz="1600" b="1" i="0" u="none" strike="noStrike" cap="none">
                  <a:solidFill>
                    <a:srgbClr val="29754D"/>
                  </a:solidFill>
                  <a:latin typeface="Calibri"/>
                  <a:ea typeface="Calibri"/>
                  <a:cs typeface="Calibri"/>
                  <a:sym typeface="Calibri"/>
                </a:rPr>
                <a:t>integridad física </a:t>
              </a:r>
              <a:r>
                <a:rPr lang="es-CL" sz="16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 todos.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625" name="Google Shape;625;p18"/>
            <p:cNvGrpSpPr/>
            <p:nvPr/>
          </p:nvGrpSpPr>
          <p:grpSpPr>
            <a:xfrm>
              <a:off x="25380" y="3864420"/>
              <a:ext cx="1134720" cy="782280"/>
              <a:chOff x="25380" y="3864420"/>
              <a:chExt cx="1134720" cy="782280"/>
            </a:xfrm>
          </p:grpSpPr>
          <p:sp>
            <p:nvSpPr>
              <p:cNvPr id="626" name="Google Shape;626;p18"/>
              <p:cNvSpPr/>
              <p:nvPr/>
            </p:nvSpPr>
            <p:spPr>
              <a:xfrm rot="5400000">
                <a:off x="201600" y="3688200"/>
                <a:ext cx="782280" cy="1134720"/>
              </a:xfrm>
              <a:prstGeom prst="round2SameRect">
                <a:avLst>
                  <a:gd name="adj1" fmla="val 16667"/>
                  <a:gd name="adj2" fmla="val 0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627" name="Google Shape;627;p18"/>
              <p:cNvPicPr preferRelativeResize="0"/>
              <p:nvPr/>
            </p:nvPicPr>
            <p:blipFill rotWithShape="1">
              <a:blip r:embed="rId10">
                <a:alphaModFix/>
              </a:blip>
              <a:srcRect/>
              <a:stretch/>
            </p:blipFill>
            <p:spPr>
              <a:xfrm>
                <a:off x="277200" y="3942360"/>
                <a:ext cx="740160" cy="62352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pic>
        <p:nvPicPr>
          <p:cNvPr id="628" name="Google Shape;628;p1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836320" y="3780360"/>
            <a:ext cx="3759480" cy="3778560"/>
          </a:xfrm>
          <a:prstGeom prst="rect">
            <a:avLst/>
          </a:prstGeom>
          <a:noFill/>
          <a:ln>
            <a:noFill/>
          </a:ln>
        </p:spPr>
      </p:pic>
      <p:sp>
        <p:nvSpPr>
          <p:cNvPr id="629" name="Google Shape;629;p18"/>
          <p:cNvSpPr/>
          <p:nvPr/>
        </p:nvSpPr>
        <p:spPr>
          <a:xfrm>
            <a:off x="375840" y="1373760"/>
            <a:ext cx="469008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¡ATENCIÓN!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p18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LA ACTIVIDAD: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" name="Google Shape;635;p19"/>
          <p:cNvSpPr/>
          <p:nvPr/>
        </p:nvSpPr>
        <p:spPr>
          <a:xfrm>
            <a:off x="383400" y="2370240"/>
            <a:ext cx="8838360" cy="323748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6" name="Google Shape;636;p19"/>
          <p:cNvSpPr/>
          <p:nvPr/>
        </p:nvSpPr>
        <p:spPr>
          <a:xfrm>
            <a:off x="5279760" y="7354440"/>
            <a:ext cx="2722680" cy="2044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19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8" name="Google Shape;638;p19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9" name="Google Shape;639;p19"/>
          <p:cNvSpPr/>
          <p:nvPr/>
        </p:nvSpPr>
        <p:spPr>
          <a:xfrm>
            <a:off x="958680" y="4106520"/>
            <a:ext cx="5106960" cy="773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¡No olvides contestar y entregar el Ticket de Salida!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1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21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0" name="Google Shape;640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10840" y="4475520"/>
            <a:ext cx="673560" cy="60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37280" y="3028320"/>
            <a:ext cx="2662560" cy="416808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9"/>
          <p:cNvSpPr/>
          <p:nvPr/>
        </p:nvSpPr>
        <p:spPr>
          <a:xfrm>
            <a:off x="4592520" y="795240"/>
            <a:ext cx="5374080" cy="1356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19"/>
          <p:cNvSpPr/>
          <p:nvPr/>
        </p:nvSpPr>
        <p:spPr>
          <a:xfrm>
            <a:off x="958680" y="2836440"/>
            <a:ext cx="5339880" cy="77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CONTROL DE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SEMÁFORO CON PLC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"/>
          <p:cNvSpPr/>
          <p:nvPr/>
        </p:nvSpPr>
        <p:spPr>
          <a:xfrm>
            <a:off x="365400" y="2144520"/>
            <a:ext cx="1443600" cy="17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2</a:t>
            </a: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2"/>
          <p:cNvSpPr/>
          <p:nvPr/>
        </p:nvSpPr>
        <p:spPr>
          <a:xfrm>
            <a:off x="360000" y="2160000"/>
            <a:ext cx="7084800" cy="58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SEMÁFORO CON PLC</a:t>
            </a:r>
            <a:endParaRPr sz="3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0" name="Google Shape;370;p2" descr="(PORTADILLA)Electronica M7 A2 Control de Semáforo con PLC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60720" y="2003400"/>
            <a:ext cx="5986800" cy="542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"/>
          <p:cNvSpPr/>
          <p:nvPr/>
        </p:nvSpPr>
        <p:spPr>
          <a:xfrm>
            <a:off x="1139040" y="834840"/>
            <a:ext cx="700128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2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MÓDULO 7 </a:t>
            </a:r>
            <a:r>
              <a:rPr lang="es-CL" sz="12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| OPERACIÓN Y PROGRAMACIÓN DE EQUIPOS DE CONTROL ELÉCTRICO INDUSTRIAL</a:t>
            </a:r>
            <a:endParaRPr sz="12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1800" y="360720"/>
            <a:ext cx="4476240" cy="75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"/>
          <p:cNvSpPr/>
          <p:nvPr/>
        </p:nvSpPr>
        <p:spPr>
          <a:xfrm>
            <a:off x="4766400" y="2346480"/>
            <a:ext cx="2979720" cy="3816360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3"/>
          <p:cNvSpPr/>
          <p:nvPr/>
        </p:nvSpPr>
        <p:spPr>
          <a:xfrm>
            <a:off x="1649520" y="2346480"/>
            <a:ext cx="2979720" cy="3816360"/>
          </a:xfrm>
          <a:prstGeom prst="roundRect">
            <a:avLst>
              <a:gd name="adj" fmla="val 545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9" name="Google Shape;379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57240" y="1981080"/>
            <a:ext cx="764280" cy="7286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Google Shape;38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55960" y="2258280"/>
            <a:ext cx="3222360" cy="3034440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Google Shape;381;p3"/>
          <p:cNvSpPr/>
          <p:nvPr/>
        </p:nvSpPr>
        <p:spPr>
          <a:xfrm>
            <a:off x="4914360" y="3507480"/>
            <a:ext cx="2740320" cy="134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Opera sistemas de control eléctrico semiautomático de acuerdo a requerimientos del equipo, considerando la normativa eléctrica vigente.    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701"/>
              </a:spcBef>
              <a:spcAft>
                <a:spcPts val="0"/>
              </a:spcAft>
              <a:buNone/>
            </a:pP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3"/>
          <p:cNvSpPr/>
          <p:nvPr/>
        </p:nvSpPr>
        <p:spPr>
          <a:xfrm>
            <a:off x="5057640" y="2934360"/>
            <a:ext cx="2396160" cy="4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3" name="Google Shape;383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-339840" y="2669040"/>
            <a:ext cx="3053160" cy="4190040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3"/>
          <p:cNvSpPr/>
          <p:nvPr/>
        </p:nvSpPr>
        <p:spPr>
          <a:xfrm>
            <a:off x="1755720" y="2934360"/>
            <a:ext cx="2767680" cy="40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METODOLOGÍA SELECCIONADA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3"/>
          <p:cNvSpPr/>
          <p:nvPr/>
        </p:nvSpPr>
        <p:spPr>
          <a:xfrm>
            <a:off x="1814760" y="3507480"/>
            <a:ext cx="2714040" cy="19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Aprendizaje basado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Problemas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6" name="Google Shape;386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73400" y="1981080"/>
            <a:ext cx="765720" cy="730080"/>
          </a:xfrm>
          <a:prstGeom prst="rect">
            <a:avLst/>
          </a:prstGeom>
          <a:noFill/>
          <a:ln>
            <a:noFill/>
          </a:ln>
        </p:spPr>
      </p:pic>
      <p:sp>
        <p:nvSpPr>
          <p:cNvPr id="387" name="Google Shape;387;p3"/>
          <p:cNvSpPr/>
          <p:nvPr/>
        </p:nvSpPr>
        <p:spPr>
          <a:xfrm>
            <a:off x="452160" y="1378080"/>
            <a:ext cx="894996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</a:t>
            </a:r>
            <a:r>
              <a:rPr lang="es-CL" sz="28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SEMÁFORO CON PLC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4"/>
          <p:cNvSpPr/>
          <p:nvPr/>
        </p:nvSpPr>
        <p:spPr>
          <a:xfrm>
            <a:off x="4152240" y="2959200"/>
            <a:ext cx="4546800" cy="3269520"/>
          </a:xfrm>
          <a:prstGeom prst="roundRect">
            <a:avLst>
              <a:gd name="adj" fmla="val 5265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4"/>
          <p:cNvSpPr/>
          <p:nvPr/>
        </p:nvSpPr>
        <p:spPr>
          <a:xfrm>
            <a:off x="375840" y="1373760"/>
            <a:ext cx="410688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4360" y="2347920"/>
            <a:ext cx="3018240" cy="4406040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4"/>
          <p:cNvSpPr/>
          <p:nvPr/>
        </p:nvSpPr>
        <p:spPr>
          <a:xfrm>
            <a:off x="3606840" y="1209240"/>
            <a:ext cx="1015560" cy="52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6000" b="0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6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"/>
          <p:cNvSpPr/>
          <p:nvPr/>
        </p:nvSpPr>
        <p:spPr>
          <a:xfrm>
            <a:off x="8501040" y="1396440"/>
            <a:ext cx="4857120" cy="450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" name="Google Shape;397;p4"/>
          <p:cNvSpPr/>
          <p:nvPr/>
        </p:nvSpPr>
        <p:spPr>
          <a:xfrm>
            <a:off x="4398840" y="2109960"/>
            <a:ext cx="3969720" cy="7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CONTROL DE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2600" b="0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SEMÁFORO CON PLC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98" name="Google Shape;398;p4"/>
          <p:cNvGrpSpPr/>
          <p:nvPr/>
        </p:nvGrpSpPr>
        <p:grpSpPr>
          <a:xfrm>
            <a:off x="3991320" y="3183840"/>
            <a:ext cx="425520" cy="2815920"/>
            <a:chOff x="3991320" y="3183840"/>
            <a:chExt cx="425520" cy="2815920"/>
          </a:xfrm>
        </p:grpSpPr>
        <p:sp>
          <p:nvSpPr>
            <p:cNvPr id="399" name="Google Shape;399;p4"/>
            <p:cNvSpPr/>
            <p:nvPr/>
          </p:nvSpPr>
          <p:spPr>
            <a:xfrm>
              <a:off x="4071240" y="3213720"/>
              <a:ext cx="271440" cy="278640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"/>
            <p:cNvSpPr/>
            <p:nvPr/>
          </p:nvSpPr>
          <p:spPr>
            <a:xfrm>
              <a:off x="4071240" y="3766320"/>
              <a:ext cx="271440" cy="278640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"/>
            <p:cNvSpPr/>
            <p:nvPr/>
          </p:nvSpPr>
          <p:spPr>
            <a:xfrm>
              <a:off x="4071240" y="4092120"/>
              <a:ext cx="271440" cy="278640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"/>
            <p:cNvSpPr/>
            <p:nvPr/>
          </p:nvSpPr>
          <p:spPr>
            <a:xfrm>
              <a:off x="4071240" y="4417920"/>
              <a:ext cx="271440" cy="278640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"/>
            <p:cNvSpPr/>
            <p:nvPr/>
          </p:nvSpPr>
          <p:spPr>
            <a:xfrm>
              <a:off x="4071240" y="4743720"/>
              <a:ext cx="271440" cy="278640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"/>
            <p:cNvSpPr/>
            <p:nvPr/>
          </p:nvSpPr>
          <p:spPr>
            <a:xfrm>
              <a:off x="4071240" y="5069520"/>
              <a:ext cx="271440" cy="278640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"/>
            <p:cNvSpPr/>
            <p:nvPr/>
          </p:nvSpPr>
          <p:spPr>
            <a:xfrm>
              <a:off x="4071240" y="5395320"/>
              <a:ext cx="271440" cy="278640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"/>
            <p:cNvSpPr/>
            <p:nvPr/>
          </p:nvSpPr>
          <p:spPr>
            <a:xfrm>
              <a:off x="4071240" y="5721120"/>
              <a:ext cx="271440" cy="278640"/>
            </a:xfrm>
            <a:prstGeom prst="roundRect">
              <a:avLst>
                <a:gd name="adj" fmla="val 16667"/>
              </a:avLst>
            </a:prstGeom>
            <a:solidFill>
              <a:srgbClr val="2975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"/>
            <p:cNvSpPr/>
            <p:nvPr/>
          </p:nvSpPr>
          <p:spPr>
            <a:xfrm>
              <a:off x="4042800" y="3183840"/>
              <a:ext cx="342360" cy="2786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4"/>
            <p:cNvSpPr/>
            <p:nvPr/>
          </p:nvSpPr>
          <p:spPr>
            <a:xfrm>
              <a:off x="3991320" y="3713400"/>
              <a:ext cx="425520" cy="3247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9" name="Google Shape;409;p4"/>
            <p:cNvSpPr/>
            <p:nvPr/>
          </p:nvSpPr>
          <p:spPr>
            <a:xfrm>
              <a:off x="4008240" y="4016880"/>
              <a:ext cx="402840" cy="3783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0" name="Google Shape;410;p4"/>
            <p:cNvSpPr/>
            <p:nvPr/>
          </p:nvSpPr>
          <p:spPr>
            <a:xfrm>
              <a:off x="4014720" y="4370760"/>
              <a:ext cx="381240" cy="33084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1" name="Google Shape;411;p4"/>
            <p:cNvSpPr/>
            <p:nvPr/>
          </p:nvSpPr>
          <p:spPr>
            <a:xfrm>
              <a:off x="4037400" y="4691520"/>
              <a:ext cx="349920" cy="31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5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2" name="Google Shape;412;p4"/>
            <p:cNvSpPr/>
            <p:nvPr/>
          </p:nvSpPr>
          <p:spPr>
            <a:xfrm>
              <a:off x="4034880" y="5010840"/>
              <a:ext cx="349920" cy="31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6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3" name="Google Shape;413;p4"/>
            <p:cNvSpPr/>
            <p:nvPr/>
          </p:nvSpPr>
          <p:spPr>
            <a:xfrm>
              <a:off x="4034880" y="5352480"/>
              <a:ext cx="349920" cy="31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7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4"/>
            <p:cNvSpPr/>
            <p:nvPr/>
          </p:nvSpPr>
          <p:spPr>
            <a:xfrm>
              <a:off x="4034880" y="5669640"/>
              <a:ext cx="349920" cy="3196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0000" tIns="91425" rIns="90000" bIns="91425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600" b="1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8</a:t>
              </a:r>
              <a:endParaRPr sz="16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4"/>
          <p:cNvSpPr/>
          <p:nvPr/>
        </p:nvSpPr>
        <p:spPr>
          <a:xfrm>
            <a:off x="4348080" y="3122280"/>
            <a:ext cx="4857120" cy="328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7632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de conocimientos previos “Organizadores Gráficos”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632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632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Modo de Trabajo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632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Arquitectura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632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¿Cuánto hemos aprendido?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632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Temporizador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632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Software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7632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5"/>
          <p:cNvSpPr/>
          <p:nvPr/>
        </p:nvSpPr>
        <p:spPr>
          <a:xfrm>
            <a:off x="464400" y="2555640"/>
            <a:ext cx="5145840" cy="3057120"/>
          </a:xfrm>
          <a:prstGeom prst="roundRect">
            <a:avLst>
              <a:gd name="adj" fmla="val 9635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5"/>
          <p:cNvSpPr/>
          <p:nvPr/>
        </p:nvSpPr>
        <p:spPr>
          <a:xfrm>
            <a:off x="375840" y="1373760"/>
            <a:ext cx="8949960" cy="318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5"/>
          <p:cNvSpPr/>
          <p:nvPr/>
        </p:nvSpPr>
        <p:spPr>
          <a:xfrm>
            <a:off x="366480" y="1220040"/>
            <a:ext cx="4699800" cy="1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3" name="Google Shape;42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70080" y="2389320"/>
            <a:ext cx="4428000" cy="430128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5"/>
          <p:cNvSpPr/>
          <p:nvPr/>
        </p:nvSpPr>
        <p:spPr>
          <a:xfrm>
            <a:off x="4385160" y="1184040"/>
            <a:ext cx="465840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5000" b="0" i="0" u="none" strike="noStrike" cap="none">
                <a:solidFill>
                  <a:srgbClr val="8EB99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5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5"/>
          <p:cNvSpPr/>
          <p:nvPr/>
        </p:nvSpPr>
        <p:spPr>
          <a:xfrm>
            <a:off x="4496040" y="1702800"/>
            <a:ext cx="4050360" cy="10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"/>
          <p:cNvSpPr/>
          <p:nvPr/>
        </p:nvSpPr>
        <p:spPr>
          <a:xfrm>
            <a:off x="695880" y="2916360"/>
            <a:ext cx="4624920" cy="225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CONTROL DE SEMÁFORO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26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 PLC</a:t>
            </a: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¡Ahora veamos cómo lo que ya has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aprendido refuerza y mejora lo que estás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punto de aprender!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2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"/>
          <p:cNvSpPr/>
          <p:nvPr/>
        </p:nvSpPr>
        <p:spPr>
          <a:xfrm>
            <a:off x="4280040" y="1740960"/>
            <a:ext cx="4342680" cy="1065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5"/>
          <p:cNvSpPr/>
          <p:nvPr/>
        </p:nvSpPr>
        <p:spPr>
          <a:xfrm>
            <a:off x="4538520" y="2176200"/>
            <a:ext cx="5404680" cy="45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p6"/>
          <p:cNvSpPr/>
          <p:nvPr/>
        </p:nvSpPr>
        <p:spPr>
          <a:xfrm>
            <a:off x="447840" y="1214280"/>
            <a:ext cx="90302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CONOCIMIENTOS PREVIOS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6"/>
          <p:cNvSpPr/>
          <p:nvPr/>
        </p:nvSpPr>
        <p:spPr>
          <a:xfrm>
            <a:off x="5006880" y="2055960"/>
            <a:ext cx="4009320" cy="460944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35" name="Google Shape;435;p6"/>
          <p:cNvGrpSpPr/>
          <p:nvPr/>
        </p:nvGrpSpPr>
        <p:grpSpPr>
          <a:xfrm>
            <a:off x="5209560" y="2357280"/>
            <a:ext cx="3657240" cy="4032000"/>
            <a:chOff x="5209560" y="2357280"/>
            <a:chExt cx="3657240" cy="4032000"/>
          </a:xfrm>
        </p:grpSpPr>
        <p:grpSp>
          <p:nvGrpSpPr>
            <p:cNvPr id="436" name="Google Shape;436;p6"/>
            <p:cNvGrpSpPr/>
            <p:nvPr/>
          </p:nvGrpSpPr>
          <p:grpSpPr>
            <a:xfrm>
              <a:off x="5301360" y="2357280"/>
              <a:ext cx="3565440" cy="4032000"/>
              <a:chOff x="5301360" y="2357280"/>
              <a:chExt cx="3565440" cy="4032000"/>
            </a:xfrm>
          </p:grpSpPr>
          <p:pic>
            <p:nvPicPr>
              <p:cNvPr id="437" name="Google Shape;437;p6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301360" y="2357280"/>
                <a:ext cx="3526200" cy="130428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8" name="Google Shape;438;p6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5301360" y="5128920"/>
                <a:ext cx="3565440" cy="1260360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439" name="Google Shape;439;p6"/>
              <p:cNvPicPr preferRelativeResize="0"/>
              <p:nvPr/>
            </p:nvPicPr>
            <p:blipFill rotWithShape="1">
              <a:blip r:embed="rId5">
                <a:alphaModFix/>
              </a:blip>
              <a:srcRect/>
              <a:stretch/>
            </p:blipFill>
            <p:spPr>
              <a:xfrm>
                <a:off x="5340600" y="3603600"/>
                <a:ext cx="3526200" cy="15246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40" name="Google Shape;440;p6"/>
            <p:cNvSpPr/>
            <p:nvPr/>
          </p:nvSpPr>
          <p:spPr>
            <a:xfrm>
              <a:off x="5209560" y="2358720"/>
              <a:ext cx="835200" cy="28836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3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Sensores</a:t>
              </a:r>
              <a:endParaRPr sz="13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41" name="Google Shape;441;p6"/>
          <p:cNvSpPr/>
          <p:nvPr/>
        </p:nvSpPr>
        <p:spPr>
          <a:xfrm>
            <a:off x="439200" y="2101680"/>
            <a:ext cx="4284720" cy="46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Debemos recordar que </a:t>
            </a:r>
            <a:r>
              <a:rPr lang="es-CL" sz="18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PLC son una herramienta diseñada específicamente para la automatización de procesos industriales y maquinaria</a:t>
            </a: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 Estos poseen: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Módulo de entrada</a:t>
            </a: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como  sensores/selectores/botones/pulsadores.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Unidad central</a:t>
            </a: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procesa las señales mediante una previa programación de control que se carga en la memoria del dispositivo.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6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Módulos de salidas</a:t>
            </a: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interfase para luces/actuadores (motores, solenoides,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bobinas, relés).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7"/>
          <p:cNvSpPr/>
          <p:nvPr/>
        </p:nvSpPr>
        <p:spPr>
          <a:xfrm>
            <a:off x="447840" y="2057400"/>
            <a:ext cx="8914680" cy="459684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7"/>
          <p:cNvSpPr/>
          <p:nvPr/>
        </p:nvSpPr>
        <p:spPr>
          <a:xfrm>
            <a:off x="447840" y="1214280"/>
            <a:ext cx="90302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MODO DE TRABAJO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7"/>
          <p:cNvSpPr/>
          <p:nvPr/>
        </p:nvSpPr>
        <p:spPr>
          <a:xfrm>
            <a:off x="630000" y="2228760"/>
            <a:ext cx="4538160" cy="164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PLC realiza una lectura de las entradas cada cierto tiempo, luego ejecuta el código programado por el técnico en la memoria del dispositivo y finalmente realiza  el cambio de estado en la salidas 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"/>
          <p:cNvSpPr/>
          <p:nvPr/>
        </p:nvSpPr>
        <p:spPr>
          <a:xfrm>
            <a:off x="630000" y="3690720"/>
            <a:ext cx="4677840" cy="2739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176400" marR="0" lvl="0" indent="-17568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73E32"/>
              </a:buClr>
              <a:buSzPts val="1700"/>
              <a:buFont typeface="Arial"/>
              <a:buChar char="•"/>
            </a:pPr>
            <a:r>
              <a:rPr lang="es-CL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Procesa el programa de forma cíclica.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568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C73E32"/>
              </a:buClr>
              <a:buSzPts val="1700"/>
              <a:buFont typeface="Arial"/>
              <a:buChar char="•"/>
            </a:pPr>
            <a:r>
              <a:rPr lang="es-CL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valores de entrada se guardan como imagen del proceso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568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C73E32"/>
              </a:buClr>
              <a:buSzPts val="1700"/>
              <a:buFont typeface="Arial"/>
              <a:buChar char="•"/>
            </a:pPr>
            <a:r>
              <a:rPr lang="es-CL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programa de control accede a la imagen del proceso durante un ciclo.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568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C73E32"/>
              </a:buClr>
              <a:buSzPts val="1700"/>
              <a:buFont typeface="Arial"/>
              <a:buChar char="•"/>
            </a:pPr>
            <a:r>
              <a:rPr lang="es-CL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El programa de control se ejecuta.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568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C73E32"/>
              </a:buClr>
              <a:buSzPts val="1700"/>
              <a:buFont typeface="Arial"/>
              <a:buChar char="•"/>
            </a:pPr>
            <a:r>
              <a:rPr lang="es-CL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Los resultado se guardan como imagen del proceso.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76400" marR="0" lvl="0" indent="-175680" algn="l" rtl="0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rgbClr val="C73E32"/>
              </a:buClr>
              <a:buSzPts val="1700"/>
              <a:buFont typeface="Arial"/>
              <a:buChar char="•"/>
            </a:pPr>
            <a:r>
              <a:rPr lang="es-CL" sz="1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 final del ciclo se transfieren los nuevos estados a las salidas de relé de equipo.</a:t>
            </a:r>
            <a:endParaRPr sz="17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50" name="Google Shape;450;p7"/>
          <p:cNvGrpSpPr/>
          <p:nvPr/>
        </p:nvGrpSpPr>
        <p:grpSpPr>
          <a:xfrm>
            <a:off x="5296680" y="2162880"/>
            <a:ext cx="3902400" cy="4352040"/>
            <a:chOff x="5296680" y="2162880"/>
            <a:chExt cx="3902400" cy="4352040"/>
          </a:xfrm>
        </p:grpSpPr>
        <p:grpSp>
          <p:nvGrpSpPr>
            <p:cNvPr id="451" name="Google Shape;451;p7"/>
            <p:cNvGrpSpPr/>
            <p:nvPr/>
          </p:nvGrpSpPr>
          <p:grpSpPr>
            <a:xfrm>
              <a:off x="5570640" y="2162880"/>
              <a:ext cx="3628440" cy="4352040"/>
              <a:chOff x="5570640" y="2162880"/>
              <a:chExt cx="3628440" cy="4352040"/>
            </a:xfrm>
          </p:grpSpPr>
          <p:pic>
            <p:nvPicPr>
              <p:cNvPr id="452" name="Google Shape;452;p7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5570640" y="2162880"/>
                <a:ext cx="3628440" cy="435204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53" name="Google Shape;453;p7"/>
              <p:cNvSpPr/>
              <p:nvPr/>
            </p:nvSpPr>
            <p:spPr>
              <a:xfrm>
                <a:off x="6362640" y="2699280"/>
                <a:ext cx="287280" cy="611280"/>
              </a:xfrm>
              <a:prstGeom prst="downArrow">
                <a:avLst>
                  <a:gd name="adj1" fmla="val 50000"/>
                  <a:gd name="adj2" fmla="val 50000"/>
                </a:avLst>
              </a:prstGeom>
              <a:gradFill>
                <a:gsLst>
                  <a:gs pos="0">
                    <a:srgbClr val="F08B54"/>
                  </a:gs>
                  <a:gs pos="100000">
                    <a:srgbClr val="F67A26"/>
                  </a:gs>
                </a:gsLst>
                <a:lin ang="5400000" scaled="0"/>
              </a:gradFill>
              <a:ln w="9525" cap="flat" cmpd="sng">
                <a:solidFill>
                  <a:schemeClr val="accent2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54" name="Google Shape;454;p7"/>
            <p:cNvGrpSpPr/>
            <p:nvPr/>
          </p:nvGrpSpPr>
          <p:grpSpPr>
            <a:xfrm>
              <a:off x="5296680" y="3086100"/>
              <a:ext cx="693360" cy="2696400"/>
              <a:chOff x="5296680" y="3086100"/>
              <a:chExt cx="693360" cy="2696400"/>
            </a:xfrm>
          </p:grpSpPr>
          <p:sp>
            <p:nvSpPr>
              <p:cNvPr id="455" name="Google Shape;455;p7"/>
              <p:cNvSpPr/>
              <p:nvPr/>
            </p:nvSpPr>
            <p:spPr>
              <a:xfrm rot="5400000">
                <a:off x="4302360" y="4123440"/>
                <a:ext cx="2696400" cy="621720"/>
              </a:xfrm>
              <a:prstGeom prst="homePlate">
                <a:avLst>
                  <a:gd name="adj" fmla="val 50000"/>
                </a:avLst>
              </a:prstGeom>
              <a:solidFill>
                <a:srgbClr val="29754D">
                  <a:alpha val="67843"/>
                </a:srgbClr>
              </a:solidFill>
              <a:ln>
                <a:noFill/>
              </a:ln>
              <a:effectLst>
                <a:outerShdw blurRad="40000" dist="23040" dir="5400000" rotWithShape="0">
                  <a:srgbClr val="000000">
                    <a:alpha val="34901"/>
                  </a:srgb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7"/>
              <p:cNvSpPr/>
              <p:nvPr/>
            </p:nvSpPr>
            <p:spPr>
              <a:xfrm>
                <a:off x="5311080" y="3105360"/>
                <a:ext cx="662400" cy="272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Entrada</a:t>
                </a:r>
                <a:endParaRPr sz="1200" b="0" i="0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7" name="Google Shape;457;p7"/>
              <p:cNvSpPr/>
              <p:nvPr/>
            </p:nvSpPr>
            <p:spPr>
              <a:xfrm>
                <a:off x="5322600" y="5137200"/>
                <a:ext cx="547920" cy="2725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sp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Salida</a:t>
                </a:r>
                <a:endParaRPr sz="1200" b="0" i="0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8" name="Google Shape;458;p7"/>
              <p:cNvSpPr/>
              <p:nvPr/>
            </p:nvSpPr>
            <p:spPr>
              <a:xfrm>
                <a:off x="5296680" y="4102200"/>
                <a:ext cx="693360" cy="41832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0000" tIns="45000" rIns="90000" bIns="45000" anchor="t" anchorCtr="0">
                <a:spAutoFit/>
              </a:bodyPr>
              <a:lstStyle/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Procesa-</a:t>
                </a:r>
                <a:endParaRPr sz="1200" b="0" i="0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  <a:p>
                <a:pPr marL="0" marR="0" lvl="0" indent="0" algn="l" rtl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s-CL" sz="1200" b="0" i="0" u="none" strike="noStrike" cap="none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miento</a:t>
                </a:r>
                <a:endParaRPr sz="1200" b="0" i="0" u="none" strike="noStrike" cap="none"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59" name="Google Shape;459;p7"/>
            <p:cNvSpPr/>
            <p:nvPr/>
          </p:nvSpPr>
          <p:spPr>
            <a:xfrm>
              <a:off x="5453640" y="2235240"/>
              <a:ext cx="835200" cy="28836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3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Sensores</a:t>
              </a:r>
              <a:endParaRPr sz="13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0" name="Google Shape;460;p7"/>
            <p:cNvSpPr/>
            <p:nvPr/>
          </p:nvSpPr>
          <p:spPr>
            <a:xfrm>
              <a:off x="5453640" y="6197760"/>
              <a:ext cx="1069200" cy="18936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t" anchorCtr="0">
              <a:spAutoFit/>
            </a:bodyPr>
            <a:lstStyle/>
            <a:p>
              <a:pPr marL="0" marR="0" lvl="0" indent="0" algn="ctr" rtl="0">
                <a:lnSpc>
                  <a:spcPct val="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CL" sz="13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Actuadores</a:t>
              </a:r>
              <a:endParaRPr sz="1300" b="0" i="0" u="none" strike="noStrike" cap="none"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8"/>
          <p:cNvSpPr/>
          <p:nvPr/>
        </p:nvSpPr>
        <p:spPr>
          <a:xfrm>
            <a:off x="330120" y="2501280"/>
            <a:ext cx="4063320" cy="422892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8"/>
          <p:cNvSpPr/>
          <p:nvPr/>
        </p:nvSpPr>
        <p:spPr>
          <a:xfrm>
            <a:off x="447840" y="1214280"/>
            <a:ext cx="90302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30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ARQUITECTURA DE UN PLC</a:t>
            </a:r>
            <a:endParaRPr sz="30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8"/>
          <p:cNvSpPr/>
          <p:nvPr/>
        </p:nvSpPr>
        <p:spPr>
          <a:xfrm>
            <a:off x="4559400" y="2502000"/>
            <a:ext cx="4749120" cy="424116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8"/>
          <p:cNvPicPr preferRelativeResize="0"/>
          <p:nvPr/>
        </p:nvPicPr>
        <p:blipFill rotWithShape="1">
          <a:blip r:embed="rId3">
            <a:alphaModFix/>
          </a:blip>
          <a:srcRect l="7502" t="5389" r="41253" b="7169"/>
          <a:stretch/>
        </p:blipFill>
        <p:spPr>
          <a:xfrm>
            <a:off x="1490400" y="4539960"/>
            <a:ext cx="2810160" cy="214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Google Shape;469;p8"/>
          <p:cNvPicPr preferRelativeResize="0"/>
          <p:nvPr/>
        </p:nvPicPr>
        <p:blipFill rotWithShape="1">
          <a:blip r:embed="rId3">
            <a:alphaModFix/>
          </a:blip>
          <a:srcRect l="60587" t="8784" r="1426" b="4344"/>
          <a:stretch/>
        </p:blipFill>
        <p:spPr>
          <a:xfrm>
            <a:off x="7308485" y="5177345"/>
            <a:ext cx="2257920" cy="2314440"/>
          </a:xfrm>
          <a:prstGeom prst="rect">
            <a:avLst/>
          </a:prstGeom>
          <a:noFill/>
          <a:ln>
            <a:noFill/>
          </a:ln>
        </p:spPr>
      </p:pic>
      <p:sp>
        <p:nvSpPr>
          <p:cNvPr id="470" name="Google Shape;470;p8"/>
          <p:cNvSpPr/>
          <p:nvPr/>
        </p:nvSpPr>
        <p:spPr>
          <a:xfrm>
            <a:off x="434880" y="2630160"/>
            <a:ext cx="4072680" cy="1127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Estructura modular: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40400" marR="0" lvl="0" indent="-139680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Permite adaptarse a las necesidades del diseño, y a las posteriores actualizaciones. Configuración del sistema variable.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8"/>
          <p:cNvSpPr/>
          <p:nvPr/>
        </p:nvSpPr>
        <p:spPr>
          <a:xfrm>
            <a:off x="4600440" y="2630160"/>
            <a:ext cx="4669560" cy="14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1" i="0" u="none" strike="noStrike" cap="none">
                <a:solidFill>
                  <a:srgbClr val="C73E32"/>
                </a:solidFill>
                <a:latin typeface="Calibri"/>
                <a:ea typeface="Calibri"/>
                <a:cs typeface="Calibri"/>
                <a:sym typeface="Calibri"/>
              </a:rPr>
              <a:t>Estructura compacta: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40400" marR="0" lvl="0" indent="-139680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un solo bloque todos sus elementos: fuente de alimentación, CPU, memorias de entradas/salidas, etc.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40400" marR="0" lvl="0" indent="-139680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Aplicaciones en el que el número de entradas/salidas es pequeño, poco variable y conocido a priori.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8"/>
          <p:cNvSpPr/>
          <p:nvPr/>
        </p:nvSpPr>
        <p:spPr>
          <a:xfrm>
            <a:off x="388080" y="1822320"/>
            <a:ext cx="8462880" cy="82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Dependiendo de la estructura como se conecte físicamente los módulos se tienen dos arquitecturas diferentes.</a:t>
            </a: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8"/>
          <p:cNvSpPr/>
          <p:nvPr/>
        </p:nvSpPr>
        <p:spPr>
          <a:xfrm>
            <a:off x="4613400" y="3849350"/>
            <a:ext cx="4339800" cy="18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</a:pP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marL="140400" marR="0" lvl="0" indent="-139680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Carcasa de carácter estanco, que permite su empleo en ambientes industriales especialmente hostiles.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8"/>
          <p:cNvSpPr/>
          <p:nvPr/>
        </p:nvSpPr>
        <p:spPr>
          <a:xfrm>
            <a:off x="434880" y="3468240"/>
            <a:ext cx="3323880" cy="164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latin typeface="Arial"/>
              <a:ea typeface="Arial"/>
              <a:cs typeface="Arial"/>
              <a:sym typeface="Arial"/>
            </a:endParaRPr>
          </a:p>
          <a:p>
            <a:pPr marL="140400" marR="0" lvl="0" indent="-139680" algn="l" rtl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Funcionamiento parcial del sistema frente a averías localizadas, y una rápida reparación con la simple sustitución de los módulos averiados.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9"/>
          <p:cNvSpPr/>
          <p:nvPr/>
        </p:nvSpPr>
        <p:spPr>
          <a:xfrm>
            <a:off x="523800" y="1917720"/>
            <a:ext cx="8568720" cy="4838040"/>
          </a:xfrm>
          <a:prstGeom prst="roundRect">
            <a:avLst>
              <a:gd name="adj" fmla="val 3898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91425" rIns="90000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9"/>
          <p:cNvSpPr/>
          <p:nvPr/>
        </p:nvSpPr>
        <p:spPr>
          <a:xfrm>
            <a:off x="1044000" y="2387520"/>
            <a:ext cx="1907640" cy="333720"/>
          </a:xfrm>
          <a:prstGeom prst="rect">
            <a:avLst/>
          </a:prstGeom>
          <a:noFill/>
          <a:ln w="9525" cap="flat" cmpd="sng">
            <a:solidFill>
              <a:srgbClr val="C73E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Unidad Central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9"/>
          <p:cNvSpPr/>
          <p:nvPr/>
        </p:nvSpPr>
        <p:spPr>
          <a:xfrm>
            <a:off x="5384880" y="2222640"/>
            <a:ext cx="2988360" cy="333720"/>
          </a:xfrm>
          <a:prstGeom prst="rect">
            <a:avLst/>
          </a:prstGeom>
          <a:noFill/>
          <a:ln w="9525" cap="flat" cmpd="sng">
            <a:solidFill>
              <a:srgbClr val="C73E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Módulos de Entrada /Salidas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82" name="Google Shape;482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9840" y="2929680"/>
            <a:ext cx="5220360" cy="3148200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Google Shape;483;p9"/>
          <p:cNvSpPr/>
          <p:nvPr/>
        </p:nvSpPr>
        <p:spPr>
          <a:xfrm>
            <a:off x="2183040" y="2729160"/>
            <a:ext cx="1846440" cy="64440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25" cap="flat" cmpd="sng">
            <a:solidFill>
              <a:srgbClr val="C73E32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484" name="Google Shape;484;p9"/>
          <p:cNvSpPr/>
          <p:nvPr/>
        </p:nvSpPr>
        <p:spPr>
          <a:xfrm flipH="1">
            <a:off x="5158080" y="2553840"/>
            <a:ext cx="1572840" cy="116208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25" cap="flat" cmpd="sng">
            <a:solidFill>
              <a:srgbClr val="C73E32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485" name="Google Shape;485;p9"/>
          <p:cNvSpPr/>
          <p:nvPr/>
        </p:nvSpPr>
        <p:spPr>
          <a:xfrm flipH="1">
            <a:off x="6423840" y="2553840"/>
            <a:ext cx="307080" cy="81972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25" cap="flat" cmpd="sng">
            <a:solidFill>
              <a:srgbClr val="C73E32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486" name="Google Shape;486;p9"/>
          <p:cNvSpPr/>
          <p:nvPr/>
        </p:nvSpPr>
        <p:spPr>
          <a:xfrm rot="10800000" flipH="1">
            <a:off x="2486160" y="4572000"/>
            <a:ext cx="1747800" cy="1299240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28425" cap="flat" cmpd="sng">
            <a:solidFill>
              <a:srgbClr val="C73E32"/>
            </a:solidFill>
            <a:prstDash val="solid"/>
            <a:miter lim="8000"/>
            <a:headEnd type="none" w="sm" len="sm"/>
            <a:tailEnd type="triangle" w="med" len="med"/>
          </a:ln>
        </p:spPr>
      </p:sp>
      <p:sp>
        <p:nvSpPr>
          <p:cNvPr id="487" name="Google Shape;487;p9"/>
          <p:cNvSpPr/>
          <p:nvPr/>
        </p:nvSpPr>
        <p:spPr>
          <a:xfrm>
            <a:off x="910440" y="5855400"/>
            <a:ext cx="2594160" cy="57708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rgbClr val="C73E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Punto para comunicación </a:t>
            </a:r>
            <a:br>
              <a:rPr lang="es-CL" sz="1800" b="0" i="0" u="none" strike="noStrike" cap="none">
                <a:latin typeface="Arial"/>
                <a:ea typeface="Arial"/>
                <a:cs typeface="Arial"/>
                <a:sym typeface="Arial"/>
              </a:rPr>
            </a:br>
            <a:r>
              <a:rPr lang="es-CL" sz="1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 programación</a:t>
            </a:r>
            <a:endParaRPr sz="16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9"/>
          <p:cNvSpPr/>
          <p:nvPr/>
        </p:nvSpPr>
        <p:spPr>
          <a:xfrm>
            <a:off x="447840" y="1214280"/>
            <a:ext cx="9030240" cy="5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800" b="1" i="0" u="none" strike="noStrike" cap="none">
                <a:solidFill>
                  <a:srgbClr val="29754D"/>
                </a:solidFill>
                <a:latin typeface="Calibri"/>
                <a:ea typeface="Calibri"/>
                <a:cs typeface="Calibri"/>
                <a:sym typeface="Calibri"/>
              </a:rPr>
              <a:t>ARQUITECTURA PLC</a:t>
            </a:r>
            <a:endParaRPr sz="2800" b="0" i="0" u="none" strike="noStrike" cap="non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918</Words>
  <Application>Microsoft Office PowerPoint</Application>
  <PresentationFormat>Personalizado</PresentationFormat>
  <Paragraphs>160</Paragraphs>
  <Slides>19</Slides>
  <Notes>19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19</vt:i4>
      </vt:variant>
    </vt:vector>
  </HeadingPairs>
  <TitlesOfParts>
    <vt:vector size="27" baseType="lpstr">
      <vt:lpstr>Arial</vt:lpstr>
      <vt:lpstr>Calibri</vt:lpstr>
      <vt:lpstr>Office Theme</vt:lpstr>
      <vt:lpstr>Office Theme</vt:lpstr>
      <vt:lpstr>Office Theme</vt:lpstr>
      <vt:lpstr>Office Theme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Pamela  Marquez Pauchard</cp:lastModifiedBy>
  <cp:revision>1</cp:revision>
  <dcterms:modified xsi:type="dcterms:W3CDTF">2021-02-18T23:18:02Z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6</vt:i4>
  </property>
  <property fmtid="{D5CDD505-2E9C-101B-9397-08002B2CF9AE}" pid="8" name="PresentationFormat">
    <vt:lpwstr>Personalizado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19</vt:i4>
  </property>
</Properties>
</file>