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77" r:id="rId3"/>
    <p:sldId id="296" r:id="rId4"/>
    <p:sldId id="258" r:id="rId5"/>
    <p:sldId id="278" r:id="rId6"/>
    <p:sldId id="288" r:id="rId7"/>
    <p:sldId id="260" r:id="rId8"/>
    <p:sldId id="289" r:id="rId9"/>
    <p:sldId id="294" r:id="rId10"/>
    <p:sldId id="297" r:id="rId11"/>
    <p:sldId id="298" r:id="rId12"/>
    <p:sldId id="299" r:id="rId13"/>
    <p:sldId id="273" r:id="rId14"/>
    <p:sldId id="275" r:id="rId15"/>
    <p:sldId id="276" r:id="rId16"/>
    <p:sldId id="295" r:id="rId17"/>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guide id="3" orient="horz" pos="4761">
          <p15:clr>
            <a:srgbClr val="A4A3A4"/>
          </p15:clr>
        </p15:guide>
        <p15:guide id="4" pos="4287">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iY5pWMYHGHDWxF7ajhTTfqhk8aX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ison Ahumad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B00"/>
    <a:srgbClr val="A93501"/>
    <a:srgbClr val="F7E3D1"/>
    <a:srgbClr val="FFB375"/>
    <a:srgbClr val="F9EBDE"/>
    <a:srgbClr val="EEEEEE"/>
    <a:srgbClr val="E4AF81"/>
    <a:srgbClr val="F3E5D8"/>
    <a:srgbClr val="F2E4D7"/>
    <a:srgbClr val="F5E7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88" autoAdjust="0"/>
    <p:restoredTop sz="94679"/>
  </p:normalViewPr>
  <p:slideViewPr>
    <p:cSldViewPr snapToGrid="0">
      <p:cViewPr varScale="1">
        <p:scale>
          <a:sx n="97" d="100"/>
          <a:sy n="97" d="100"/>
        </p:scale>
        <p:origin x="1428" y="84"/>
      </p:cViewPr>
      <p:guideLst>
        <p:guide orient="horz" pos="2381"/>
        <p:guide pos="3061"/>
        <p:guide orient="horz" pos="4761"/>
        <p:guide pos="4287"/>
      </p:guideLst>
    </p:cSldViewPr>
  </p:slideViewPr>
  <p:notesTextViewPr>
    <p:cViewPr>
      <p:scale>
        <a:sx n="1" d="1"/>
        <a:sy n="1" d="1"/>
      </p:scale>
      <p:origin x="0" y="0"/>
    </p:cViewPr>
  </p:notesTextViewPr>
  <p:notesViewPr>
    <p:cSldViewPr snapToGrid="0">
      <p:cViewPr varScale="1">
        <p:scale>
          <a:sx n="94" d="100"/>
          <a:sy n="94" d="100"/>
        </p:scale>
        <p:origin x="360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128682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829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2374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298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8333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2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7431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987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1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870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7"/>
        <p:cNvGrpSpPr/>
        <p:nvPr/>
      </p:nvGrpSpPr>
      <p:grpSpPr>
        <a:xfrm>
          <a:off x="0" y="0"/>
          <a:ext cx="0" cy="0"/>
          <a:chOff x="0" y="0"/>
          <a:chExt cx="0" cy="0"/>
        </a:xfrm>
      </p:grpSpPr>
      <p:pic>
        <p:nvPicPr>
          <p:cNvPr id="25" name="Imagen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41" y="418596"/>
            <a:ext cx="2897433" cy="680400"/>
          </a:xfrm>
          <a:prstGeom prst="rect">
            <a:avLst/>
          </a:prstGeom>
        </p:spPr>
      </p:pic>
      <p:sp>
        <p:nvSpPr>
          <p:cNvPr id="19" name="Google Shape;9;p23"/>
          <p:cNvSpPr/>
          <p:nvPr userDrawn="1"/>
        </p:nvSpPr>
        <p:spPr>
          <a:xfrm>
            <a:off x="242856" y="1756550"/>
            <a:ext cx="9346500" cy="5675922"/>
          </a:xfrm>
          <a:prstGeom prst="round1Rect">
            <a:avLst>
              <a:gd name="adj" fmla="val 15350"/>
            </a:avLst>
          </a:prstGeom>
          <a:solidFill>
            <a:srgbClr val="F7E3D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2" name="Google Shape;12;p23"/>
          <p:cNvPicPr preferRelativeResize="0"/>
          <p:nvPr userDrawn="1"/>
        </p:nvPicPr>
        <p:blipFill rotWithShape="1">
          <a:blip r:embed="rId3">
            <a:alphaModFix/>
          </a:blip>
          <a:srcRect/>
          <a:stretch/>
        </p:blipFill>
        <p:spPr>
          <a:xfrm>
            <a:off x="8527725" y="6464000"/>
            <a:ext cx="747675" cy="680475"/>
          </a:xfrm>
          <a:prstGeom prst="rect">
            <a:avLst/>
          </a:prstGeom>
          <a:noFill/>
          <a:ln>
            <a:noFill/>
          </a:ln>
        </p:spPr>
      </p:pic>
      <p:sp>
        <p:nvSpPr>
          <p:cNvPr id="13" name="Google Shape;13;p23"/>
          <p:cNvSpPr/>
          <p:nvPr/>
        </p:nvSpPr>
        <p:spPr>
          <a:xfrm>
            <a:off x="436350" y="6464001"/>
            <a:ext cx="7891862" cy="680474"/>
          </a:xfrm>
          <a:prstGeom prst="roundRect">
            <a:avLst>
              <a:gd name="adj" fmla="val 19335"/>
            </a:avLst>
          </a:prstGeom>
          <a:solidFill>
            <a:srgbClr val="FFB3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baseline="-25000">
              <a:solidFill>
                <a:schemeClr val="lt1"/>
              </a:solidFill>
              <a:latin typeface="Arial"/>
              <a:ea typeface="Arial"/>
              <a:cs typeface="Arial"/>
              <a:sym typeface="Arial"/>
            </a:endParaRPr>
          </a:p>
        </p:txBody>
      </p:sp>
      <p:pic>
        <p:nvPicPr>
          <p:cNvPr id="18" name="Imagen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3441" y="6462797"/>
            <a:ext cx="690482" cy="680475"/>
          </a:xfrm>
          <a:prstGeom prst="rect">
            <a:avLst/>
          </a:prstGeom>
        </p:spPr>
      </p:pic>
      <p:pic>
        <p:nvPicPr>
          <p:cNvPr id="8" name="Imagen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9" name="Imagen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8" name="Google Shape;9;p23"/>
          <p:cNvSpPr/>
          <p:nvPr userDrawn="1"/>
        </p:nvSpPr>
        <p:spPr>
          <a:xfrm>
            <a:off x="259789" y="1739619"/>
            <a:ext cx="9240327" cy="5608419"/>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41" y="418596"/>
            <a:ext cx="2897433" cy="680400"/>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6" name="Imagen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5"/>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a:t>
            </a:r>
            <a:r>
              <a:rPr lang="en-US" sz="1100" b="0" i="0" u="none" strike="noStrike" cap="none" dirty="0" smtClean="0">
                <a:solidFill>
                  <a:srgbClr val="ED6B00"/>
                </a:solidFill>
                <a:latin typeface="Calibri"/>
                <a:ea typeface="Calibri"/>
                <a:cs typeface="Calibri"/>
                <a:sym typeface="Calibri"/>
              </a:rPr>
              <a:t>ADMINISTRACIÓN LOGÍSTICA</a:t>
            </a:r>
            <a:r>
              <a:rPr lang="en-US" sz="1100" b="0" i="0" u="none" strike="noStrike" cap="none" dirty="0" smtClean="0">
                <a:solidFill>
                  <a:srgbClr val="000000"/>
                </a:solidFill>
                <a:latin typeface="Calibri"/>
                <a:ea typeface="Calibri"/>
                <a:cs typeface="Calibri"/>
                <a:sym typeface="Calibri"/>
              </a:rPr>
              <a:t>| 4° </a:t>
            </a:r>
            <a:r>
              <a:rPr lang="en-US" sz="1100" b="0" i="0" u="none" strike="noStrike" cap="none" dirty="0" err="1">
                <a:solidFill>
                  <a:srgbClr val="000000"/>
                </a:solidFill>
                <a:latin typeface="Calibri"/>
                <a:ea typeface="Calibri"/>
                <a:cs typeface="Calibri"/>
                <a:sym typeface="Calibri"/>
              </a:rPr>
              <a:t>Medio</a:t>
            </a:r>
            <a:r>
              <a:rPr lang="en-US" sz="1100" b="0" i="0" u="none" strike="noStrike" cap="none" dirty="0">
                <a:solidFill>
                  <a:srgbClr val="000000"/>
                </a:solidFill>
                <a:latin typeface="Calibri"/>
                <a:ea typeface="Calibri"/>
                <a:cs typeface="Calibri"/>
                <a:sym typeface="Calibri"/>
              </a:rPr>
              <a:t> | </a:t>
            </a:r>
            <a:r>
              <a:rPr lang="en-US" sz="1100" b="0" i="0" u="none" strike="noStrike" cap="none" dirty="0" err="1">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3"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6"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3|</a:t>
            </a:r>
            <a:r>
              <a:rPr lang="en-US" sz="1600" b="0" i="0" u="none" strike="noStrike" cap="none" dirty="0" smtClean="0">
                <a:solidFill>
                  <a:srgbClr val="ED6B00"/>
                </a:solidFill>
                <a:latin typeface="Calibri"/>
                <a:ea typeface="Calibri"/>
                <a:cs typeface="Calibri"/>
                <a:sym typeface="Calibri"/>
              </a:rPr>
              <a:t>1</a:t>
            </a:r>
            <a:endParaRPr sz="1600" b="0" i="0" u="none" strike="noStrike" cap="none" dirty="0">
              <a:solidFill>
                <a:srgbClr val="ED6B00"/>
              </a:solidFill>
              <a:latin typeface="Calibri"/>
              <a:ea typeface="Calibri"/>
              <a:cs typeface="Calibri"/>
              <a:sym typeface="Calibri"/>
            </a:endParaRPr>
          </a:p>
        </p:txBody>
      </p:sp>
      <p:sp>
        <p:nvSpPr>
          <p:cNvPr id="17"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a:lnSpc>
                <a:spcPct val="90000"/>
              </a:lnSpc>
              <a:buClr>
                <a:schemeClr val="dk1"/>
              </a:buClr>
              <a:buSzPts val="1100"/>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smtClean="0">
                <a:solidFill>
                  <a:srgbClr val="FFFFFF"/>
                </a:solidFill>
                <a:latin typeface="Calibri"/>
                <a:ea typeface="Calibri"/>
                <a:cs typeface="Calibri"/>
                <a:sym typeface="Calibri"/>
              </a:rPr>
              <a:t> </a:t>
            </a:r>
            <a:r>
              <a:rPr lang="es-ES_tradnl" sz="1400" b="0" i="0" u="none" strike="noStrike" cap="none" dirty="0" smtClean="0">
                <a:solidFill>
                  <a:srgbClr val="FFFFFF"/>
                </a:solidFill>
                <a:latin typeface="Calibri"/>
                <a:ea typeface="Calibri"/>
                <a:cs typeface="Calibri"/>
                <a:sym typeface="Arial"/>
              </a:rPr>
              <a:t>Operaciones de </a:t>
            </a:r>
            <a:r>
              <a:rPr lang="es-CL" sz="1400" b="0" i="0" u="none" strike="noStrike" cap="none" dirty="0" smtClean="0">
                <a:solidFill>
                  <a:srgbClr val="FFFFFF"/>
                </a:solidFill>
                <a:latin typeface="Calibri"/>
                <a:ea typeface="Calibri"/>
                <a:cs typeface="Calibri"/>
                <a:sym typeface="Roboto"/>
              </a:rPr>
              <a:t>Al</a:t>
            </a:r>
            <a:r>
              <a:rPr lang="es-ES_tradnl" sz="1400" b="0" i="0" u="none" strike="noStrike" cap="none" dirty="0" err="1" smtClean="0">
                <a:solidFill>
                  <a:srgbClr val="FFFFFF"/>
                </a:solidFill>
                <a:latin typeface="Calibri"/>
                <a:ea typeface="Calibri"/>
                <a:cs typeface="Calibri"/>
                <a:sym typeface="Roboto"/>
              </a:rPr>
              <a:t>macenamiento</a:t>
            </a:r>
            <a:endParaRPr lang="x-none" sz="1400" b="0" i="0" u="none" strike="noStrike" cap="none" dirty="0">
              <a:solidFill>
                <a:srgbClr val="FFFFFF"/>
              </a:solidFill>
              <a:latin typeface="Calibri"/>
              <a:ea typeface="Calibri"/>
              <a:cs typeface="Calibri"/>
              <a:sym typeface="Roboto"/>
            </a:endParaRPr>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30"/>
        <p:cNvGrpSpPr/>
        <p:nvPr/>
      </p:nvGrpSpPr>
      <p:grpSpPr>
        <a:xfrm>
          <a:off x="0" y="0"/>
          <a:ext cx="0" cy="0"/>
          <a:chOff x="0" y="0"/>
          <a:chExt cx="0" cy="0"/>
        </a:xfrm>
      </p:grpSpPr>
      <p:sp>
        <p:nvSpPr>
          <p:cNvPr id="31" name="Google Shape;31;p27"/>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7"/>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 name="Google Shape;33;p27"/>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a:t>
            </a:r>
            <a:r>
              <a:rPr lang="es-ES_tradnl" sz="1100" b="0" i="0" u="none" strike="noStrike" cap="none" dirty="0" smtClean="0">
                <a:solidFill>
                  <a:srgbClr val="ED6B00"/>
                </a:solidFill>
                <a:latin typeface="Calibri"/>
                <a:ea typeface="Calibri"/>
                <a:cs typeface="Calibri"/>
                <a:sym typeface="Calibri"/>
              </a:rPr>
              <a:t>ADMINISTRACIÓN LOGÍSTICA</a:t>
            </a:r>
            <a:r>
              <a:rPr lang="es-ES_tradnl" sz="1100" b="0" i="0" u="none" strike="noStrike" cap="none" dirty="0" smtClean="0">
                <a:solidFill>
                  <a:srgbClr val="000000"/>
                </a:solidFill>
                <a:latin typeface="Calibri"/>
                <a:ea typeface="Calibri"/>
                <a:cs typeface="Calibri"/>
                <a:sym typeface="Calibri"/>
              </a:rPr>
              <a:t>| 4° Medio | Presentación</a:t>
            </a:r>
            <a:endParaRPr lang="es-ES_tradnl" sz="1100" b="0" i="0" u="none" strike="noStrike" cap="none" dirty="0">
              <a:solidFill>
                <a:srgbClr val="741B47"/>
              </a:solidFill>
              <a:latin typeface="Calibri"/>
              <a:ea typeface="Calibri"/>
              <a:cs typeface="Calibri"/>
              <a:sym typeface="Calibri"/>
            </a:endParaRPr>
          </a:p>
        </p:txBody>
      </p:sp>
      <p:sp>
        <p:nvSpPr>
          <p:cNvPr id="13"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0"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a:lnSpc>
                <a:spcPct val="90000"/>
              </a:lnSpc>
              <a:buClr>
                <a:schemeClr val="dk1"/>
              </a:buClr>
              <a:buSzPts val="1100"/>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smtClean="0">
                <a:solidFill>
                  <a:srgbClr val="FFFFFF"/>
                </a:solidFill>
                <a:latin typeface="Calibri"/>
                <a:ea typeface="Calibri"/>
                <a:cs typeface="Calibri"/>
                <a:sym typeface="Calibri"/>
              </a:rPr>
              <a:t> </a:t>
            </a:r>
            <a:r>
              <a:rPr lang="es-ES_tradnl" sz="1400" b="0" i="0" u="none" strike="noStrike" cap="none" dirty="0" smtClean="0">
                <a:solidFill>
                  <a:srgbClr val="FFFFFF"/>
                </a:solidFill>
                <a:latin typeface="Calibri"/>
                <a:ea typeface="Calibri"/>
                <a:cs typeface="Calibri"/>
                <a:sym typeface="Arial"/>
              </a:rPr>
              <a:t>Operaciones de </a:t>
            </a:r>
            <a:r>
              <a:rPr lang="es-CL" sz="1400" b="0" i="0" u="none" strike="noStrike" cap="none" dirty="0" smtClean="0">
                <a:solidFill>
                  <a:srgbClr val="FFFFFF"/>
                </a:solidFill>
                <a:latin typeface="Calibri"/>
                <a:ea typeface="Calibri"/>
                <a:cs typeface="Calibri"/>
                <a:sym typeface="Roboto"/>
              </a:rPr>
              <a:t>Al</a:t>
            </a:r>
            <a:r>
              <a:rPr lang="es-ES_tradnl" sz="1400" b="0" i="0" u="none" strike="noStrike" cap="none" dirty="0" err="1" smtClean="0">
                <a:solidFill>
                  <a:srgbClr val="FFFFFF"/>
                </a:solidFill>
                <a:latin typeface="Calibri"/>
                <a:ea typeface="Calibri"/>
                <a:cs typeface="Calibri"/>
                <a:sym typeface="Roboto"/>
              </a:rPr>
              <a:t>macenamiento</a:t>
            </a:r>
            <a:endParaRPr lang="x-none" sz="1400" b="0" i="0" u="none" strike="noStrike" cap="none" dirty="0">
              <a:solidFill>
                <a:srgbClr val="FFFFFF"/>
              </a:solidFill>
              <a:latin typeface="Calibri"/>
              <a:ea typeface="Calibri"/>
              <a:cs typeface="Calibri"/>
              <a:sym typeface="Roboto"/>
            </a:endParaRPr>
          </a:p>
        </p:txBody>
      </p:sp>
      <p:sp>
        <p:nvSpPr>
          <p:cNvPr id="11"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3|</a:t>
            </a:r>
            <a:r>
              <a:rPr lang="en-US" sz="1600" b="0" i="0" u="none" strike="noStrike" cap="none" dirty="0" smtClean="0">
                <a:solidFill>
                  <a:srgbClr val="ED6B00"/>
                </a:solidFill>
                <a:latin typeface="Calibri"/>
                <a:ea typeface="Calibri"/>
                <a:cs typeface="Calibri"/>
                <a:sym typeface="Calibri"/>
              </a:rPr>
              <a:t>1</a:t>
            </a:r>
            <a:endParaRPr sz="1600" b="0" i="0" u="none" strike="noStrike" cap="none" dirty="0">
              <a:solidFill>
                <a:srgbClr val="ED6B00"/>
              </a:solidFill>
              <a:latin typeface="Calibri"/>
              <a:ea typeface="Calibri"/>
              <a:cs typeface="Calibri"/>
              <a:sym typeface="Calibri"/>
            </a:endParaRPr>
          </a:p>
        </p:txBody>
      </p:sp>
    </p:spTree>
    <p:extLst>
      <p:ext uri="{BB962C8B-B14F-4D97-AF65-F5344CB8AC3E}">
        <p14:creationId xmlns:p14="http://schemas.microsoft.com/office/powerpoint/2010/main" val="34042675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6" name="Google Shape;26;p2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6"/>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5"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a:t>
            </a:r>
            <a:r>
              <a:rPr lang="es-ES_tradnl" sz="1100" b="0" i="0" u="none" strike="noStrike" cap="none" dirty="0" smtClean="0">
                <a:solidFill>
                  <a:srgbClr val="ED6B00"/>
                </a:solidFill>
                <a:latin typeface="Calibri"/>
                <a:ea typeface="Calibri"/>
                <a:cs typeface="Calibri"/>
                <a:sym typeface="Calibri"/>
              </a:rPr>
              <a:t>ADMINISTRACIÓN LOGÍSTICA</a:t>
            </a:r>
            <a:r>
              <a:rPr lang="es-ES_tradnl" sz="1100" b="0" i="0" u="none" strike="noStrike" cap="none" dirty="0" smtClean="0">
                <a:solidFill>
                  <a:srgbClr val="000000"/>
                </a:solidFill>
                <a:latin typeface="Calibri"/>
                <a:ea typeface="Calibri"/>
                <a:cs typeface="Calibri"/>
                <a:sym typeface="Calibri"/>
              </a:rPr>
              <a:t>| 4° Medio | Presentación</a:t>
            </a:r>
            <a:endParaRPr lang="es-ES_tradnl" sz="1100" b="0" i="0" u="none" strike="noStrike" cap="none" dirty="0">
              <a:solidFill>
                <a:srgbClr val="741B47"/>
              </a:solidFill>
              <a:latin typeface="Calibri"/>
              <a:ea typeface="Calibri"/>
              <a:cs typeface="Calibri"/>
              <a:sym typeface="Calibri"/>
            </a:endParaRPr>
          </a:p>
        </p:txBody>
      </p:sp>
      <p:sp>
        <p:nvSpPr>
          <p:cNvPr id="11"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a:lnSpc>
                <a:spcPct val="90000"/>
              </a:lnSpc>
              <a:buClr>
                <a:schemeClr val="dk1"/>
              </a:buClr>
              <a:buSzPts val="1100"/>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smtClean="0">
                <a:solidFill>
                  <a:srgbClr val="FFFFFF"/>
                </a:solidFill>
                <a:latin typeface="Calibri"/>
                <a:ea typeface="Calibri"/>
                <a:cs typeface="Calibri"/>
                <a:sym typeface="Calibri"/>
              </a:rPr>
              <a:t> </a:t>
            </a:r>
            <a:r>
              <a:rPr lang="es-ES_tradnl" sz="1400" b="0" i="0" u="none" strike="noStrike" cap="none" dirty="0" smtClean="0">
                <a:solidFill>
                  <a:srgbClr val="FFFFFF"/>
                </a:solidFill>
                <a:latin typeface="Calibri"/>
                <a:ea typeface="Calibri"/>
                <a:cs typeface="Calibri"/>
                <a:sym typeface="Arial"/>
              </a:rPr>
              <a:t>Operaciones de </a:t>
            </a:r>
            <a:r>
              <a:rPr lang="es-CL" sz="1400" b="0" i="0" u="none" strike="noStrike" cap="none" dirty="0" smtClean="0">
                <a:solidFill>
                  <a:srgbClr val="FFFFFF"/>
                </a:solidFill>
                <a:latin typeface="Calibri"/>
                <a:ea typeface="Calibri"/>
                <a:cs typeface="Calibri"/>
                <a:sym typeface="Roboto"/>
              </a:rPr>
              <a:t>Al</a:t>
            </a:r>
            <a:r>
              <a:rPr lang="es-ES_tradnl" sz="1400" b="0" i="0" u="none" strike="noStrike" cap="none" dirty="0" err="1" smtClean="0">
                <a:solidFill>
                  <a:srgbClr val="FFFFFF"/>
                </a:solidFill>
                <a:latin typeface="Calibri"/>
                <a:ea typeface="Calibri"/>
                <a:cs typeface="Calibri"/>
                <a:sym typeface="Roboto"/>
              </a:rPr>
              <a:t>macenamiento</a:t>
            </a:r>
            <a:endParaRPr lang="x-none" sz="1400" b="0" i="0" u="none" strike="noStrike" cap="none" dirty="0">
              <a:solidFill>
                <a:srgbClr val="FFFFFF"/>
              </a:solidFill>
              <a:latin typeface="Calibri"/>
              <a:ea typeface="Calibri"/>
              <a:cs typeface="Calibri"/>
              <a:sym typeface="Roboto"/>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3|</a:t>
            </a:r>
            <a:r>
              <a:rPr lang="en-US" sz="1600" b="0" i="0" u="none" strike="noStrike" cap="none" dirty="0" smtClean="0">
                <a:solidFill>
                  <a:srgbClr val="ED6B00"/>
                </a:solidFill>
                <a:latin typeface="Calibri"/>
                <a:ea typeface="Calibri"/>
                <a:cs typeface="Calibri"/>
                <a:sym typeface="Calibri"/>
              </a:rPr>
              <a:t>1</a:t>
            </a:r>
            <a:endParaRPr sz="1600" b="0" i="0" u="none" strike="noStrike" cap="none" dirty="0">
              <a:solidFill>
                <a:srgbClr val="ED6B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28"/>
          <p:cNvSpPr/>
          <p:nvPr/>
        </p:nvSpPr>
        <p:spPr>
          <a:xfrm rot="10800000" flipH="1">
            <a:off x="181650" y="822025"/>
            <a:ext cx="9356700" cy="6531300"/>
          </a:xfrm>
          <a:prstGeom prst="round1Rect">
            <a:avLst>
              <a:gd name="adj" fmla="val 15350"/>
            </a:avLst>
          </a:prstGeom>
          <a:solidFill>
            <a:srgbClr val="F7E3D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8"/>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2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a:t>
            </a:r>
            <a:r>
              <a:rPr lang="es-ES_tradnl" sz="1100" b="0" i="0" u="none" strike="noStrike" cap="none" dirty="0" smtClean="0">
                <a:solidFill>
                  <a:srgbClr val="ED6B00"/>
                </a:solidFill>
                <a:latin typeface="Calibri"/>
                <a:ea typeface="Calibri"/>
                <a:cs typeface="Calibri"/>
                <a:sym typeface="Calibri"/>
              </a:rPr>
              <a:t>ADMINISTRACIÓN LOGÍSTICA</a:t>
            </a:r>
            <a:r>
              <a:rPr lang="es-ES_tradnl" sz="1100" b="0" i="0" u="none" strike="noStrike" cap="none" dirty="0" smtClean="0">
                <a:solidFill>
                  <a:srgbClr val="000000"/>
                </a:solidFill>
                <a:latin typeface="Calibri"/>
                <a:ea typeface="Calibri"/>
                <a:cs typeface="Calibri"/>
                <a:sym typeface="Calibri"/>
              </a:rPr>
              <a:t>| 4° Medio | Presentación</a:t>
            </a:r>
            <a:endParaRPr lang="es-ES_tradnl" sz="1100" b="0" i="0" u="none" strike="noStrike" cap="none" dirty="0">
              <a:solidFill>
                <a:srgbClr val="741B47"/>
              </a:solidFill>
              <a:latin typeface="Calibri"/>
              <a:ea typeface="Calibri"/>
              <a:cs typeface="Calibri"/>
              <a:sym typeface="Calibri"/>
            </a:endParaRPr>
          </a:p>
        </p:txBody>
      </p:sp>
      <p:sp>
        <p:nvSpPr>
          <p:cNvPr id="13"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6"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a:lnSpc>
                <a:spcPct val="90000"/>
              </a:lnSpc>
              <a:buClr>
                <a:schemeClr val="dk1"/>
              </a:buClr>
              <a:buSzPts val="1100"/>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smtClean="0">
                <a:solidFill>
                  <a:srgbClr val="FFFFFF"/>
                </a:solidFill>
                <a:latin typeface="Calibri"/>
                <a:ea typeface="Calibri"/>
                <a:cs typeface="Calibri"/>
                <a:sym typeface="Calibri"/>
              </a:rPr>
              <a:t> </a:t>
            </a:r>
            <a:r>
              <a:rPr lang="es-ES_tradnl" sz="1400" b="0" i="0" u="none" strike="noStrike" cap="none" dirty="0" smtClean="0">
                <a:solidFill>
                  <a:srgbClr val="FFFFFF"/>
                </a:solidFill>
                <a:latin typeface="Calibri"/>
                <a:ea typeface="Calibri"/>
                <a:cs typeface="Calibri"/>
                <a:sym typeface="Arial"/>
              </a:rPr>
              <a:t>Operaciones de </a:t>
            </a:r>
            <a:r>
              <a:rPr lang="es-CL" sz="1400" b="0" i="0" u="none" strike="noStrike" cap="none" dirty="0" smtClean="0">
                <a:solidFill>
                  <a:srgbClr val="FFFFFF"/>
                </a:solidFill>
                <a:latin typeface="Calibri"/>
                <a:ea typeface="Calibri"/>
                <a:cs typeface="Calibri"/>
                <a:sym typeface="Roboto"/>
              </a:rPr>
              <a:t>Al</a:t>
            </a:r>
            <a:r>
              <a:rPr lang="es-ES_tradnl" sz="1400" b="0" i="0" u="none" strike="noStrike" cap="none" dirty="0" err="1" smtClean="0">
                <a:solidFill>
                  <a:srgbClr val="FFFFFF"/>
                </a:solidFill>
                <a:latin typeface="Calibri"/>
                <a:ea typeface="Calibri"/>
                <a:cs typeface="Calibri"/>
                <a:sym typeface="Roboto"/>
              </a:rPr>
              <a:t>macenamiento</a:t>
            </a:r>
            <a:endParaRPr lang="x-none" sz="1400" b="0" i="0" u="none" strike="noStrike" cap="none" dirty="0">
              <a:solidFill>
                <a:srgbClr val="FFFFFF"/>
              </a:solidFill>
              <a:latin typeface="Calibri"/>
              <a:ea typeface="Calibri"/>
              <a:cs typeface="Calibri"/>
              <a:sym typeface="Roboto"/>
            </a:endParaRPr>
          </a:p>
        </p:txBody>
      </p:sp>
      <p:sp>
        <p:nvSpPr>
          <p:cNvPr id="10"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3|</a:t>
            </a:r>
            <a:r>
              <a:rPr lang="en-US" sz="1600" b="0" i="0" u="none" strike="noStrike" cap="none" dirty="0" smtClean="0">
                <a:solidFill>
                  <a:srgbClr val="ED6B00"/>
                </a:solidFill>
                <a:latin typeface="Calibri"/>
                <a:ea typeface="Calibri"/>
                <a:cs typeface="Calibri"/>
                <a:sym typeface="Calibri"/>
              </a:rPr>
              <a:t>1</a:t>
            </a:r>
            <a:endParaRPr sz="1600" b="0" i="0" u="none" strike="noStrike" cap="none" dirty="0">
              <a:solidFill>
                <a:srgbClr val="ED6B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2">
    <p:bg>
      <p:bgPr>
        <a:solidFill>
          <a:schemeClr val="lt1"/>
        </a:solidFill>
        <a:effectLst/>
      </p:bgPr>
    </p:bg>
    <p:spTree>
      <p:nvGrpSpPr>
        <p:cNvPr id="1" name="Shape 59"/>
        <p:cNvGrpSpPr/>
        <p:nvPr/>
      </p:nvGrpSpPr>
      <p:grpSpPr>
        <a:xfrm>
          <a:off x="0" y="0"/>
          <a:ext cx="0" cy="0"/>
          <a:chOff x="0" y="0"/>
          <a:chExt cx="0" cy="0"/>
        </a:xfrm>
      </p:grpSpPr>
      <p:sp>
        <p:nvSpPr>
          <p:cNvPr id="61" name="Google Shape;61;p30"/>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0"/>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3" name="Google Shape;63;p30"/>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7"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a:t>
            </a:r>
            <a:r>
              <a:rPr lang="es-ES_tradnl" sz="1100" b="0" i="0" u="none" strike="noStrike" cap="none" dirty="0" smtClean="0">
                <a:solidFill>
                  <a:srgbClr val="ED6B00"/>
                </a:solidFill>
                <a:latin typeface="Calibri"/>
                <a:ea typeface="Calibri"/>
                <a:cs typeface="Calibri"/>
                <a:sym typeface="Calibri"/>
              </a:rPr>
              <a:t>ADMINISTRACIÓN LOGÍSTICA</a:t>
            </a:r>
            <a:r>
              <a:rPr lang="es-ES_tradnl" sz="1100" b="0" i="0" u="none" strike="noStrike" cap="none" dirty="0" smtClean="0">
                <a:solidFill>
                  <a:srgbClr val="000000"/>
                </a:solidFill>
                <a:latin typeface="Calibri"/>
                <a:ea typeface="Calibri"/>
                <a:cs typeface="Calibri"/>
                <a:sym typeface="Calibri"/>
              </a:rPr>
              <a:t>| 4° Medio | Presentación</a:t>
            </a:r>
            <a:endParaRPr lang="es-ES_tradnl" sz="1100" b="0" i="0" u="none" strike="noStrike" cap="none" dirty="0">
              <a:solidFill>
                <a:srgbClr val="741B47"/>
              </a:solidFill>
              <a:latin typeface="Calibri"/>
              <a:ea typeface="Calibri"/>
              <a:cs typeface="Calibri"/>
              <a:sym typeface="Calibri"/>
            </a:endParaRPr>
          </a:p>
        </p:txBody>
      </p:sp>
      <p:sp>
        <p:nvSpPr>
          <p:cNvPr id="8"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54" r:id="rId6"/>
    <p:sldLayoutId id="2147483660" r:id="rId7"/>
  </p:sldLayoutIdLst>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2.svg"/><Relationship Id="rId3" Type="http://schemas.openxmlformats.org/officeDocument/2006/relationships/image" Target="../media/image29.png"/><Relationship Id="rId7" Type="http://schemas.openxmlformats.org/officeDocument/2006/relationships/image" Target="../media/image6.sv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dirty="0">
                <a:solidFill>
                  <a:schemeClr val="lt1"/>
                </a:solidFill>
                <a:latin typeface="Calibri"/>
                <a:ea typeface="Calibri"/>
                <a:cs typeface="Calibri"/>
                <a:sym typeface="Calibri"/>
              </a:rPr>
              <a:t>En </a:t>
            </a:r>
            <a:r>
              <a:rPr lang="en-US" sz="1100" b="0" i="0" u="none" strike="noStrike" cap="none" dirty="0" err="1">
                <a:solidFill>
                  <a:schemeClr val="lt1"/>
                </a:solidFill>
                <a:latin typeface="Calibri"/>
                <a:ea typeface="Calibri"/>
                <a:cs typeface="Calibri"/>
                <a:sym typeface="Calibri"/>
              </a:rPr>
              <a:t>estos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documentos</a:t>
            </a:r>
            <a:r>
              <a:rPr lang="en-US" sz="1100" b="0" i="0" u="none" strike="noStrike" cap="none" dirty="0">
                <a:solidFill>
                  <a:schemeClr val="lt1"/>
                </a:solidFill>
                <a:latin typeface="Calibri"/>
                <a:ea typeface="Calibri"/>
                <a:cs typeface="Calibri"/>
                <a:sym typeface="Calibri"/>
              </a:rPr>
              <a:t> se </a:t>
            </a:r>
            <a:r>
              <a:rPr lang="en-US" sz="1100" b="0" i="0" u="none" strike="noStrike" cap="none" dirty="0" err="1">
                <a:solidFill>
                  <a:schemeClr val="lt1"/>
                </a:solidFill>
                <a:latin typeface="Calibri"/>
                <a:ea typeface="Calibri"/>
                <a:cs typeface="Calibri"/>
                <a:sym typeface="Calibri"/>
              </a:rPr>
              <a:t>utilizarán</a:t>
            </a:r>
            <a:r>
              <a:rPr lang="en-US" sz="1100" b="0" i="0" u="none" strike="noStrike" cap="none" dirty="0">
                <a:solidFill>
                  <a:schemeClr val="lt1"/>
                </a:solidFill>
                <a:latin typeface="Calibri"/>
                <a:ea typeface="Calibri"/>
                <a:cs typeface="Calibri"/>
                <a:sym typeface="Calibri"/>
              </a:rPr>
              <a:t> de </a:t>
            </a:r>
            <a:r>
              <a:rPr lang="en-US" sz="1100" b="0" i="0" u="none" strike="noStrike" cap="none" dirty="0" err="1">
                <a:solidFill>
                  <a:schemeClr val="lt1"/>
                </a:solidFill>
                <a:latin typeface="Calibri"/>
                <a:ea typeface="Calibri"/>
                <a:cs typeface="Calibri"/>
                <a:sym typeface="Calibri"/>
              </a:rPr>
              <a:t>manera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inclusiva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términos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como</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estudiante</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docente</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compañero</a:t>
            </a:r>
            <a:r>
              <a:rPr lang="en-US" sz="1100" b="0" i="0" u="none" strike="noStrike" cap="none" dirty="0">
                <a:solidFill>
                  <a:schemeClr val="lt1"/>
                </a:solidFill>
                <a:latin typeface="Calibri"/>
                <a:ea typeface="Calibri"/>
                <a:cs typeface="Calibri"/>
                <a:sym typeface="Calibri"/>
              </a:rPr>
              <a:t> u </a:t>
            </a:r>
            <a:r>
              <a:rPr lang="en-US" sz="1100" b="0" i="0" u="none" strike="noStrike" cap="none" dirty="0" err="1">
                <a:solidFill>
                  <a:schemeClr val="lt1"/>
                </a:solidFill>
                <a:latin typeface="Calibri"/>
                <a:ea typeface="Calibri"/>
                <a:cs typeface="Calibri"/>
                <a:sym typeface="Calibri"/>
              </a:rPr>
              <a:t>otras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palabras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equivalentes</a:t>
            </a:r>
            <a:r>
              <a:rPr lang="en-US" sz="1100" b="0" i="0" u="none" strike="noStrike" cap="none" dirty="0">
                <a:solidFill>
                  <a:schemeClr val="lt1"/>
                </a:solidFill>
                <a:latin typeface="Calibri"/>
                <a:ea typeface="Calibri"/>
                <a:cs typeface="Calibri"/>
                <a:sym typeface="Calibri"/>
              </a:rPr>
              <a:t> y </a:t>
            </a:r>
            <a:r>
              <a:rPr lang="en-US" sz="1100" b="0" i="0" u="none" strike="noStrike" cap="none" dirty="0" err="1">
                <a:solidFill>
                  <a:schemeClr val="lt1"/>
                </a:solidFill>
                <a:latin typeface="Calibri"/>
                <a:ea typeface="Calibri"/>
                <a:cs typeface="Calibri"/>
                <a:sym typeface="Calibri"/>
              </a:rPr>
              <a:t>sus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respectivos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plurales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es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decir</a:t>
            </a:r>
            <a:r>
              <a:rPr lang="en-US" sz="1100" b="0" i="0" u="none" strike="noStrike" cap="none" dirty="0">
                <a:solidFill>
                  <a:schemeClr val="lt1"/>
                </a:solidFill>
                <a:latin typeface="Calibri"/>
                <a:ea typeface="Calibri"/>
                <a:cs typeface="Calibri"/>
                <a:sym typeface="Calibri"/>
              </a:rPr>
              <a:t>, con </a:t>
            </a:r>
            <a:r>
              <a:rPr lang="en-US" sz="1100" b="0" i="0" u="none" strike="noStrike" cap="none" dirty="0" err="1">
                <a:solidFill>
                  <a:schemeClr val="lt1"/>
                </a:solidFill>
                <a:latin typeface="Calibri"/>
                <a:ea typeface="Calibri"/>
                <a:cs typeface="Calibri"/>
                <a:sym typeface="Calibri"/>
              </a:rPr>
              <a:t>ellas</a:t>
            </a:r>
            <a:r>
              <a:rPr lang="en-US" sz="1100" b="0" i="0" u="none" strike="noStrike" cap="none" dirty="0">
                <a:solidFill>
                  <a:schemeClr val="lt1"/>
                </a:solidFill>
                <a:latin typeface="Calibri"/>
                <a:ea typeface="Calibri"/>
                <a:cs typeface="Calibri"/>
                <a:sym typeface="Calibri"/>
              </a:rPr>
              <a:t>, se </a:t>
            </a:r>
            <a:r>
              <a:rPr lang="en-US" sz="1100" b="0" i="0" u="none" strike="noStrike" cap="none" dirty="0" err="1">
                <a:solidFill>
                  <a:schemeClr val="lt1"/>
                </a:solidFill>
                <a:latin typeface="Calibri"/>
                <a:ea typeface="Calibri"/>
                <a:cs typeface="Calibri"/>
                <a:sym typeface="Calibri"/>
              </a:rPr>
              <a:t>hace</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referencia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tanto</a:t>
            </a:r>
            <a:r>
              <a:rPr lang="en-US" sz="1100" b="0" i="0" u="none" strike="noStrike" cap="none" dirty="0">
                <a:solidFill>
                  <a:schemeClr val="lt1"/>
                </a:solidFill>
                <a:latin typeface="Calibri"/>
                <a:ea typeface="Calibri"/>
                <a:cs typeface="Calibri"/>
                <a:sym typeface="Calibri"/>
              </a:rPr>
              <a:t> a hombres </a:t>
            </a:r>
            <a:r>
              <a:rPr lang="en-US" sz="1100" b="0" i="0" u="none" strike="noStrike" cap="none" dirty="0" err="1">
                <a:solidFill>
                  <a:schemeClr val="lt1"/>
                </a:solidFill>
                <a:latin typeface="Calibri"/>
                <a:ea typeface="Calibri"/>
                <a:cs typeface="Calibri"/>
                <a:sym typeface="Calibri"/>
              </a:rPr>
              <a:t>como</a:t>
            </a:r>
            <a:r>
              <a:rPr lang="en-US" sz="1100" b="0" i="0" u="none" strike="noStrike" cap="none" dirty="0">
                <a:solidFill>
                  <a:schemeClr val="lt1"/>
                </a:solidFill>
                <a:latin typeface="Calibri"/>
                <a:ea typeface="Calibri"/>
                <a:cs typeface="Calibri"/>
                <a:sym typeface="Calibri"/>
              </a:rPr>
              <a:t> a </a:t>
            </a:r>
            <a:r>
              <a:rPr lang="en-US" sz="1100" b="0" i="0" u="none" strike="noStrike" cap="none" dirty="0" err="1">
                <a:solidFill>
                  <a:schemeClr val="lt1"/>
                </a:solidFill>
                <a:latin typeface="Calibri"/>
                <a:ea typeface="Calibri"/>
                <a:cs typeface="Calibri"/>
                <a:sym typeface="Calibri"/>
              </a:rPr>
              <a:t>mujeres</a:t>
            </a:r>
            <a:r>
              <a:rPr lang="en-US" sz="1100" b="0" i="0" u="none" strike="noStrike" cap="none" dirty="0">
                <a:solidFill>
                  <a:schemeClr val="lt1"/>
                </a:solidFill>
                <a:latin typeface="Calibri"/>
                <a:ea typeface="Calibri"/>
                <a:cs typeface="Calibri"/>
                <a:sym typeface="Calibri"/>
              </a:rPr>
              <a:t>.</a:t>
            </a:r>
            <a:endParaRPr sz="1100" b="0" i="0" u="none" strike="noStrike" cap="none" dirty="0">
              <a:solidFill>
                <a:schemeClr val="lt1"/>
              </a:solidFill>
              <a:latin typeface="Calibri"/>
              <a:ea typeface="Calibri"/>
              <a:cs typeface="Calibri"/>
              <a:sym typeface="Calibri"/>
            </a:endParaRPr>
          </a:p>
        </p:txBody>
      </p:sp>
      <p:sp>
        <p:nvSpPr>
          <p:cNvPr id="6"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smtClean="0">
                <a:solidFill>
                  <a:srgbClr val="ED6B00"/>
                </a:solidFill>
                <a:latin typeface="Calibri"/>
                <a:ea typeface="Calibri"/>
                <a:cs typeface="Calibri"/>
                <a:sym typeface="Calibri"/>
              </a:rPr>
              <a:t>LOGÍSTICA</a:t>
            </a:r>
            <a:r>
              <a:rPr lang="en-US" sz="1200" b="0" i="0" u="none" strike="noStrike" cap="none" dirty="0" smtClean="0">
                <a:solidFill>
                  <a:srgbClr val="ED6B00"/>
                </a:solidFill>
                <a:latin typeface="Calibri"/>
                <a:ea typeface="Calibri"/>
                <a:cs typeface="Calibri"/>
                <a:sym typeface="Calibri"/>
              </a:rPr>
              <a:t>| </a:t>
            </a:r>
            <a:r>
              <a:rPr lang="en-US" sz="1200" b="0" i="0" u="none" strike="noStrike" cap="none" dirty="0">
                <a:solidFill>
                  <a:srgbClr val="ED6B00"/>
                </a:solidFill>
                <a:latin typeface="Calibri"/>
                <a:ea typeface="Calibri"/>
                <a:cs typeface="Calibri"/>
                <a:sym typeface="Calibri"/>
              </a:rPr>
              <a:t>NIVEL </a:t>
            </a:r>
            <a:r>
              <a:rPr lang="en-US" sz="1200" b="0" i="0" u="none" strike="noStrike" cap="none" dirty="0" smtClean="0">
                <a:solidFill>
                  <a:srgbClr val="ED6B00"/>
                </a:solidFill>
                <a:latin typeface="Calibri"/>
                <a:ea typeface="Calibri"/>
                <a:cs typeface="Calibri"/>
                <a:sym typeface="Calibri"/>
              </a:rPr>
              <a:t>4° </a:t>
            </a:r>
            <a:r>
              <a:rPr lang="en-US" sz="1200" b="0" i="0" u="none" strike="noStrike" cap="none" dirty="0">
                <a:solidFill>
                  <a:srgbClr val="ED6B00"/>
                </a:solidFill>
                <a:latin typeface="Calibri"/>
                <a:ea typeface="Calibri"/>
                <a:cs typeface="Calibri"/>
                <a:sym typeface="Calibri"/>
              </a:rPr>
              <a:t>MEDIO</a:t>
            </a:r>
            <a:endParaRPr sz="1200" b="0" i="0" u="none" strike="noStrike" cap="none" dirty="0">
              <a:solidFill>
                <a:srgbClr val="ED6B00"/>
              </a:solidFill>
              <a:latin typeface="Calibri"/>
              <a:ea typeface="Calibri"/>
              <a:cs typeface="Calibri"/>
              <a:sym typeface="Calibri"/>
            </a:endParaRPr>
          </a:p>
        </p:txBody>
      </p:sp>
      <p:grpSp>
        <p:nvGrpSpPr>
          <p:cNvPr id="2" name="Agrupar 1"/>
          <p:cNvGrpSpPr/>
          <p:nvPr/>
        </p:nvGrpSpPr>
        <p:grpSpPr>
          <a:xfrm>
            <a:off x="340024" y="2131950"/>
            <a:ext cx="4749501" cy="1583224"/>
            <a:chOff x="340024" y="2131950"/>
            <a:chExt cx="4749501" cy="1583224"/>
          </a:xfrm>
        </p:grpSpPr>
        <p:sp>
          <p:nvSpPr>
            <p:cNvPr id="76" name="Google Shape;76;p1"/>
            <p:cNvSpPr txBox="1"/>
            <p:nvPr/>
          </p:nvSpPr>
          <p:spPr>
            <a:xfrm>
              <a:off x="349550" y="21319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1</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14" name="Google Shape;61;p13"/>
            <p:cNvSpPr txBox="1">
              <a:spLocks/>
            </p:cNvSpPr>
            <p:nvPr/>
          </p:nvSpPr>
          <p:spPr>
            <a:xfrm>
              <a:off x="340024" y="2357974"/>
              <a:ext cx="4749501"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_tradnl" sz="3400" b="1" spc="-20" dirty="0" smtClean="0">
                  <a:solidFill>
                    <a:srgbClr val="ED6B00"/>
                  </a:solidFill>
                  <a:latin typeface="Calibri" panose="020F0502020204030204" pitchFamily="34" charset="0"/>
                  <a:ea typeface="Roboto"/>
                  <a:cs typeface="Calibri" panose="020F0502020204030204" pitchFamily="34" charset="0"/>
                </a:rPr>
                <a:t>OPERACIONES DE </a:t>
              </a:r>
              <a:endParaRPr lang="es-CL" sz="3400" b="1" spc="-20" dirty="0">
                <a:solidFill>
                  <a:srgbClr val="ED6B00"/>
                </a:solidFill>
                <a:latin typeface="Calibri" panose="020F0502020204030204" pitchFamily="34" charset="0"/>
                <a:ea typeface="Roboto"/>
                <a:cs typeface="Calibri" panose="020F0502020204030204" pitchFamily="34" charset="0"/>
                <a:sym typeface="Roboto"/>
              </a:endParaRPr>
            </a:p>
            <a:p>
              <a:pPr>
                <a:lnSpc>
                  <a:spcPct val="90000"/>
                </a:lnSpc>
                <a:buClr>
                  <a:schemeClr val="dk1"/>
                </a:buClr>
                <a:buSzPts val="1100"/>
              </a:pPr>
              <a:r>
                <a:rPr lang="es-CL" sz="3400" b="1" spc="-20" dirty="0" smtClean="0">
                  <a:solidFill>
                    <a:srgbClr val="ED6B00"/>
                  </a:solidFill>
                  <a:latin typeface="Calibri" panose="020F0502020204030204" pitchFamily="34" charset="0"/>
                  <a:ea typeface="Roboto"/>
                  <a:cs typeface="Calibri" panose="020F0502020204030204" pitchFamily="34" charset="0"/>
                  <a:sym typeface="Roboto"/>
                </a:rPr>
                <a:t>AL</a:t>
              </a:r>
              <a:r>
                <a:rPr lang="es-ES_tradnl" sz="3400" b="1" spc="-20" dirty="0" smtClean="0">
                  <a:solidFill>
                    <a:srgbClr val="ED6B00"/>
                  </a:solidFill>
                  <a:latin typeface="Calibri" panose="020F0502020204030204" pitchFamily="34" charset="0"/>
                  <a:ea typeface="Roboto"/>
                  <a:cs typeface="Calibri" panose="020F0502020204030204" pitchFamily="34" charset="0"/>
                  <a:sym typeface="Roboto"/>
                </a:rPr>
                <a:t>MACENAMIENTO</a:t>
              </a:r>
              <a:endParaRPr lang="x-none" sz="3400" b="1" spc="-20" dirty="0" smtClean="0">
                <a:solidFill>
                  <a:srgbClr val="ED6B00"/>
                </a:solidFill>
                <a:latin typeface="Calibri" panose="020F0502020204030204" pitchFamily="34" charset="0"/>
                <a:ea typeface="Roboto"/>
                <a:cs typeface="Calibri" panose="020F0502020204030204" pitchFamily="34" charset="0"/>
                <a:sym typeface="Roboto"/>
              </a:endParaRPr>
            </a:p>
            <a:p>
              <a:pPr>
                <a:lnSpc>
                  <a:spcPct val="90000"/>
                </a:lnSpc>
              </a:pPr>
              <a:endParaRPr lang="x-none" sz="3400" b="1" dirty="0">
                <a:solidFill>
                  <a:srgbClr val="ED6B00"/>
                </a:solidFill>
                <a:latin typeface="Calibri" panose="020F0502020204030204" pitchFamily="34" charset="0"/>
                <a:ea typeface="Roboto"/>
                <a:cs typeface="Calibri" panose="020F0502020204030204" pitchFamily="34" charset="0"/>
                <a:sym typeface="Roboto"/>
              </a:endParaRPr>
            </a:p>
          </p:txBody>
        </p:sp>
      </p:grpSp>
      <p:pic>
        <p:nvPicPr>
          <p:cNvPr id="4" name="Imagen 3"/>
          <p:cNvPicPr>
            <a:picLocks noChangeAspect="1"/>
          </p:cNvPicPr>
          <p:nvPr/>
        </p:nvPicPr>
        <p:blipFill>
          <a:blip r:embed="rId3"/>
          <a:stretch>
            <a:fillRect/>
          </a:stretch>
        </p:blipFill>
        <p:spPr>
          <a:xfrm>
            <a:off x="3973382" y="2374900"/>
            <a:ext cx="5445385" cy="3759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DAA262E-5CF0-48FC-A16C-C449042213AE}"/>
              </a:ext>
            </a:extLst>
          </p:cNvPr>
          <p:cNvSpPr txBox="1">
            <a:spLocks/>
          </p:cNvSpPr>
          <p:nvPr/>
        </p:nvSpPr>
        <p:spPr>
          <a:xfrm>
            <a:off x="1670050" y="4606925"/>
            <a:ext cx="8153400" cy="47561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CL" dirty="0"/>
          </a:p>
        </p:txBody>
      </p:sp>
      <p:sp>
        <p:nvSpPr>
          <p:cNvPr id="5" name="Google Shape;178;p6"/>
          <p:cNvSpPr txBox="1"/>
          <p:nvPr/>
        </p:nvSpPr>
        <p:spPr>
          <a:xfrm>
            <a:off x="475717" y="1263947"/>
            <a:ext cx="8950500" cy="319500"/>
          </a:xfrm>
          <a:prstGeom prst="rect">
            <a:avLst/>
          </a:prstGeom>
          <a:noFill/>
          <a:ln>
            <a:noFill/>
          </a:ln>
        </p:spPr>
        <p:txBody>
          <a:bodyPr spcFirstLastPara="1" wrap="square" lIns="91425" tIns="91425" rIns="91425" bIns="91425" anchor="ctr" anchorCtr="0">
            <a:noAutofit/>
          </a:bodyPr>
          <a:lstStyle/>
          <a:p>
            <a:r>
              <a:rPr lang="es-CL" sz="2600" b="1" dirty="0" smtClean="0">
                <a:solidFill>
                  <a:srgbClr val="ED6B00"/>
                </a:solidFill>
                <a:latin typeface="Calibri"/>
                <a:ea typeface="Calibri"/>
                <a:cs typeface="Calibri"/>
              </a:rPr>
              <a:t>SALDOS ACTUALIZADOS</a:t>
            </a:r>
            <a:endParaRPr lang="es-CL" sz="2600" b="1" dirty="0">
              <a:solidFill>
                <a:srgbClr val="ED6B00"/>
              </a:solidFill>
              <a:latin typeface="Calibri"/>
              <a:ea typeface="Calibri"/>
              <a:cs typeface="Calibri"/>
            </a:endParaRPr>
          </a:p>
        </p:txBody>
      </p:sp>
      <p:sp>
        <p:nvSpPr>
          <p:cNvPr id="20" name="Título 1">
            <a:extLst>
              <a:ext uri="{FF2B5EF4-FFF2-40B4-BE49-F238E27FC236}">
                <a16:creationId xmlns="" xmlns:a16="http://schemas.microsoft.com/office/drawing/2014/main" id="{E8F15784-B148-44B0-B1D4-5A2D5D6EBFD2}"/>
              </a:ext>
            </a:extLst>
          </p:cNvPr>
          <p:cNvSpPr txBox="1">
            <a:spLocks/>
          </p:cNvSpPr>
          <p:nvPr/>
        </p:nvSpPr>
        <p:spPr>
          <a:xfrm>
            <a:off x="4730750" y="1876426"/>
            <a:ext cx="788670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CL" sz="2600" b="1" dirty="0">
              <a:solidFill>
                <a:srgbClr val="ED6B00"/>
              </a:solidFill>
              <a:latin typeface="Calibri"/>
              <a:ea typeface="Calibri"/>
              <a:cs typeface="Calibri"/>
            </a:endParaRPr>
          </a:p>
        </p:txBody>
      </p:sp>
      <p:sp>
        <p:nvSpPr>
          <p:cNvPr id="11" name="Marcador de contenido 2">
            <a:extLst>
              <a:ext uri="{FF2B5EF4-FFF2-40B4-BE49-F238E27FC236}">
                <a16:creationId xmlns="" xmlns:a16="http://schemas.microsoft.com/office/drawing/2014/main" id="{9944F60F-F87D-4A92-84F5-15CB114E475C}"/>
              </a:ext>
            </a:extLst>
          </p:cNvPr>
          <p:cNvSpPr txBox="1">
            <a:spLocks/>
          </p:cNvSpPr>
          <p:nvPr/>
        </p:nvSpPr>
        <p:spPr>
          <a:xfrm>
            <a:off x="400050" y="1896328"/>
            <a:ext cx="8718550" cy="664282"/>
          </a:xfrm>
          <a:prstGeom prst="rect">
            <a:avLst/>
          </a:prstGeom>
        </p:spPr>
        <p:txBody>
          <a:bodyPr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CL" sz="1800" dirty="0">
                <a:latin typeface="Calibri" charset="0"/>
                <a:ea typeface="Calibri" charset="0"/>
                <a:cs typeface="Calibri" charset="0"/>
              </a:rPr>
              <a:t>De modo que cada vez que entra o sale una unidad, de cualquier producto, se registra en las Tarjetas de Inventario, manteniendo la información actualizada</a:t>
            </a:r>
            <a:r>
              <a:rPr lang="es-CL" sz="1800" dirty="0" smtClean="0">
                <a:latin typeface="Calibri" charset="0"/>
                <a:ea typeface="Calibri" charset="0"/>
                <a:cs typeface="Calibri" charset="0"/>
              </a:rPr>
              <a:t>.</a:t>
            </a:r>
          </a:p>
          <a:p>
            <a:pPr algn="just"/>
            <a:endParaRPr lang="es-CL" sz="1800" dirty="0">
              <a:latin typeface="Calibri" charset="0"/>
              <a:ea typeface="Calibri" charset="0"/>
              <a:cs typeface="Calibri" charset="0"/>
            </a:endParaRPr>
          </a:p>
        </p:txBody>
      </p:sp>
      <p:pic>
        <p:nvPicPr>
          <p:cNvPr id="7" name="Imagen 6"/>
          <p:cNvPicPr>
            <a:picLocks noChangeAspect="1"/>
          </p:cNvPicPr>
          <p:nvPr/>
        </p:nvPicPr>
        <p:blipFill>
          <a:blip r:embed="rId2"/>
          <a:stretch>
            <a:fillRect/>
          </a:stretch>
        </p:blipFill>
        <p:spPr>
          <a:xfrm>
            <a:off x="4091793" y="4179152"/>
            <a:ext cx="6476912" cy="4059873"/>
          </a:xfrm>
          <a:prstGeom prst="rect">
            <a:avLst/>
          </a:prstGeom>
        </p:spPr>
      </p:pic>
      <p:sp>
        <p:nvSpPr>
          <p:cNvPr id="8" name="Marcador de contenido 2">
            <a:extLst>
              <a:ext uri="{FF2B5EF4-FFF2-40B4-BE49-F238E27FC236}">
                <a16:creationId xmlns="" xmlns:a16="http://schemas.microsoft.com/office/drawing/2014/main" id="{9944F60F-F87D-4A92-84F5-15CB114E475C}"/>
              </a:ext>
            </a:extLst>
          </p:cNvPr>
          <p:cNvSpPr txBox="1">
            <a:spLocks/>
          </p:cNvSpPr>
          <p:nvPr/>
        </p:nvSpPr>
        <p:spPr>
          <a:xfrm>
            <a:off x="400050" y="2774216"/>
            <a:ext cx="8718550" cy="664282"/>
          </a:xfrm>
          <a:prstGeom prst="rect">
            <a:avLst/>
          </a:prstGeom>
        </p:spPr>
        <p:txBody>
          <a:bodyPr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CL" sz="1800">
                <a:latin typeface="Calibri" charset="0"/>
                <a:ea typeface="Calibri" charset="0"/>
                <a:cs typeface="Calibri" charset="0"/>
              </a:rPr>
              <a:t>Así, cuando cualquier persona necesita saber cuánto queda de algún producto, se va al kárdex donde están ubicadas las Tarjetas de Inventario y busca la que necesita para entregar el dato que se está solicitando.</a:t>
            </a:r>
            <a:endParaRPr lang="es-CL" sz="1800" dirty="0">
              <a:latin typeface="Calibri" charset="0"/>
              <a:ea typeface="Calibri" charset="0"/>
              <a:cs typeface="Calibri" charset="0"/>
            </a:endParaRPr>
          </a:p>
        </p:txBody>
      </p:sp>
    </p:spTree>
    <p:extLst>
      <p:ext uri="{BB962C8B-B14F-4D97-AF65-F5344CB8AC3E}">
        <p14:creationId xmlns:p14="http://schemas.microsoft.com/office/powerpoint/2010/main" val="1606145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01;p3"/>
          <p:cNvSpPr/>
          <p:nvPr/>
        </p:nvSpPr>
        <p:spPr>
          <a:xfrm>
            <a:off x="387094" y="4987900"/>
            <a:ext cx="8747074" cy="454576"/>
          </a:xfrm>
          <a:prstGeom prst="roundRect">
            <a:avLst>
              <a:gd name="adj" fmla="val 29716"/>
            </a:avLst>
          </a:prstGeom>
          <a:solidFill>
            <a:schemeClr val="accent1">
              <a:lumMod val="20000"/>
              <a:lumOff val="8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 name="Google Shape;178;p6"/>
          <p:cNvSpPr txBox="1"/>
          <p:nvPr/>
        </p:nvSpPr>
        <p:spPr>
          <a:xfrm>
            <a:off x="475717" y="1263947"/>
            <a:ext cx="8950500" cy="319500"/>
          </a:xfrm>
          <a:prstGeom prst="rect">
            <a:avLst/>
          </a:prstGeom>
          <a:noFill/>
          <a:ln>
            <a:noFill/>
          </a:ln>
        </p:spPr>
        <p:txBody>
          <a:bodyPr spcFirstLastPara="1" wrap="square" lIns="91425" tIns="91425" rIns="91425" bIns="91425" anchor="ctr" anchorCtr="0">
            <a:noAutofit/>
          </a:bodyPr>
          <a:lstStyle/>
          <a:p>
            <a:r>
              <a:rPr lang="es-CL" sz="2600" b="1" dirty="0" smtClean="0">
                <a:solidFill>
                  <a:srgbClr val="ED6B00"/>
                </a:solidFill>
                <a:latin typeface="Calibri"/>
                <a:ea typeface="Calibri"/>
                <a:cs typeface="Calibri"/>
              </a:rPr>
              <a:t>¿CÓMO SE CALCULAN LOS COSTOS?</a:t>
            </a:r>
            <a:endParaRPr lang="es-CL" sz="2600" b="1" dirty="0">
              <a:solidFill>
                <a:srgbClr val="ED6B00"/>
              </a:solidFill>
              <a:latin typeface="Calibri"/>
              <a:ea typeface="Calibri"/>
              <a:cs typeface="Calibri"/>
            </a:endParaRPr>
          </a:p>
        </p:txBody>
      </p:sp>
      <p:sp>
        <p:nvSpPr>
          <p:cNvPr id="11" name="Marcador de contenido 2">
            <a:extLst>
              <a:ext uri="{FF2B5EF4-FFF2-40B4-BE49-F238E27FC236}">
                <a16:creationId xmlns="" xmlns:a16="http://schemas.microsoft.com/office/drawing/2014/main" id="{9944F60F-F87D-4A92-84F5-15CB114E475C}"/>
              </a:ext>
            </a:extLst>
          </p:cNvPr>
          <p:cNvSpPr txBox="1">
            <a:spLocks/>
          </p:cNvSpPr>
          <p:nvPr/>
        </p:nvSpPr>
        <p:spPr>
          <a:xfrm>
            <a:off x="475717" y="2263346"/>
            <a:ext cx="4107908" cy="2521197"/>
          </a:xfrm>
          <a:prstGeom prst="rect">
            <a:avLst/>
          </a:prstGeom>
        </p:spPr>
        <p:txBody>
          <a:bodyPr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CL" sz="1600" dirty="0">
                <a:latin typeface="Calibri" charset="0"/>
                <a:ea typeface="Calibri" charset="0"/>
                <a:cs typeface="Calibri" charset="0"/>
              </a:rPr>
              <a:t>Cada vez que ingresa un producto, su costo es el que aparece en el documento de compra (factura, por ejemplo). Y el cálculo del costo unitario de todas las unidades del almacén (incluidas las que vienen llegando) se realiza con el Costo Promedio Ponderado, según lo estipula el </a:t>
            </a:r>
            <a:r>
              <a:rPr lang="es-CL" sz="1600" b="1" dirty="0">
                <a:latin typeface="Calibri" charset="0"/>
                <a:ea typeface="Calibri" charset="0"/>
                <a:cs typeface="Calibri" charset="0"/>
              </a:rPr>
              <a:t>SII</a:t>
            </a:r>
            <a:r>
              <a:rPr lang="es-CL" sz="1600" dirty="0">
                <a:latin typeface="Calibri" charset="0"/>
                <a:ea typeface="Calibri" charset="0"/>
                <a:cs typeface="Calibri" charset="0"/>
              </a:rPr>
              <a:t>: al costo </a:t>
            </a:r>
            <a:r>
              <a:rPr lang="es-CL" sz="1600" b="1" dirty="0">
                <a:latin typeface="Calibri" charset="0"/>
                <a:ea typeface="Calibri" charset="0"/>
                <a:cs typeface="Calibri" charset="0"/>
              </a:rPr>
              <a:t>total</a:t>
            </a:r>
            <a:r>
              <a:rPr lang="es-CL" sz="1600" dirty="0">
                <a:latin typeface="Calibri" charset="0"/>
                <a:ea typeface="Calibri" charset="0"/>
                <a:cs typeface="Calibri" charset="0"/>
              </a:rPr>
              <a:t> previo se suma el costo total de las unidades nuevas, y ese valor acumulado se divide por el total de unidades que existen (incluidas las nuevas</a:t>
            </a:r>
            <a:r>
              <a:rPr lang="es-CL" sz="1600" dirty="0" smtClean="0">
                <a:latin typeface="Calibri" charset="0"/>
                <a:ea typeface="Calibri" charset="0"/>
                <a:cs typeface="Calibri" charset="0"/>
              </a:rPr>
              <a:t>).</a:t>
            </a:r>
          </a:p>
          <a:p>
            <a:pPr algn="just"/>
            <a:endParaRPr lang="es-CL" sz="1600" dirty="0">
              <a:latin typeface="Calibri" charset="0"/>
              <a:ea typeface="Calibri" charset="0"/>
              <a:cs typeface="Calibri" charset="0"/>
            </a:endParaRPr>
          </a:p>
        </p:txBody>
      </p:sp>
      <p:sp>
        <p:nvSpPr>
          <p:cNvPr id="4" name="Rectángulo redondeado 3"/>
          <p:cNvSpPr/>
          <p:nvPr/>
        </p:nvSpPr>
        <p:spPr>
          <a:xfrm>
            <a:off x="4851747" y="2215784"/>
            <a:ext cx="4385189" cy="2616323"/>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CuadroTexto 5"/>
          <p:cNvSpPr txBox="1"/>
          <p:nvPr/>
        </p:nvSpPr>
        <p:spPr>
          <a:xfrm>
            <a:off x="690235" y="5017609"/>
            <a:ext cx="9442983" cy="584775"/>
          </a:xfrm>
          <a:prstGeom prst="rect">
            <a:avLst/>
          </a:prstGeom>
          <a:noFill/>
        </p:spPr>
        <p:txBody>
          <a:bodyPr wrap="square" rtlCol="0">
            <a:spAutoFit/>
          </a:bodyPr>
          <a:lstStyle/>
          <a:p>
            <a:r>
              <a:rPr lang="es-CL" sz="1600" dirty="0">
                <a:latin typeface="Calibri" charset="0"/>
                <a:ea typeface="Calibri" charset="0"/>
                <a:cs typeface="Calibri" charset="0"/>
              </a:rPr>
              <a:t>Al salir unidades, su costo unitario es el Costo Promedio Ponderado que existe en ese momento. </a:t>
            </a:r>
          </a:p>
          <a:p>
            <a:endParaRPr lang="es-ES_tradnl" sz="1600" dirty="0"/>
          </a:p>
        </p:txBody>
      </p:sp>
      <p:sp>
        <p:nvSpPr>
          <p:cNvPr id="2" name="Rectángulo 1"/>
          <p:cNvSpPr/>
          <p:nvPr/>
        </p:nvSpPr>
        <p:spPr>
          <a:xfrm>
            <a:off x="327338" y="5645833"/>
            <a:ext cx="9148937" cy="1015663"/>
          </a:xfrm>
          <a:prstGeom prst="rect">
            <a:avLst/>
          </a:prstGeom>
        </p:spPr>
        <p:txBody>
          <a:bodyPr wrap="square">
            <a:spAutoFit/>
          </a:bodyPr>
          <a:lstStyle/>
          <a:p>
            <a:pPr algn="just"/>
            <a:r>
              <a:rPr lang="es-CL" sz="1500" dirty="0">
                <a:latin typeface="Calibri" panose="020F0502020204030204" pitchFamily="34" charset="0"/>
                <a:cs typeface="Calibri" panose="020F0502020204030204" pitchFamily="34" charset="0"/>
              </a:rPr>
              <a:t>Si el Servicio de Impuestos Internos permitiera libertad para escoger cómo costear, las empresas podrían evaluar utilizar el sistema FIFO (se usa el costo de las unidades más antiguas en bodega, hasta que se acaben) o bien LIFO (a la inversa: se utiliza el costo de las unidades más recientes, hasta que se agoten). Estos conceptos se retomarán más adelante, cuando se vea cómo seleccionar las unidades físicas a despachar.</a:t>
            </a:r>
          </a:p>
        </p:txBody>
      </p:sp>
    </p:spTree>
    <p:extLst>
      <p:ext uri="{BB962C8B-B14F-4D97-AF65-F5344CB8AC3E}">
        <p14:creationId xmlns:p14="http://schemas.microsoft.com/office/powerpoint/2010/main" val="1899998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8;p6"/>
          <p:cNvSpPr txBox="1"/>
          <p:nvPr/>
        </p:nvSpPr>
        <p:spPr>
          <a:xfrm>
            <a:off x="475717" y="1263947"/>
            <a:ext cx="8950500" cy="319500"/>
          </a:xfrm>
          <a:prstGeom prst="rect">
            <a:avLst/>
          </a:prstGeom>
          <a:noFill/>
          <a:ln>
            <a:noFill/>
          </a:ln>
        </p:spPr>
        <p:txBody>
          <a:bodyPr spcFirstLastPara="1" wrap="square" lIns="91425" tIns="91425" rIns="91425" bIns="91425" anchor="ctr" anchorCtr="0">
            <a:noAutofit/>
          </a:bodyPr>
          <a:lstStyle/>
          <a:p>
            <a:r>
              <a:rPr lang="es-CL" sz="2600" b="1" dirty="0" smtClean="0">
                <a:solidFill>
                  <a:srgbClr val="ED6B00"/>
                </a:solidFill>
                <a:latin typeface="Calibri"/>
                <a:ea typeface="Calibri"/>
                <a:cs typeface="Calibri"/>
              </a:rPr>
              <a:t>EJEMPLO</a:t>
            </a:r>
            <a:endParaRPr lang="es-CL" sz="2600" b="1" dirty="0">
              <a:solidFill>
                <a:srgbClr val="ED6B00"/>
              </a:solidFill>
              <a:latin typeface="Calibri"/>
              <a:ea typeface="Calibri"/>
              <a:cs typeface="Calibri"/>
            </a:endParaRPr>
          </a:p>
        </p:txBody>
      </p:sp>
      <p:sp>
        <p:nvSpPr>
          <p:cNvPr id="20" name="Título 1">
            <a:extLst>
              <a:ext uri="{FF2B5EF4-FFF2-40B4-BE49-F238E27FC236}">
                <a16:creationId xmlns="" xmlns:a16="http://schemas.microsoft.com/office/drawing/2014/main" id="{E8F15784-B148-44B0-B1D4-5A2D5D6EBFD2}"/>
              </a:ext>
            </a:extLst>
          </p:cNvPr>
          <p:cNvSpPr txBox="1">
            <a:spLocks/>
          </p:cNvSpPr>
          <p:nvPr/>
        </p:nvSpPr>
        <p:spPr>
          <a:xfrm>
            <a:off x="4730750" y="1876426"/>
            <a:ext cx="788670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CL" sz="2600" b="1" dirty="0">
              <a:solidFill>
                <a:srgbClr val="ED6B00"/>
              </a:solidFill>
              <a:latin typeface="Calibri"/>
              <a:ea typeface="Calibri"/>
              <a:cs typeface="Calibri"/>
            </a:endParaRPr>
          </a:p>
        </p:txBody>
      </p:sp>
      <p:sp>
        <p:nvSpPr>
          <p:cNvPr id="11" name="Marcador de contenido 2">
            <a:extLst>
              <a:ext uri="{FF2B5EF4-FFF2-40B4-BE49-F238E27FC236}">
                <a16:creationId xmlns="" xmlns:a16="http://schemas.microsoft.com/office/drawing/2014/main" id="{9944F60F-F87D-4A92-84F5-15CB114E475C}"/>
              </a:ext>
            </a:extLst>
          </p:cNvPr>
          <p:cNvSpPr txBox="1">
            <a:spLocks/>
          </p:cNvSpPr>
          <p:nvPr/>
        </p:nvSpPr>
        <p:spPr>
          <a:xfrm>
            <a:off x="400049" y="1641917"/>
            <a:ext cx="9026167" cy="3937000"/>
          </a:xfrm>
          <a:prstGeom prst="rect">
            <a:avLst/>
          </a:prstGeom>
        </p:spPr>
        <p:txBody>
          <a:bodyPr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600" dirty="0">
                <a:latin typeface="Calibri" charset="0"/>
                <a:ea typeface="Calibri" charset="0"/>
                <a:cs typeface="Calibri" charset="0"/>
              </a:rPr>
              <a:t>Supongamos que partimos con la bodega vacía.</a:t>
            </a:r>
          </a:p>
          <a:p>
            <a:pPr marL="285750" indent="-285750">
              <a:buFont typeface="Arial" panose="020B0604020202020204" pitchFamily="34" charset="0"/>
              <a:buChar char="•"/>
              <a:defRPr/>
            </a:pPr>
            <a:r>
              <a:rPr lang="es-MX" altLang="es-CL" sz="1600" dirty="0">
                <a:latin typeface="Calibri" charset="0"/>
                <a:ea typeface="Calibri" charset="0"/>
                <a:cs typeface="Calibri" charset="0"/>
              </a:rPr>
              <a:t>Recibimos 10 unidades que costaron $ 100 c/u, según factura N°22 del 25 de enero de 2030</a:t>
            </a:r>
          </a:p>
          <a:p>
            <a:pPr marL="285750" indent="-285750">
              <a:buFont typeface="Arial" panose="020B0604020202020204" pitchFamily="34" charset="0"/>
              <a:buChar char="•"/>
              <a:defRPr/>
            </a:pPr>
            <a:r>
              <a:rPr lang="es-MX" altLang="es-CL" sz="1600" dirty="0">
                <a:latin typeface="Calibri" charset="0"/>
                <a:ea typeface="Calibri" charset="0"/>
                <a:cs typeface="Calibri" charset="0"/>
              </a:rPr>
              <a:t>Luego recibimos 15 unidades más que costaron 120 c/u, según Guía de Despacho 333 del 4 de febrero de 2030</a:t>
            </a:r>
          </a:p>
          <a:p>
            <a:pPr marL="285750" indent="-285750">
              <a:buFont typeface="Arial" panose="020B0604020202020204" pitchFamily="34" charset="0"/>
              <a:buChar char="•"/>
              <a:defRPr/>
            </a:pPr>
            <a:r>
              <a:rPr lang="es-MX" altLang="es-CL" sz="1600" dirty="0">
                <a:latin typeface="Calibri" charset="0"/>
                <a:ea typeface="Calibri" charset="0"/>
                <a:cs typeface="Calibri" charset="0"/>
              </a:rPr>
              <a:t>A continuación vendemos 5 unidades  a $ 200 c/u, según consta en la boleta 4354 del 5 de febrero de </a:t>
            </a:r>
            <a:r>
              <a:rPr lang="es-MX" altLang="es-CL" sz="1600" dirty="0" smtClean="0">
                <a:latin typeface="Calibri" charset="0"/>
                <a:ea typeface="Calibri" charset="0"/>
                <a:cs typeface="Calibri" charset="0"/>
              </a:rPr>
              <a:t>2030</a:t>
            </a:r>
          </a:p>
          <a:p>
            <a:pPr marL="285750" indent="-285750">
              <a:buFont typeface="Arial" panose="020B0604020202020204" pitchFamily="34" charset="0"/>
              <a:buChar char="•"/>
              <a:defRPr/>
            </a:pPr>
            <a:endParaRPr lang="es-MX" altLang="es-CL" sz="1600" dirty="0">
              <a:latin typeface="Calibri" charset="0"/>
              <a:ea typeface="Calibri" charset="0"/>
              <a:cs typeface="Calibri" charset="0"/>
            </a:endParaRPr>
          </a:p>
          <a:p>
            <a:r>
              <a:rPr lang="es-CL" sz="1600" dirty="0">
                <a:latin typeface="Calibri" charset="0"/>
                <a:ea typeface="Calibri" charset="0"/>
                <a:cs typeface="Calibri" charset="0"/>
              </a:rPr>
              <a:t>Esto se registra en la Tarjeta de Existencias como se muestra a </a:t>
            </a:r>
            <a:r>
              <a:rPr lang="es-CL" sz="1600" dirty="0" smtClean="0">
                <a:latin typeface="Calibri" charset="0"/>
                <a:ea typeface="Calibri" charset="0"/>
                <a:cs typeface="Calibri" charset="0"/>
              </a:rPr>
              <a:t>continuación:</a:t>
            </a:r>
            <a:endParaRPr lang="es-CL" sz="1600" dirty="0">
              <a:latin typeface="Calibri" charset="0"/>
              <a:ea typeface="Calibri" charset="0"/>
              <a:cs typeface="Calibri"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33" y="3610417"/>
            <a:ext cx="8589268" cy="2534802"/>
          </a:xfrm>
          <a:prstGeom prst="rect">
            <a:avLst/>
          </a:prstGeom>
        </p:spPr>
      </p:pic>
      <p:sp>
        <p:nvSpPr>
          <p:cNvPr id="3" name="CuadroTexto 2"/>
          <p:cNvSpPr txBox="1"/>
          <p:nvPr/>
        </p:nvSpPr>
        <p:spPr>
          <a:xfrm>
            <a:off x="400049" y="6145219"/>
            <a:ext cx="8854716" cy="830997"/>
          </a:xfrm>
          <a:prstGeom prst="rect">
            <a:avLst/>
          </a:prstGeom>
          <a:noFill/>
        </p:spPr>
        <p:txBody>
          <a:bodyPr wrap="square" rtlCol="0">
            <a:spAutoFit/>
          </a:bodyPr>
          <a:lstStyle/>
          <a:p>
            <a:r>
              <a:rPr lang="es-CL" sz="1600" dirty="0">
                <a:latin typeface="Calibri" charset="0"/>
                <a:ea typeface="Calibri" charset="0"/>
                <a:cs typeface="Calibri" charset="0"/>
              </a:rPr>
              <a:t>Noten, que el precio de venta del producto no se registra en la Tarjeta, sino que el costo </a:t>
            </a:r>
            <a:r>
              <a:rPr lang="es-CL" sz="1600" dirty="0" smtClean="0">
                <a:latin typeface="Calibri" charset="0"/>
                <a:ea typeface="Calibri" charset="0"/>
                <a:cs typeface="Calibri" charset="0"/>
              </a:rPr>
              <a:t>al que </a:t>
            </a:r>
            <a:r>
              <a:rPr lang="es-CL" sz="1600" dirty="0">
                <a:latin typeface="Calibri" charset="0"/>
                <a:ea typeface="Calibri" charset="0"/>
                <a:cs typeface="Calibri" charset="0"/>
              </a:rPr>
              <a:t>sale (que es el Costo Promedio Ponderado del momento).</a:t>
            </a:r>
          </a:p>
          <a:p>
            <a:endParaRPr lang="es-ES_tradnl" sz="1600" dirty="0">
              <a:latin typeface="Calibri" charset="0"/>
              <a:ea typeface="Calibri" charset="0"/>
              <a:cs typeface="Calibri" charset="0"/>
            </a:endParaRPr>
          </a:p>
        </p:txBody>
      </p:sp>
    </p:spTree>
    <p:extLst>
      <p:ext uri="{BB962C8B-B14F-4D97-AF65-F5344CB8AC3E}">
        <p14:creationId xmlns:p14="http://schemas.microsoft.com/office/powerpoint/2010/main" val="488184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90" name="Google Shape;390;p18"/>
          <p:cNvSpPr/>
          <p:nvPr/>
        </p:nvSpPr>
        <p:spPr>
          <a:xfrm>
            <a:off x="3175000" y="2222501"/>
            <a:ext cx="5859948" cy="3385938"/>
          </a:xfrm>
          <a:prstGeom prst="roundRect">
            <a:avLst>
              <a:gd name="adj" fmla="val 8791"/>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1" name="Google Shape;391;p18"/>
          <p:cNvSpPr txBox="1"/>
          <p:nvPr/>
        </p:nvSpPr>
        <p:spPr>
          <a:xfrm>
            <a:off x="3673166" y="2446400"/>
            <a:ext cx="4888177" cy="3128900"/>
          </a:xfrm>
          <a:prstGeom prst="rect">
            <a:avLst/>
          </a:prstGeom>
          <a:noFill/>
          <a:ln>
            <a:noFill/>
          </a:ln>
        </p:spPr>
        <p:txBody>
          <a:bodyPr spcFirstLastPara="1" wrap="square" lIns="91425" tIns="91425" rIns="91425" bIns="91425" anchor="t" anchorCtr="0">
            <a:noAutofit/>
          </a:bodyPr>
          <a:lstStyle/>
          <a:p>
            <a:pPr>
              <a:buSzPts val="2000"/>
            </a:pPr>
            <a:r>
              <a:rPr lang="es-CL" sz="2400" b="1" dirty="0">
                <a:solidFill>
                  <a:srgbClr val="ED6B00"/>
                </a:solidFill>
                <a:latin typeface="Calibri"/>
                <a:ea typeface="Calibri"/>
                <a:cs typeface="Calibri"/>
              </a:rPr>
              <a:t>LLENADO TARJETAS DE </a:t>
            </a:r>
            <a:r>
              <a:rPr lang="es-CL" sz="2400" b="1" dirty="0" smtClean="0">
                <a:solidFill>
                  <a:srgbClr val="ED6B00"/>
                </a:solidFill>
                <a:latin typeface="Calibri"/>
                <a:ea typeface="Calibri"/>
                <a:cs typeface="Calibri"/>
              </a:rPr>
              <a:t>INVENTARIO</a:t>
            </a:r>
          </a:p>
          <a:p>
            <a:pPr>
              <a:buSzPts val="2000"/>
            </a:pPr>
            <a:endParaRPr lang="es-CL" sz="2400" b="1" dirty="0">
              <a:solidFill>
                <a:srgbClr val="ED6B00"/>
              </a:solidFill>
              <a:latin typeface="Calibri"/>
              <a:ea typeface="Calibri"/>
              <a:cs typeface="Calibri"/>
            </a:endParaRPr>
          </a:p>
          <a:p>
            <a:pPr marL="0" indent="0">
              <a:buNone/>
            </a:pPr>
            <a:r>
              <a:rPr lang="es-CL" sz="1800" dirty="0">
                <a:latin typeface="Calibri" charset="0"/>
                <a:ea typeface="Calibri" charset="0"/>
                <a:cs typeface="Calibri" charset="0"/>
              </a:rPr>
              <a:t>Para revisar los temas trabajados durante el desarrollo de la presentación, te invitamos a realizar la </a:t>
            </a:r>
            <a:r>
              <a:rPr lang="es-CL" sz="1800" b="1" dirty="0">
                <a:latin typeface="Calibri" charset="0"/>
                <a:ea typeface="Calibri" charset="0"/>
                <a:cs typeface="Calibri" charset="0"/>
              </a:rPr>
              <a:t>Actividad 3 ¿Cuánto Aprendimos?</a:t>
            </a:r>
            <a:r>
              <a:rPr lang="es-CL" sz="1800" dirty="0">
                <a:latin typeface="Calibri" charset="0"/>
                <a:ea typeface="Calibri" charset="0"/>
                <a:cs typeface="Calibri" charset="0"/>
              </a:rPr>
              <a:t>.</a:t>
            </a:r>
            <a:r>
              <a:rPr lang="es-CL" sz="1800" b="1" dirty="0">
                <a:latin typeface="Calibri" charset="0"/>
                <a:ea typeface="Calibri" charset="0"/>
                <a:cs typeface="Calibri" charset="0"/>
              </a:rPr>
              <a:t> </a:t>
            </a:r>
            <a:r>
              <a:rPr lang="es-CL" sz="1800" dirty="0">
                <a:latin typeface="Calibri" charset="0"/>
                <a:ea typeface="Calibri" charset="0"/>
                <a:cs typeface="Calibri" charset="0"/>
              </a:rPr>
              <a:t>Descarga el archivo y sigue las instrucciones. </a:t>
            </a:r>
          </a:p>
          <a:p>
            <a:pPr>
              <a:buSzPts val="2000"/>
            </a:pPr>
            <a:endParaRPr lang="es-CL" sz="1800" b="1" dirty="0">
              <a:solidFill>
                <a:srgbClr val="ED6B00"/>
              </a:solidFill>
              <a:latin typeface="Calibri"/>
              <a:ea typeface="Calibri"/>
              <a:cs typeface="Calibri"/>
            </a:endParaRPr>
          </a:p>
          <a:p>
            <a:pPr marL="0" marR="0" lvl="0" indent="0" rtl="0">
              <a:lnSpc>
                <a:spcPct val="70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a:lnSpc>
                <a:spcPct val="60000"/>
              </a:lnSpc>
            </a:pPr>
            <a:endParaRPr lang="es-CL" sz="1800" dirty="0">
              <a:solidFill>
                <a:schemeClr val="tx1">
                  <a:lumMod val="85000"/>
                  <a:lumOff val="15000"/>
                </a:schemeClr>
              </a:solidFill>
              <a:latin typeface="Calibri"/>
              <a:cs typeface="Calibri"/>
            </a:endParaRPr>
          </a:p>
          <a:p>
            <a:endParaRPr lang="es-CL" sz="1800" dirty="0">
              <a:latin typeface="Calibri"/>
              <a:cs typeface="Calibri"/>
            </a:endParaRPr>
          </a:p>
        </p:txBody>
      </p:sp>
      <p:sp>
        <p:nvSpPr>
          <p:cNvPr id="10" name="Google Shape;158;p5"/>
          <p:cNvSpPr txBox="1"/>
          <p:nvPr/>
        </p:nvSpPr>
        <p:spPr>
          <a:xfrm>
            <a:off x="375975" y="14245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dirty="0" smtClean="0">
                <a:solidFill>
                  <a:srgbClr val="ED6B00"/>
                </a:solidFill>
                <a:latin typeface="Calibri"/>
                <a:ea typeface="Calibri"/>
                <a:cs typeface="Calibri"/>
                <a:sym typeface="Calibri"/>
              </a:rPr>
              <a:t>¿CUÁNTO APRENDIMOS?</a:t>
            </a:r>
            <a:endParaRPr sz="3100" b="1" i="0" u="none" strike="noStrike" cap="none" dirty="0">
              <a:solidFill>
                <a:srgbClr val="ED6B00"/>
              </a:solidFill>
              <a:latin typeface="Calibri"/>
              <a:ea typeface="Calibri"/>
              <a:cs typeface="Calibri"/>
              <a:sym typeface="Calibri"/>
            </a:endParaRPr>
          </a:p>
        </p:txBody>
      </p:sp>
      <p:sp>
        <p:nvSpPr>
          <p:cNvPr id="11" name="Google Shape;159;p5"/>
          <p:cNvSpPr txBox="1"/>
          <p:nvPr/>
        </p:nvSpPr>
        <p:spPr>
          <a:xfrm>
            <a:off x="366450" y="1229932"/>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b="1" dirty="0" smtClean="0">
                <a:latin typeface="Calibri"/>
                <a:cs typeface="Calibri"/>
                <a:sym typeface="Calibri"/>
              </a:rPr>
              <a:t>REVISEMOS</a:t>
            </a:r>
            <a:endParaRPr dirty="0"/>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12" name="Google Shape;168;p5"/>
          <p:cNvSpPr txBox="1"/>
          <p:nvPr/>
        </p:nvSpPr>
        <p:spPr>
          <a:xfrm>
            <a:off x="4226900" y="1298318"/>
            <a:ext cx="992800" cy="409500"/>
          </a:xfrm>
          <a:prstGeom prst="rect">
            <a:avLst/>
          </a:prstGeom>
          <a:noFill/>
          <a:ln>
            <a:noFill/>
          </a:ln>
        </p:spPr>
        <p:txBody>
          <a:bodyPr spcFirstLastPara="1" wrap="square" lIns="91425" tIns="91425" rIns="91425" bIns="91425" anchor="ctr" anchorCtr="0">
            <a:noAutofit/>
          </a:bodyPr>
          <a:lstStyle/>
          <a:p>
            <a:pPr marL="0" marR="0" lvl="0" indent="0" rtl="0">
              <a:lnSpc>
                <a:spcPct val="90000"/>
              </a:lnSpc>
              <a:spcBef>
                <a:spcPts val="0"/>
              </a:spcBef>
              <a:spcAft>
                <a:spcPts val="0"/>
              </a:spcAft>
              <a:buClr>
                <a:srgbClr val="000000"/>
              </a:buClr>
              <a:buSzPts val="6000"/>
              <a:buFont typeface="Arial"/>
              <a:buNone/>
            </a:pPr>
            <a:r>
              <a:rPr lang="es-ES_tradnl" sz="6000" b="0" i="0" u="none" strike="noStrike" cap="none" dirty="0" smtClean="0">
                <a:solidFill>
                  <a:srgbClr val="FFB375"/>
                </a:solidFill>
                <a:latin typeface="Calibri"/>
                <a:ea typeface="Calibri"/>
                <a:cs typeface="Calibri"/>
                <a:sym typeface="Calibri"/>
              </a:rPr>
              <a:t>3</a:t>
            </a:r>
            <a:endParaRPr sz="6000" b="0" i="0" u="none" strike="noStrike" cap="none" dirty="0">
              <a:solidFill>
                <a:srgbClr val="FFB375"/>
              </a:solidFill>
              <a:latin typeface="Calibri"/>
              <a:ea typeface="Calibri"/>
              <a:cs typeface="Calibri"/>
              <a:sym typeface="Calibri"/>
            </a:endParaRPr>
          </a:p>
        </p:txBody>
      </p:sp>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42" y="2715213"/>
            <a:ext cx="2812026" cy="3182572"/>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8123" y="5063613"/>
            <a:ext cx="1705019" cy="1272246"/>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4444" y="5389023"/>
            <a:ext cx="1651873" cy="884514"/>
          </a:xfrm>
          <a:prstGeom prst="rect">
            <a:avLst/>
          </a:prstGeom>
        </p:spPr>
      </p:pic>
      <p:sp>
        <p:nvSpPr>
          <p:cNvPr id="15" name="Marcador de contenido 2"/>
          <p:cNvSpPr txBox="1">
            <a:spLocks/>
          </p:cNvSpPr>
          <p:nvPr/>
        </p:nvSpPr>
        <p:spPr>
          <a:xfrm>
            <a:off x="6718300" y="1771894"/>
            <a:ext cx="10515600" cy="435133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s-CL" sz="1600" dirty="0">
              <a:latin typeface="Calibri"/>
              <a:cs typeface="Calibri"/>
            </a:endParaRPr>
          </a:p>
        </p:txBody>
      </p:sp>
      <p:sp>
        <p:nvSpPr>
          <p:cNvPr id="13" name="Marcador de contenido 2"/>
          <p:cNvSpPr txBox="1">
            <a:spLocks/>
          </p:cNvSpPr>
          <p:nvPr/>
        </p:nvSpPr>
        <p:spPr>
          <a:xfrm>
            <a:off x="1517602" y="1875366"/>
            <a:ext cx="7886700" cy="13366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s-CL" sz="1600" dirty="0">
              <a:latin typeface="Calibri"/>
              <a:cs typeface="Calibri"/>
            </a:endParaRPr>
          </a:p>
        </p:txBody>
      </p:sp>
      <p:sp>
        <p:nvSpPr>
          <p:cNvPr id="14" name="Marcador de contenido 2"/>
          <p:cNvSpPr txBox="1">
            <a:spLocks/>
          </p:cNvSpPr>
          <p:nvPr/>
        </p:nvSpPr>
        <p:spPr>
          <a:xfrm>
            <a:off x="5594350" y="558799"/>
            <a:ext cx="7886700" cy="32035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CL" sz="1600" dirty="0">
              <a:latin typeface="Calibri"/>
              <a:cs typeface="Calibri"/>
            </a:endParaRPr>
          </a:p>
        </p:txBody>
      </p:sp>
      <p:sp>
        <p:nvSpPr>
          <p:cNvPr id="16" name="Google Shape;167;p5"/>
          <p:cNvSpPr txBox="1"/>
          <p:nvPr/>
        </p:nvSpPr>
        <p:spPr>
          <a:xfrm>
            <a:off x="183817" y="1885225"/>
            <a:ext cx="4997500" cy="409500"/>
          </a:xfrm>
          <a:prstGeom prst="rect">
            <a:avLst/>
          </a:prstGeom>
          <a:noFill/>
          <a:ln>
            <a:noFill/>
          </a:ln>
        </p:spPr>
        <p:txBody>
          <a:bodyPr spcFirstLastPara="1" wrap="square" lIns="91425" tIns="91425" rIns="91425" bIns="91425" anchor="ctr" anchorCtr="0">
            <a:noAutofit/>
          </a:bodyPr>
          <a:lstStyle/>
          <a:p>
            <a:pPr>
              <a:buSzPts val="2000"/>
            </a:pPr>
            <a:endParaRPr lang="es-CL" sz="2400" b="1" dirty="0">
              <a:solidFill>
                <a:srgbClr val="ED6B00"/>
              </a:solidFill>
              <a:latin typeface="Calibri"/>
              <a:ea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ACTIVIDAD PRÁCTICA</a:t>
            </a:r>
            <a:endParaRPr sz="3100" b="1" i="0" u="none" strike="noStrike" cap="none" dirty="0">
              <a:solidFill>
                <a:srgbClr val="ED6B00"/>
              </a:solidFill>
              <a:latin typeface="Calibri"/>
              <a:ea typeface="Calibri"/>
              <a:cs typeface="Calibri"/>
              <a:sym typeface="Calibri"/>
            </a:endParaRPr>
          </a:p>
        </p:txBody>
      </p:sp>
      <p:sp>
        <p:nvSpPr>
          <p:cNvPr id="440" name="Google Shape;440;p20"/>
          <p:cNvSpPr/>
          <p:nvPr/>
        </p:nvSpPr>
        <p:spPr>
          <a:xfrm>
            <a:off x="375975"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442" name="Google Shape;442;p20"/>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3"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¡PRACTIQUEMOS!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t="-1" b="2634"/>
          <a:stretch/>
        </p:blipFill>
        <p:spPr>
          <a:xfrm>
            <a:off x="2716056" y="3689939"/>
            <a:ext cx="6899892" cy="3869736"/>
          </a:xfrm>
          <a:prstGeom prst="rect">
            <a:avLst/>
          </a:prstGeom>
        </p:spPr>
      </p:pic>
      <p:sp>
        <p:nvSpPr>
          <p:cNvPr id="2" name="Rectángulo 1"/>
          <p:cNvSpPr/>
          <p:nvPr/>
        </p:nvSpPr>
        <p:spPr>
          <a:xfrm>
            <a:off x="6443663" y="1411566"/>
            <a:ext cx="4857750" cy="338554"/>
          </a:xfrm>
          <a:prstGeom prst="rect">
            <a:avLst/>
          </a:prstGeom>
        </p:spPr>
        <p:txBody>
          <a:bodyPr>
            <a:spAutoFit/>
          </a:bodyPr>
          <a:lstStyle/>
          <a:p>
            <a:pPr marL="0" indent="0">
              <a:buNone/>
            </a:pPr>
            <a:endParaRPr lang="es-CL" sz="1600" b="1" dirty="0">
              <a:latin typeface="Calibri"/>
              <a:cs typeface="Calibri"/>
            </a:endParaRPr>
          </a:p>
        </p:txBody>
      </p:sp>
      <p:sp>
        <p:nvSpPr>
          <p:cNvPr id="11" name="Google Shape;168;p5"/>
          <p:cNvSpPr txBox="1"/>
          <p:nvPr/>
        </p:nvSpPr>
        <p:spPr>
          <a:xfrm>
            <a:off x="3655400" y="1298318"/>
            <a:ext cx="992800" cy="409500"/>
          </a:xfrm>
          <a:prstGeom prst="rect">
            <a:avLst/>
          </a:prstGeom>
          <a:noFill/>
          <a:ln>
            <a:noFill/>
          </a:ln>
        </p:spPr>
        <p:txBody>
          <a:bodyPr spcFirstLastPara="1" wrap="square" lIns="91425" tIns="91425" rIns="91425" bIns="91425" anchor="ctr" anchorCtr="0">
            <a:noAutofit/>
          </a:bodyPr>
          <a:lstStyle/>
          <a:p>
            <a:pPr marL="0" marR="0" lvl="0" indent="0" rtl="0">
              <a:lnSpc>
                <a:spcPct val="90000"/>
              </a:lnSpc>
              <a:spcBef>
                <a:spcPts val="0"/>
              </a:spcBef>
              <a:spcAft>
                <a:spcPts val="0"/>
              </a:spcAft>
              <a:buClr>
                <a:srgbClr val="000000"/>
              </a:buClr>
              <a:buSzPts val="6000"/>
              <a:buFont typeface="Arial"/>
              <a:buNone/>
            </a:pPr>
            <a:r>
              <a:rPr lang="es-ES_tradnl" sz="6000" b="0" i="0" u="none" strike="noStrike" cap="none" dirty="0" smtClean="0">
                <a:solidFill>
                  <a:srgbClr val="FFB375"/>
                </a:solidFill>
                <a:latin typeface="Calibri"/>
                <a:ea typeface="Calibri"/>
                <a:cs typeface="Calibri"/>
                <a:sym typeface="Calibri"/>
              </a:rPr>
              <a:t>3</a:t>
            </a:r>
            <a:endParaRPr sz="6000" b="0" i="0" u="none" strike="noStrike" cap="none" dirty="0">
              <a:solidFill>
                <a:srgbClr val="FFB375"/>
              </a:solidFill>
              <a:latin typeface="Calibri"/>
              <a:ea typeface="Calibri"/>
              <a:cs typeface="Calibri"/>
              <a:sym typeface="Calibri"/>
            </a:endParaRPr>
          </a:p>
        </p:txBody>
      </p:sp>
      <p:sp>
        <p:nvSpPr>
          <p:cNvPr id="4" name="Rectángulo 3"/>
          <p:cNvSpPr/>
          <p:nvPr/>
        </p:nvSpPr>
        <p:spPr>
          <a:xfrm>
            <a:off x="846002" y="2771327"/>
            <a:ext cx="7510598" cy="461665"/>
          </a:xfrm>
          <a:prstGeom prst="rect">
            <a:avLst/>
          </a:prstGeom>
        </p:spPr>
        <p:txBody>
          <a:bodyPr wrap="square">
            <a:spAutoFit/>
          </a:bodyPr>
          <a:lstStyle/>
          <a:p>
            <a:pPr>
              <a:buSzPts val="2000"/>
            </a:pPr>
            <a:r>
              <a:rPr lang="es-CL" sz="2400" b="1">
                <a:solidFill>
                  <a:srgbClr val="ED6B00"/>
                </a:solidFill>
                <a:latin typeface="Calibri"/>
                <a:ea typeface="Calibri"/>
                <a:cs typeface="Calibri"/>
              </a:rPr>
              <a:t>LLENADO TARJETAS DE INVENTARIO</a:t>
            </a:r>
            <a:endParaRPr lang="es-CL" sz="2400" b="1" dirty="0">
              <a:solidFill>
                <a:srgbClr val="ED6B00"/>
              </a:solidFill>
              <a:latin typeface="Calibri"/>
              <a:ea typeface="Calibri"/>
              <a:cs typeface="Calibri"/>
            </a:endParaRPr>
          </a:p>
        </p:txBody>
      </p:sp>
      <p:sp>
        <p:nvSpPr>
          <p:cNvPr id="5" name="Rectángulo 4"/>
          <p:cNvSpPr/>
          <p:nvPr/>
        </p:nvSpPr>
        <p:spPr>
          <a:xfrm>
            <a:off x="881062" y="3367330"/>
            <a:ext cx="5189537" cy="1643527"/>
          </a:xfrm>
          <a:prstGeom prst="rect">
            <a:avLst/>
          </a:prstGeom>
        </p:spPr>
        <p:txBody>
          <a:bodyPr wrap="square">
            <a:spAutoFit/>
          </a:bodyPr>
          <a:lstStyle/>
          <a:p>
            <a:pPr marL="0" indent="0">
              <a:buFont typeface="Arial" panose="020B0604020202020204" pitchFamily="34" charset="0"/>
              <a:buNone/>
            </a:pPr>
            <a:r>
              <a:rPr lang="es-CL" sz="1800" dirty="0">
                <a:latin typeface="Calibri" charset="0"/>
                <a:ea typeface="Calibri" charset="0"/>
                <a:cs typeface="Calibri" charset="0"/>
              </a:rPr>
              <a:t>Ahora realizaremos una actividad práctica. Utiliza el  archivo </a:t>
            </a:r>
            <a:r>
              <a:rPr lang="es-CL" sz="1800" b="1" dirty="0">
                <a:solidFill>
                  <a:srgbClr val="ED6B00"/>
                </a:solidFill>
                <a:latin typeface="Calibri" charset="0"/>
                <a:ea typeface="Calibri" charset="0"/>
                <a:cs typeface="Calibri" charset="0"/>
              </a:rPr>
              <a:t>“Actividad Practica 3” </a:t>
            </a:r>
            <a:r>
              <a:rPr lang="es-CL" sz="1800" dirty="0">
                <a:latin typeface="Calibri" charset="0"/>
                <a:ea typeface="Calibri" charset="0"/>
                <a:cs typeface="Calibri" charset="0"/>
              </a:rPr>
              <a:t>descarga  y sigue las instrucciones señaladas. </a:t>
            </a:r>
          </a:p>
          <a:p>
            <a:pPr lvl="0">
              <a:lnSpc>
                <a:spcPct val="90000"/>
              </a:lnSpc>
            </a:pPr>
            <a:endParaRPr lang="es-CL" sz="1600" b="1" dirty="0">
              <a:latin typeface="Calibri"/>
              <a:cs typeface="Calibri"/>
            </a:endParaRPr>
          </a:p>
          <a:p>
            <a:pPr lvl="0">
              <a:lnSpc>
                <a:spcPct val="90000"/>
              </a:lnSpc>
            </a:pPr>
            <a:r>
              <a:rPr lang="es-CL" sz="2000" b="1" dirty="0" smtClean="0">
                <a:solidFill>
                  <a:srgbClr val="ED6B00"/>
                </a:solidFill>
                <a:latin typeface="Calibri"/>
                <a:cs typeface="Calibri"/>
              </a:rPr>
              <a:t>¡Éxito!</a:t>
            </a:r>
            <a:endParaRPr lang="es-CL" sz="2000" b="1" dirty="0">
              <a:solidFill>
                <a:srgbClr val="ED6B00"/>
              </a:solidFill>
              <a:latin typeface="Calibri"/>
              <a:cs typeface="Calibri"/>
            </a:endParaRPr>
          </a:p>
          <a:p>
            <a:pPr lvl="0">
              <a:lnSpc>
                <a:spcPct val="90000"/>
              </a:lnSpc>
            </a:pPr>
            <a:endParaRPr lang="es-CL" sz="1600" dirty="0">
              <a:latin typeface="Calibri"/>
              <a:cs typeface="Calibri"/>
            </a:endParaRPr>
          </a:p>
        </p:txBody>
      </p:sp>
      <p:sp>
        <p:nvSpPr>
          <p:cNvPr id="6" name="Rectángulo 5"/>
          <p:cNvSpPr/>
          <p:nvPr/>
        </p:nvSpPr>
        <p:spPr>
          <a:xfrm>
            <a:off x="6392863" y="1893997"/>
            <a:ext cx="4857750" cy="523220"/>
          </a:xfrm>
          <a:prstGeom prst="rect">
            <a:avLst/>
          </a:prstGeom>
        </p:spPr>
        <p:txBody>
          <a:bodyPr>
            <a:spAutoFit/>
          </a:bodyPr>
          <a:lstStyle/>
          <a:p>
            <a:pPr marL="0" indent="0" algn="ctr">
              <a:buNone/>
            </a:pPr>
            <a:endParaRPr lang="es-CL" dirty="0"/>
          </a:p>
          <a:p>
            <a:pPr marL="0" indent="0" algn="ctr">
              <a:buNone/>
            </a:pPr>
            <a:endParaRPr lang="es-CL"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1"/>
          <p:cNvSpPr/>
          <p:nvPr/>
        </p:nvSpPr>
        <p:spPr>
          <a:xfrm>
            <a:off x="431624" y="2372800"/>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5" name="Google Shape;455;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TICKET DE SALIDA</a:t>
            </a:r>
            <a:endParaRPr sz="3100" b="1" i="0" u="none" strike="noStrike" cap="none" dirty="0">
              <a:solidFill>
                <a:srgbClr val="ED6B00"/>
              </a:solidFill>
              <a:latin typeface="Calibri"/>
              <a:ea typeface="Calibri"/>
              <a:cs typeface="Calibri"/>
              <a:sym typeface="Calibri"/>
            </a:endParaRPr>
          </a:p>
        </p:txBody>
      </p:sp>
      <p:sp>
        <p:nvSpPr>
          <p:cNvPr id="456" name="Google Shape;456;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ANTES DE TERMINAR:</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531" y="2890682"/>
            <a:ext cx="2963594" cy="4629223"/>
          </a:xfrm>
          <a:prstGeom prst="rect">
            <a:avLst/>
          </a:prstGeom>
        </p:spPr>
      </p:pic>
      <p:sp>
        <p:nvSpPr>
          <p:cNvPr id="10" name="Google Shape;445;p20"/>
          <p:cNvSpPr txBox="1"/>
          <p:nvPr/>
        </p:nvSpPr>
        <p:spPr>
          <a:xfrm>
            <a:off x="958647" y="3641405"/>
            <a:ext cx="5107856" cy="774531"/>
          </a:xfrm>
          <a:prstGeom prst="rect">
            <a:avLst/>
          </a:prstGeom>
          <a:noFill/>
          <a:ln>
            <a:noFill/>
          </a:ln>
        </p:spPr>
        <p:txBody>
          <a:bodyPr spcFirstLastPara="1" wrap="square" lIns="91425" tIns="91425" rIns="91425" bIns="91425" anchor="ctr" anchorCtr="0">
            <a:noAutofit/>
          </a:bodyPr>
          <a:lstStyle/>
          <a:p>
            <a:pPr>
              <a:buSzPts val="2000"/>
            </a:pPr>
            <a:r>
              <a:rPr lang="es-CL" sz="2400" b="1" dirty="0">
                <a:solidFill>
                  <a:srgbClr val="ED6B00"/>
                </a:solidFill>
                <a:latin typeface="Calibri"/>
                <a:ea typeface="Calibri"/>
                <a:cs typeface="Calibri"/>
              </a:rPr>
              <a:t>LLENANDO TARJETAS DE EXISTENCIA</a:t>
            </a:r>
          </a:p>
          <a:p>
            <a:pPr lvl="0">
              <a:lnSpc>
                <a:spcPct val="115000"/>
              </a:lnSpc>
            </a:pPr>
            <a:endParaRPr sz="1600" b="0" i="0" u="none" strike="noStrike" cap="none" dirty="0">
              <a:solidFill>
                <a:srgbClr val="000000"/>
              </a:solidFill>
              <a:latin typeface="Calibri"/>
              <a:ea typeface="Calibri"/>
              <a:cs typeface="Calibri"/>
              <a:sym typeface="Calibri"/>
            </a:endParaRPr>
          </a:p>
          <a:p>
            <a:pPr lvl="0">
              <a:lnSpc>
                <a:spcPct val="115000"/>
              </a:lnSpc>
            </a:pPr>
            <a:r>
              <a:rPr lang="es-CL" sz="1600" dirty="0">
                <a:latin typeface="Calibri"/>
                <a:ea typeface="Calibri"/>
                <a:cs typeface="Calibri"/>
                <a:sym typeface="Calibri"/>
              </a:rPr>
              <a:t>¡No olvides contestar </a:t>
            </a:r>
            <a:r>
              <a:rPr lang="es-CL" sz="1600" dirty="0" smtClean="0">
                <a:latin typeface="Calibri"/>
                <a:ea typeface="Calibri"/>
                <a:cs typeface="Calibri"/>
                <a:sym typeface="Calibri"/>
              </a:rPr>
              <a:t>la Autoevaluación y </a:t>
            </a:r>
            <a:r>
              <a:rPr lang="es-CL" sz="1600" dirty="0">
                <a:latin typeface="Calibri"/>
                <a:ea typeface="Calibri"/>
                <a:cs typeface="Calibri"/>
                <a:sym typeface="Calibri"/>
              </a:rPr>
              <a:t>entregar el </a:t>
            </a:r>
            <a:r>
              <a:rPr lang="es-CL" sz="1600" dirty="0" smtClean="0">
                <a:latin typeface="Calibri"/>
                <a:ea typeface="Calibri"/>
                <a:cs typeface="Calibri"/>
                <a:sym typeface="Calibri"/>
              </a:rPr>
              <a:t>Ticket </a:t>
            </a:r>
            <a:r>
              <a:rPr lang="es-CL" sz="1600" dirty="0">
                <a:latin typeface="Calibri"/>
                <a:ea typeface="Calibri"/>
                <a:cs typeface="Calibri"/>
                <a:sym typeface="Calibri"/>
              </a:rPr>
              <a:t>de </a:t>
            </a:r>
            <a:r>
              <a:rPr lang="es-CL" sz="1600" dirty="0" smtClean="0">
                <a:latin typeface="Calibri"/>
                <a:ea typeface="Calibri"/>
                <a:cs typeface="Calibri"/>
                <a:sym typeface="Calibri"/>
              </a:rPr>
              <a:t>Salida!</a:t>
            </a:r>
          </a:p>
          <a:p>
            <a:pPr lvl="0">
              <a:lnSpc>
                <a:spcPct val="115000"/>
              </a:lnSpc>
            </a:pPr>
            <a:endParaRPr lang="es-CL" sz="1600" dirty="0"/>
          </a:p>
          <a:p>
            <a:pPr lvl="0">
              <a:lnSpc>
                <a:spcPct val="115000"/>
              </a:lnSpc>
            </a:pPr>
            <a:r>
              <a:rPr lang="es-CL" sz="2100" b="1" dirty="0" smtClean="0">
                <a:solidFill>
                  <a:srgbClr val="ED6B00"/>
                </a:solidFill>
                <a:latin typeface="Calibri"/>
                <a:ea typeface="Calibri"/>
                <a:cs typeface="Calibri"/>
                <a:sym typeface="Calibri"/>
              </a:rPr>
              <a:t>¡Hasta la próxima! </a:t>
            </a:r>
            <a:endParaRPr lang="es-CL" sz="2100" b="1" dirty="0" smtClean="0">
              <a:solidFill>
                <a:srgbClr val="ED6B00"/>
              </a:solidFill>
            </a:endParaRPr>
          </a:p>
          <a:p>
            <a:r>
              <a:rPr lang="es-CL" sz="1600" dirty="0"/>
              <a:t/>
            </a:r>
            <a:br>
              <a:rPr lang="es-CL" sz="1600" dirty="0"/>
            </a:br>
            <a:endParaRPr sz="1600" b="1" i="0" u="none" strike="noStrike" cap="none" dirty="0">
              <a:solidFill>
                <a:srgbClr val="76384D"/>
              </a:solidFill>
              <a:latin typeface="Calibri"/>
              <a:ea typeface="Calibri"/>
              <a:cs typeface="Calibri"/>
              <a:sym typeface="Calibri"/>
            </a:endParaRP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0624" y="4062361"/>
            <a:ext cx="673176" cy="60372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1" name="Google Shape;401;p1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ANTES DE COMENZAR </a:t>
            </a:r>
            <a:r>
              <a:rPr lang="en-US" b="1" dirty="0">
                <a:latin typeface="Calibri"/>
                <a:ea typeface="Calibri"/>
                <a:cs typeface="Calibri"/>
                <a:sym typeface="Calibri"/>
              </a:rPr>
              <a:t>A TRABAJAR</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402" name="Google Shape;402;p19"/>
          <p:cNvSpPr txBox="1"/>
          <p:nvPr/>
        </p:nvSpPr>
        <p:spPr>
          <a:xfrm>
            <a:off x="375977" y="1392244"/>
            <a:ext cx="7017881"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i="0" u="none" strike="noStrike" cap="none" dirty="0">
                <a:solidFill>
                  <a:srgbClr val="A93501"/>
                </a:solidFill>
                <a:latin typeface="Calibri"/>
                <a:ea typeface="Calibri"/>
                <a:cs typeface="Calibri"/>
                <a:sym typeface="Calibri"/>
              </a:rPr>
              <a:t>TOMA LAS SIGUIENTES </a:t>
            </a:r>
            <a:r>
              <a:rPr lang="en-US" sz="2800" b="1" i="0" u="none" strike="noStrike" cap="none" dirty="0">
                <a:solidFill>
                  <a:srgbClr val="ED6B00"/>
                </a:solidFill>
                <a:latin typeface="Calibri"/>
                <a:ea typeface="Calibri"/>
                <a:cs typeface="Calibri"/>
                <a:sym typeface="Calibri"/>
              </a:rPr>
              <a:t>PRECAUCIONES</a:t>
            </a:r>
            <a:endParaRPr sz="3100" b="1" i="0" u="none" strike="noStrike" cap="none" dirty="0">
              <a:solidFill>
                <a:srgbClr val="ED6B00"/>
              </a:solidFill>
              <a:latin typeface="Calibri"/>
              <a:ea typeface="Calibri"/>
              <a:cs typeface="Calibri"/>
              <a:sym typeface="Calibri"/>
            </a:endParaRPr>
          </a:p>
        </p:txBody>
      </p:sp>
      <p:grpSp>
        <p:nvGrpSpPr>
          <p:cNvPr id="18" name="Grupo 17"/>
          <p:cNvGrpSpPr/>
          <p:nvPr/>
        </p:nvGrpSpPr>
        <p:grpSpPr>
          <a:xfrm>
            <a:off x="-4655" y="4568183"/>
            <a:ext cx="5870763" cy="783005"/>
            <a:chOff x="-4655" y="4354713"/>
            <a:chExt cx="5870763" cy="783005"/>
          </a:xfrm>
        </p:grpSpPr>
        <p:sp>
          <p:nvSpPr>
            <p:cNvPr id="406" name="Google Shape;406;p19"/>
            <p:cNvSpPr txBox="1"/>
            <p:nvPr/>
          </p:nvSpPr>
          <p:spPr>
            <a:xfrm>
              <a:off x="1284454" y="4468470"/>
              <a:ext cx="4581654" cy="584735"/>
            </a:xfrm>
            <a:prstGeom prst="rect">
              <a:avLst/>
            </a:prstGeom>
            <a:noFill/>
            <a:ln>
              <a:noFill/>
            </a:ln>
          </p:spPr>
          <p:txBody>
            <a:bodyPr spcFirstLastPara="1" wrap="square" lIns="91425" tIns="45700" rIns="91425" bIns="45700" anchor="t" anchorCtr="0">
              <a:spAutoFit/>
            </a:bodyPr>
            <a:lstStyle/>
            <a:p>
              <a:pPr lvl="0"/>
              <a:r>
                <a:rPr lang="es-CL" sz="1600" b="1" dirty="0">
                  <a:solidFill>
                    <a:srgbClr val="ED6B00"/>
                  </a:solidFill>
                  <a:latin typeface="Calibri" panose="020F0502020204030204" pitchFamily="34" charset="0"/>
                  <a:cs typeface="Calibri" panose="020F0502020204030204" pitchFamily="34" charset="0"/>
                </a:rPr>
                <a:t>Trabajar en equipo, </a:t>
              </a:r>
              <a:r>
                <a:rPr lang="es-CL" sz="1600" dirty="0">
                  <a:latin typeface="Calibri" panose="020F0502020204030204" pitchFamily="34" charset="0"/>
                  <a:cs typeface="Calibri" panose="020F0502020204030204" pitchFamily="34" charset="0"/>
                </a:rPr>
                <a:t>cuidando la integridad física y emocional de todos y todas.</a:t>
              </a:r>
              <a:endParaRPr sz="1600" b="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422" name="Google Shape;422;p19"/>
            <p:cNvSpPr/>
            <p:nvPr/>
          </p:nvSpPr>
          <p:spPr>
            <a:xfrm rot="5400000">
              <a:off x="171526" y="4178532"/>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7" name="Grupo 16"/>
          <p:cNvGrpSpPr/>
          <p:nvPr/>
        </p:nvGrpSpPr>
        <p:grpSpPr>
          <a:xfrm>
            <a:off x="-4655" y="3697448"/>
            <a:ext cx="6661094" cy="783005"/>
            <a:chOff x="-4655" y="3461842"/>
            <a:chExt cx="6661094" cy="783005"/>
          </a:xfrm>
        </p:grpSpPr>
        <p:sp>
          <p:nvSpPr>
            <p:cNvPr id="414" name="Google Shape;414;p19"/>
            <p:cNvSpPr txBox="1"/>
            <p:nvPr/>
          </p:nvSpPr>
          <p:spPr>
            <a:xfrm>
              <a:off x="1284454" y="3556270"/>
              <a:ext cx="5371985" cy="584735"/>
            </a:xfrm>
            <a:prstGeom prst="rect">
              <a:avLst/>
            </a:prstGeom>
            <a:noFill/>
            <a:ln>
              <a:noFill/>
            </a:ln>
          </p:spPr>
          <p:txBody>
            <a:bodyPr spcFirstLastPara="1" wrap="square" lIns="91425" tIns="45700" rIns="91425" bIns="45700" anchor="t" anchorCtr="0">
              <a:spAutoFit/>
            </a:bodyPr>
            <a:lstStyle/>
            <a:p>
              <a:pPr lvl="0"/>
              <a:r>
                <a:rPr lang="es-CL" sz="1600" dirty="0">
                  <a:latin typeface="Calibri" panose="020F0502020204030204" pitchFamily="34" charset="0"/>
                  <a:cs typeface="Calibri" panose="020F0502020204030204" pitchFamily="34" charset="0"/>
                </a:rPr>
                <a:t>Intentar siempre </a:t>
              </a:r>
              <a:r>
                <a:rPr lang="es-CL" sz="1600" b="1" dirty="0">
                  <a:solidFill>
                    <a:srgbClr val="ED6B00"/>
                  </a:solidFill>
                  <a:latin typeface="Calibri" panose="020F0502020204030204" pitchFamily="34" charset="0"/>
                  <a:cs typeface="Calibri" panose="020F0502020204030204" pitchFamily="34" charset="0"/>
                </a:rPr>
                <a:t>dar lo mejor de ti, </a:t>
              </a:r>
              <a:r>
                <a:rPr lang="es-CL" sz="1600" dirty="0">
                  <a:latin typeface="Calibri" panose="020F0502020204030204" pitchFamily="34" charset="0"/>
                  <a:cs typeface="Calibri" panose="020F0502020204030204" pitchFamily="34" charset="0"/>
                </a:rPr>
                <a:t>buscando ser eficiente al cumplir los objetivos.</a:t>
              </a:r>
              <a:endParaRPr sz="1600" dirty="0">
                <a:solidFill>
                  <a:srgbClr val="ED6B00"/>
                </a:solidFill>
                <a:latin typeface="Calibri" panose="020F0502020204030204" pitchFamily="34" charset="0"/>
                <a:cs typeface="Calibri" panose="020F0502020204030204" pitchFamily="34" charset="0"/>
              </a:endParaRPr>
            </a:p>
          </p:txBody>
        </p:sp>
        <p:sp>
          <p:nvSpPr>
            <p:cNvPr id="419" name="Google Shape;419;p19"/>
            <p:cNvSpPr/>
            <p:nvPr/>
          </p:nvSpPr>
          <p:spPr>
            <a:xfrm rot="5400000">
              <a:off x="171526" y="3285661"/>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5" name="Grupo 14"/>
          <p:cNvGrpSpPr/>
          <p:nvPr/>
        </p:nvGrpSpPr>
        <p:grpSpPr>
          <a:xfrm>
            <a:off x="-4655" y="1955978"/>
            <a:ext cx="9223735" cy="783005"/>
            <a:chOff x="-4655" y="1788831"/>
            <a:chExt cx="9223735" cy="783005"/>
          </a:xfrm>
        </p:grpSpPr>
        <p:sp>
          <p:nvSpPr>
            <p:cNvPr id="404" name="Google Shape;404;p19"/>
            <p:cNvSpPr txBox="1"/>
            <p:nvPr/>
          </p:nvSpPr>
          <p:spPr>
            <a:xfrm>
              <a:off x="1284454" y="2011076"/>
              <a:ext cx="7934626" cy="338514"/>
            </a:xfrm>
            <a:prstGeom prst="rect">
              <a:avLst/>
            </a:prstGeom>
            <a:noFill/>
            <a:ln>
              <a:noFill/>
            </a:ln>
          </p:spPr>
          <p:txBody>
            <a:bodyPr spcFirstLastPara="1" wrap="square" lIns="91425" tIns="45700" rIns="91425" bIns="45700" anchor="t" anchorCtr="0">
              <a:spAutoFit/>
            </a:bodyPr>
            <a:lstStyle/>
            <a:p>
              <a:pPr lvl="0"/>
              <a:r>
                <a:rPr lang="es-CL" sz="1600" dirty="0">
                  <a:latin typeface="Calibri" panose="020F0502020204030204" pitchFamily="34" charset="0"/>
                  <a:cs typeface="Calibri" panose="020F0502020204030204" pitchFamily="34" charset="0"/>
                </a:rPr>
                <a:t>Usar </a:t>
              </a:r>
              <a:r>
                <a:rPr lang="es-CL" sz="1600" b="1" dirty="0">
                  <a:solidFill>
                    <a:srgbClr val="ED6B00"/>
                  </a:solidFill>
                  <a:latin typeface="Calibri" panose="020F0502020204030204" pitchFamily="34" charset="0"/>
                  <a:cs typeface="Calibri" panose="020F0502020204030204" pitchFamily="34" charset="0"/>
                </a:rPr>
                <a:t>EPP </a:t>
              </a:r>
              <a:r>
                <a:rPr lang="es-CL" sz="1600" dirty="0">
                  <a:latin typeface="Calibri" panose="020F0502020204030204" pitchFamily="34" charset="0"/>
                  <a:cs typeface="Calibri" panose="020F0502020204030204" pitchFamily="34" charset="0"/>
                </a:rPr>
                <a:t>adecuados cuando corresponda.</a:t>
              </a:r>
              <a:endParaRPr sz="16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412" name="Google Shape;412;p19"/>
            <p:cNvSpPr/>
            <p:nvPr/>
          </p:nvSpPr>
          <p:spPr>
            <a:xfrm rot="5400000">
              <a:off x="171526" y="1612650"/>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6" name="Grupo 15"/>
          <p:cNvGrpSpPr/>
          <p:nvPr/>
        </p:nvGrpSpPr>
        <p:grpSpPr>
          <a:xfrm>
            <a:off x="-4655" y="2826713"/>
            <a:ext cx="6103238" cy="783005"/>
            <a:chOff x="-4655" y="2568971"/>
            <a:chExt cx="6103238" cy="783005"/>
          </a:xfrm>
        </p:grpSpPr>
        <p:sp>
          <p:nvSpPr>
            <p:cNvPr id="405" name="Google Shape;405;p19"/>
            <p:cNvSpPr txBox="1"/>
            <p:nvPr/>
          </p:nvSpPr>
          <p:spPr>
            <a:xfrm>
              <a:off x="1284454" y="2659480"/>
              <a:ext cx="4814129" cy="584735"/>
            </a:xfrm>
            <a:prstGeom prst="rect">
              <a:avLst/>
            </a:prstGeom>
            <a:noFill/>
            <a:ln>
              <a:noFill/>
            </a:ln>
          </p:spPr>
          <p:txBody>
            <a:bodyPr spcFirstLastPara="1" wrap="square" lIns="91425" tIns="45700" rIns="91425" bIns="45700" anchor="t" anchorCtr="0">
              <a:spAutoFit/>
            </a:bodyPr>
            <a:lstStyle/>
            <a:p>
              <a:pPr lvl="0"/>
              <a:r>
                <a:rPr lang="es-CL" sz="1600" b="1" dirty="0">
                  <a:solidFill>
                    <a:srgbClr val="ED6B00"/>
                  </a:solidFill>
                  <a:latin typeface="Calibri" panose="020F0502020204030204" pitchFamily="34" charset="0"/>
                  <a:cs typeface="Calibri" panose="020F0502020204030204" pitchFamily="34" charset="0"/>
                </a:rPr>
                <a:t>Utilizar cuidadosamente </a:t>
              </a:r>
              <a:r>
                <a:rPr lang="es-CL" sz="1600" dirty="0">
                  <a:latin typeface="Calibri" panose="020F0502020204030204" pitchFamily="34" charset="0"/>
                  <a:cs typeface="Calibri" panose="020F0502020204030204" pitchFamily="34" charset="0"/>
                </a:rPr>
                <a:t>equipos, herramientas y artículos de escritorio.</a:t>
              </a:r>
              <a:endParaRPr sz="16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416" name="Google Shape;416;p19"/>
            <p:cNvSpPr/>
            <p:nvPr/>
          </p:nvSpPr>
          <p:spPr>
            <a:xfrm rot="5400000">
              <a:off x="171526" y="2392790"/>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9" name="Grupo 18"/>
          <p:cNvGrpSpPr/>
          <p:nvPr/>
        </p:nvGrpSpPr>
        <p:grpSpPr>
          <a:xfrm>
            <a:off x="-4655" y="5438917"/>
            <a:ext cx="6467449" cy="783005"/>
            <a:chOff x="-4655" y="5100793"/>
            <a:chExt cx="6467449" cy="783005"/>
          </a:xfrm>
        </p:grpSpPr>
        <p:sp>
          <p:nvSpPr>
            <p:cNvPr id="38" name="Google Shape;406;p19"/>
            <p:cNvSpPr txBox="1"/>
            <p:nvPr/>
          </p:nvSpPr>
          <p:spPr>
            <a:xfrm>
              <a:off x="1284454" y="5224717"/>
              <a:ext cx="5178340" cy="584735"/>
            </a:xfrm>
            <a:prstGeom prst="rect">
              <a:avLst/>
            </a:prstGeom>
            <a:noFill/>
            <a:ln>
              <a:noFill/>
            </a:ln>
          </p:spPr>
          <p:txBody>
            <a:bodyPr spcFirstLastPara="1" wrap="square" lIns="91425" tIns="45700" rIns="91425" bIns="45700" anchor="t" anchorCtr="0">
              <a:spAutoFit/>
            </a:bodyPr>
            <a:lstStyle/>
            <a:p>
              <a:pPr fontAlgn="base"/>
              <a:r>
                <a:rPr lang="es-CL" sz="1600" dirty="0">
                  <a:latin typeface="Calibri" panose="020F0502020204030204" pitchFamily="34" charset="0"/>
                  <a:cs typeface="Calibri" panose="020F0502020204030204" pitchFamily="34" charset="0"/>
                </a:rPr>
                <a:t>Al finalizar cada actividad, </a:t>
              </a:r>
              <a:r>
                <a:rPr lang="es-CL" sz="1600" b="1" dirty="0">
                  <a:solidFill>
                    <a:srgbClr val="ED6B00"/>
                  </a:solidFill>
                  <a:latin typeface="Calibri" panose="020F0502020204030204" pitchFamily="34" charset="0"/>
                  <a:cs typeface="Calibri" panose="020F0502020204030204" pitchFamily="34" charset="0"/>
                </a:rPr>
                <a:t>ordenar y limpiar </a:t>
              </a:r>
              <a:r>
                <a:rPr lang="es-CL" sz="1600" dirty="0">
                  <a:latin typeface="Calibri" panose="020F0502020204030204" pitchFamily="34" charset="0"/>
                  <a:cs typeface="Calibri" panose="020F0502020204030204" pitchFamily="34" charset="0"/>
                </a:rPr>
                <a:t>el área de trabajo, reciclando al máximo los residuos.</a:t>
              </a:r>
            </a:p>
          </p:txBody>
        </p:sp>
        <p:sp>
          <p:nvSpPr>
            <p:cNvPr id="428" name="Google Shape;428;p19"/>
            <p:cNvSpPr/>
            <p:nvPr/>
          </p:nvSpPr>
          <p:spPr>
            <a:xfrm rot="5400000">
              <a:off x="171526" y="4924612"/>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333" y="1565094"/>
            <a:ext cx="3816532" cy="6006178"/>
          </a:xfrm>
          <a:prstGeom prst="rect">
            <a:avLst/>
          </a:prstGeom>
        </p:spPr>
      </p:pic>
      <p:pic>
        <p:nvPicPr>
          <p:cNvPr id="8" name="Gráfico 7">
            <a:extLst>
              <a:ext uri="{FF2B5EF4-FFF2-40B4-BE49-F238E27FC236}">
                <a16:creationId xmlns="" xmlns:a16="http://schemas.microsoft.com/office/drawing/2014/main" id="{E037E07D-16CC-164A-8D99-3F40A1F0F03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46039" y="2952090"/>
            <a:ext cx="522086" cy="522086"/>
          </a:xfrm>
          <a:prstGeom prst="rect">
            <a:avLst/>
          </a:prstGeom>
        </p:spPr>
      </p:pic>
      <p:pic>
        <p:nvPicPr>
          <p:cNvPr id="23" name="Gráfico 22">
            <a:extLst>
              <a:ext uri="{FF2B5EF4-FFF2-40B4-BE49-F238E27FC236}">
                <a16:creationId xmlns="" xmlns:a16="http://schemas.microsoft.com/office/drawing/2014/main" id="{64CD2677-2D0C-B94D-ADC4-3F031D1A651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55941" y="2130681"/>
            <a:ext cx="502282" cy="502282"/>
          </a:xfrm>
          <a:prstGeom prst="rect">
            <a:avLst/>
          </a:prstGeom>
        </p:spPr>
      </p:pic>
      <p:pic>
        <p:nvPicPr>
          <p:cNvPr id="25" name="Gráfico 24">
            <a:extLst>
              <a:ext uri="{FF2B5EF4-FFF2-40B4-BE49-F238E27FC236}">
                <a16:creationId xmlns="" xmlns:a16="http://schemas.microsoft.com/office/drawing/2014/main" id="{3959CE6B-130C-7241-9D75-077AA7325479}"/>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53358" y="5579402"/>
            <a:ext cx="507448" cy="507448"/>
          </a:xfrm>
          <a:prstGeom prst="rect">
            <a:avLst/>
          </a:prstGeom>
        </p:spPr>
      </p:pic>
      <p:pic>
        <p:nvPicPr>
          <p:cNvPr id="27" name="Gráfico 26">
            <a:extLst>
              <a:ext uri="{FF2B5EF4-FFF2-40B4-BE49-F238E27FC236}">
                <a16:creationId xmlns="" xmlns:a16="http://schemas.microsoft.com/office/drawing/2014/main" id="{F0FF436F-38C0-4143-8844-E4CC93DADE5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63597" y="4705564"/>
            <a:ext cx="486970" cy="486970"/>
          </a:xfrm>
          <a:prstGeom prst="rect">
            <a:avLst/>
          </a:prstGeom>
        </p:spPr>
      </p:pic>
      <p:pic>
        <p:nvPicPr>
          <p:cNvPr id="29" name="Gráfico 28">
            <a:extLst>
              <a:ext uri="{FF2B5EF4-FFF2-40B4-BE49-F238E27FC236}">
                <a16:creationId xmlns="" xmlns:a16="http://schemas.microsoft.com/office/drawing/2014/main" id="{969FBDF0-CAFE-454E-88B0-E7A2F013C99A}"/>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365340" y="3862484"/>
            <a:ext cx="483485" cy="483485"/>
          </a:xfrm>
          <a:prstGeom prst="rect">
            <a:avLst/>
          </a:prstGeom>
        </p:spPr>
      </p:pic>
    </p:spTree>
    <p:extLst>
      <p:ext uri="{BB962C8B-B14F-4D97-AF65-F5344CB8AC3E}">
        <p14:creationId xmlns:p14="http://schemas.microsoft.com/office/powerpoint/2010/main" val="2404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3;p2"/>
          <p:cNvSpPr txBo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ACTIVIDAD </a:t>
            </a:r>
            <a:r>
              <a:rPr lang="en-US" sz="1500" b="1" dirty="0" smtClean="0">
                <a:latin typeface="Calibri"/>
                <a:ea typeface="Calibri"/>
                <a:cs typeface="Calibri"/>
                <a:sym typeface="Calibri"/>
              </a:rPr>
              <a:t>13</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4"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a:lnSpc>
                <a:spcPct val="90000"/>
              </a:lnSpc>
              <a:buClr>
                <a:schemeClr val="dk1"/>
              </a:buClr>
              <a:buSzPts val="1100"/>
            </a:pPr>
            <a:r>
              <a:rPr lang="en-US" sz="1200" b="1" i="0" u="none" strike="noStrike" cap="none" dirty="0" smtClean="0">
                <a:solidFill>
                  <a:srgbClr val="ED6B00"/>
                </a:solidFill>
                <a:latin typeface="Calibri"/>
                <a:ea typeface="Calibri"/>
                <a:cs typeface="Calibri"/>
                <a:sym typeface="Calibri"/>
              </a:rPr>
              <a:t>MÓDULO 1 </a:t>
            </a:r>
            <a:r>
              <a:rPr lang="en-US" sz="1200" b="0" i="0" u="none" strike="noStrike" cap="none" dirty="0" smtClean="0">
                <a:solidFill>
                  <a:srgbClr val="ED6B00"/>
                </a:solidFill>
                <a:latin typeface="Calibri"/>
                <a:ea typeface="Calibri"/>
                <a:cs typeface="Calibri"/>
                <a:sym typeface="Calibri"/>
              </a:rPr>
              <a:t>| </a:t>
            </a:r>
            <a:r>
              <a:rPr lang="es-ES_tradnl" sz="1200" dirty="0">
                <a:solidFill>
                  <a:srgbClr val="ED6B00"/>
                </a:solidFill>
                <a:latin typeface="Calibri"/>
                <a:ea typeface="Calibri"/>
                <a:cs typeface="Calibri"/>
              </a:rPr>
              <a:t>OPERACIONES DE </a:t>
            </a:r>
            <a:r>
              <a:rPr lang="es-CL" sz="1200" dirty="0">
                <a:solidFill>
                  <a:srgbClr val="ED6B00"/>
                </a:solidFill>
                <a:latin typeface="Calibri"/>
                <a:ea typeface="Calibri"/>
                <a:cs typeface="Calibri"/>
                <a:sym typeface="Roboto"/>
              </a:rPr>
              <a:t>AL</a:t>
            </a:r>
            <a:r>
              <a:rPr lang="es-ES_tradnl" sz="1200" dirty="0">
                <a:solidFill>
                  <a:srgbClr val="ED6B00"/>
                </a:solidFill>
                <a:latin typeface="Calibri"/>
                <a:ea typeface="Calibri"/>
                <a:cs typeface="Calibri"/>
                <a:sym typeface="Roboto"/>
              </a:rPr>
              <a:t>MACENAMIENTO</a:t>
            </a:r>
            <a:endParaRPr lang="x-none" sz="1200" dirty="0">
              <a:solidFill>
                <a:srgbClr val="ED6B00"/>
              </a:solidFill>
              <a:latin typeface="Calibri"/>
              <a:ea typeface="Calibri"/>
              <a:cs typeface="Calibri"/>
              <a:sym typeface="Roboto"/>
            </a:endParaRPr>
          </a:p>
        </p:txBody>
      </p:sp>
      <p:sp>
        <p:nvSpPr>
          <p:cNvPr id="6" name="Rectángulo 5"/>
          <p:cNvSpPr/>
          <p:nvPr/>
        </p:nvSpPr>
        <p:spPr>
          <a:xfrm>
            <a:off x="354764" y="2239456"/>
            <a:ext cx="3836236" cy="923330"/>
          </a:xfrm>
          <a:prstGeom prst="rect">
            <a:avLst/>
          </a:prstGeom>
        </p:spPr>
        <p:txBody>
          <a:bodyPr wrap="square">
            <a:spAutoFit/>
          </a:bodyPr>
          <a:lstStyle/>
          <a:p>
            <a:pPr>
              <a:lnSpc>
                <a:spcPct val="90000"/>
              </a:lnSpc>
            </a:pPr>
            <a:r>
              <a:rPr lang="es-ES_tradnl" sz="3000" b="1" spc="-30" dirty="0">
                <a:solidFill>
                  <a:srgbClr val="ED6B00"/>
                </a:solidFill>
                <a:latin typeface="Calibri"/>
                <a:ea typeface="Calibri"/>
                <a:cs typeface="Calibri"/>
              </a:rPr>
              <a:t>LLENADO TARJETAS DE INVENTARIO</a:t>
            </a:r>
            <a:endParaRPr lang="es-ES_tradnl" sz="2800" b="1" spc="-30" dirty="0">
              <a:solidFill>
                <a:srgbClr val="ED6B00"/>
              </a:solidFill>
              <a:latin typeface="Calibri"/>
              <a:ea typeface="Calibri"/>
              <a:cs typeface="Calibri"/>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524" y="2921000"/>
            <a:ext cx="6694816" cy="4440276"/>
          </a:xfrm>
          <a:prstGeom prst="rect">
            <a:avLst/>
          </a:prstGeom>
        </p:spPr>
      </p:pic>
    </p:spTree>
    <p:extLst>
      <p:ext uri="{BB962C8B-B14F-4D97-AF65-F5344CB8AC3E}">
        <p14:creationId xmlns:p14="http://schemas.microsoft.com/office/powerpoint/2010/main" val="3542685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9;p3"/>
          <p:cNvSpPr txBox="1"/>
          <p:nvPr/>
        </p:nvSpPr>
        <p:spPr>
          <a:xfrm>
            <a:off x="462115" y="2499449"/>
            <a:ext cx="2760221" cy="2491991"/>
          </a:xfrm>
          <a:prstGeom prst="rect">
            <a:avLst/>
          </a:prstGeom>
          <a:noFill/>
          <a:ln>
            <a:noFill/>
          </a:ln>
        </p:spPr>
        <p:txBody>
          <a:bodyPr spcFirstLastPara="1" wrap="square" lIns="91425" tIns="91425" rIns="91425" bIns="91425" anchor="t" anchorCtr="0">
            <a:noAutofit/>
          </a:bodyPr>
          <a:lstStyle/>
          <a:p>
            <a:pPr lvl="0">
              <a:lnSpc>
                <a:spcPct val="115000"/>
              </a:lnSpc>
              <a:buSzPts val="1600"/>
            </a:pPr>
            <a:r>
              <a:rPr lang="es-CL" b="1" dirty="0" smtClean="0">
                <a:solidFill>
                  <a:schemeClr val="tx1"/>
                </a:solidFill>
                <a:latin typeface="Calibri" panose="020F0502020204030204" pitchFamily="34" charset="0"/>
                <a:cs typeface="Calibri" panose="020F0502020204030204" pitchFamily="34" charset="0"/>
              </a:rPr>
              <a:t>OA 1</a:t>
            </a:r>
            <a:endParaRPr lang="es-CL" dirty="0">
              <a:latin typeface="Calibri" panose="020F0502020204030204" pitchFamily="34" charset="0"/>
              <a:cs typeface="Calibri" panose="020F0502020204030204" pitchFamily="34" charset="0"/>
            </a:endParaRPr>
          </a:p>
          <a:p>
            <a:pPr fontAlgn="ctr"/>
            <a:r>
              <a:rPr lang="es-ES" dirty="0">
                <a:latin typeface="Calibri" panose="020F0502020204030204" pitchFamily="34" charset="0"/>
              </a:rPr>
              <a:t>Controlar la entrada y salida de productos, revisando el stock disponible y confirmando la recepción y despacho de manera computacional y/o manual, utilizando  </a:t>
            </a:r>
            <a:r>
              <a:rPr lang="es-ES" dirty="0" err="1">
                <a:latin typeface="Calibri" panose="020F0502020204030204" pitchFamily="34" charset="0"/>
              </a:rPr>
              <a:t>strumentos</a:t>
            </a:r>
            <a:r>
              <a:rPr lang="es-ES" dirty="0">
                <a:latin typeface="Calibri" panose="020F0502020204030204" pitchFamily="34" charset="0"/>
              </a:rPr>
              <a:t> de registro apropiados y la normativa vigente.</a:t>
            </a:r>
          </a:p>
          <a:p>
            <a:endParaRPr lang="es-CL" dirty="0" smtClean="0">
              <a:latin typeface="Calibri" panose="020F0502020204030204" pitchFamily="34" charset="0"/>
              <a:cs typeface="Calibri" panose="020F0502020204030204" pitchFamily="34" charset="0"/>
            </a:endParaRPr>
          </a:p>
          <a:p>
            <a:pPr lvl="0"/>
            <a:r>
              <a:rPr lang="es-CL" b="1" dirty="0">
                <a:solidFill>
                  <a:schemeClr val="tx1"/>
                </a:solidFill>
                <a:latin typeface="Calibri" panose="020F0502020204030204" pitchFamily="34" charset="0"/>
                <a:cs typeface="Calibri" panose="020F0502020204030204" pitchFamily="34" charset="0"/>
              </a:rPr>
              <a:t>OA </a:t>
            </a:r>
            <a:r>
              <a:rPr lang="es-CL" b="1" dirty="0" smtClean="0">
                <a:solidFill>
                  <a:schemeClr val="tx1"/>
                </a:solidFill>
                <a:latin typeface="Calibri" panose="020F0502020204030204" pitchFamily="34" charset="0"/>
                <a:cs typeface="Calibri" panose="020F0502020204030204" pitchFamily="34" charset="0"/>
              </a:rPr>
              <a:t>Genérico</a:t>
            </a:r>
          </a:p>
          <a:p>
            <a:pPr lvl="0"/>
            <a:r>
              <a:rPr lang="es-CL" dirty="0" smtClean="0">
                <a:solidFill>
                  <a:schemeClr val="tx1"/>
                </a:solidFill>
                <a:latin typeface="Calibri" panose="020F0502020204030204" pitchFamily="34" charset="0"/>
                <a:cs typeface="Calibri" panose="020F0502020204030204" pitchFamily="34" charset="0"/>
              </a:rPr>
              <a:t>C </a:t>
            </a:r>
            <a:r>
              <a:rPr lang="es-CL" dirty="0">
                <a:solidFill>
                  <a:schemeClr val="tx1"/>
                </a:solidFill>
                <a:latin typeface="Calibri" panose="020F0502020204030204" pitchFamily="34" charset="0"/>
                <a:cs typeface="Calibri" panose="020F0502020204030204" pitchFamily="34" charset="0"/>
              </a:rPr>
              <a:t>– H</a:t>
            </a:r>
            <a:endParaRPr lang="es-CL" dirty="0">
              <a:latin typeface="Calibri" panose="020F0502020204030204" pitchFamily="34" charset="0"/>
              <a:cs typeface="Calibri" panose="020F0502020204030204" pitchFamily="34" charset="0"/>
            </a:endParaRPr>
          </a:p>
          <a:p>
            <a:endParaRPr lang="es-CL" dirty="0">
              <a:latin typeface="Calibri" panose="020F0502020204030204" pitchFamily="34" charset="0"/>
              <a:cs typeface="Calibri" panose="020F0502020204030204" pitchFamily="34" charset="0"/>
            </a:endParaRPr>
          </a:p>
          <a:p>
            <a:r>
              <a:rPr lang="es-CL" dirty="0"/>
              <a:t/>
            </a:r>
            <a:br>
              <a:rPr lang="es-CL" dirty="0"/>
            </a:br>
            <a:endParaRPr b="1" i="0" u="none" strike="noStrike" cap="none" dirty="0">
              <a:solidFill>
                <a:srgbClr val="76384D"/>
              </a:solidFill>
              <a:latin typeface="Calibri" panose="020F0502020204030204" pitchFamily="34" charset="0"/>
              <a:ea typeface="Calibri"/>
              <a:cs typeface="Calibri" panose="020F0502020204030204" pitchFamily="34" charset="0"/>
              <a:sym typeface="Calibri"/>
            </a:endParaRPr>
          </a:p>
        </p:txBody>
      </p:sp>
      <p:sp>
        <p:nvSpPr>
          <p:cNvPr id="3" name="Google Shape;101;p3"/>
          <p:cNvSpPr/>
          <p:nvPr/>
        </p:nvSpPr>
        <p:spPr>
          <a:xfrm>
            <a:off x="252573" y="1472660"/>
            <a:ext cx="2980513" cy="4543828"/>
          </a:xfrm>
          <a:prstGeom prst="roundRect">
            <a:avLst>
              <a:gd name="adj" fmla="val 84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 name="Google Shape;96;p3"/>
          <p:cNvSpPr txBox="1"/>
          <p:nvPr/>
        </p:nvSpPr>
        <p:spPr>
          <a:xfrm>
            <a:off x="358671" y="2041003"/>
            <a:ext cx="2768317"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rgbClr val="ED6B00"/>
                </a:solidFill>
                <a:latin typeface="Calibri"/>
                <a:ea typeface="Calibri"/>
                <a:cs typeface="Calibri"/>
                <a:sym typeface="Calibri"/>
              </a:rPr>
              <a:t>OBJETIVO DE APRENDIZAJE</a:t>
            </a:r>
            <a:endParaRPr sz="1800" b="0" i="0" u="none" strike="noStrike" cap="none" dirty="0">
              <a:solidFill>
                <a:srgbClr val="ED6B00"/>
              </a:solidFill>
              <a:latin typeface="Calibri"/>
              <a:ea typeface="Calibri"/>
              <a:cs typeface="Calibri"/>
              <a:sym typeface="Calibri"/>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122" y="1203013"/>
            <a:ext cx="702376" cy="669708"/>
          </a:xfrm>
          <a:prstGeom prst="rect">
            <a:avLst/>
          </a:prstGeom>
        </p:spPr>
      </p:pic>
      <p:sp>
        <p:nvSpPr>
          <p:cNvPr id="6" name="Google Shape;101;p3"/>
          <p:cNvSpPr/>
          <p:nvPr/>
        </p:nvSpPr>
        <p:spPr>
          <a:xfrm>
            <a:off x="3362219" y="1472660"/>
            <a:ext cx="2980513" cy="4543827"/>
          </a:xfrm>
          <a:prstGeom prst="roundRect">
            <a:avLst>
              <a:gd name="adj" fmla="val 84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 name="Google Shape;99;p3"/>
          <p:cNvSpPr txBox="1"/>
          <p:nvPr/>
        </p:nvSpPr>
        <p:spPr>
          <a:xfrm>
            <a:off x="3561634" y="2499449"/>
            <a:ext cx="2781097" cy="2317912"/>
          </a:xfrm>
          <a:prstGeom prst="rect">
            <a:avLst/>
          </a:prstGeom>
          <a:noFill/>
          <a:ln>
            <a:noFill/>
          </a:ln>
        </p:spPr>
        <p:txBody>
          <a:bodyPr spcFirstLastPara="1" wrap="square" lIns="91425" tIns="91425" rIns="91425" bIns="91425" anchor="t" anchorCtr="0">
            <a:noAutofit/>
          </a:bodyPr>
          <a:lstStyle/>
          <a:p>
            <a:pPr fontAlgn="ctr"/>
            <a:r>
              <a:rPr lang="es-CL" b="1" dirty="0" smtClean="0">
                <a:solidFill>
                  <a:schemeClr val="tx1"/>
                </a:solidFill>
                <a:latin typeface="Calibri" panose="020F0502020204030204" pitchFamily="34" charset="0"/>
                <a:cs typeface="Calibri" panose="020F0502020204030204" pitchFamily="34" charset="0"/>
              </a:rPr>
              <a:t>1 </a:t>
            </a:r>
            <a:r>
              <a:rPr lang="es-ES" dirty="0">
                <a:latin typeface="Calibri" panose="020F0502020204030204" pitchFamily="34" charset="0"/>
              </a:rPr>
              <a:t>Revisa las entradas de productos, confirmando la recepción de estos a través del uso de registros pertinentes y cumpliendo con la normativa vigente</a:t>
            </a:r>
          </a:p>
        </p:txBody>
      </p:sp>
      <p:sp>
        <p:nvSpPr>
          <p:cNvPr id="8" name="Google Shape;96;p3"/>
          <p:cNvSpPr txBox="1"/>
          <p:nvPr/>
        </p:nvSpPr>
        <p:spPr>
          <a:xfrm>
            <a:off x="3561636" y="2041003"/>
            <a:ext cx="2609184"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rgbClr val="ED6B00"/>
                </a:solidFill>
                <a:latin typeface="Calibri"/>
                <a:ea typeface="Calibri"/>
                <a:cs typeface="Calibri"/>
                <a:sym typeface="Calibri"/>
              </a:rPr>
              <a:t>APRENDIZAJE ESPERADO</a:t>
            </a:r>
            <a:endParaRPr sz="1800" b="0" i="0" u="none" strike="noStrike" cap="none" dirty="0">
              <a:solidFill>
                <a:srgbClr val="ED6B00"/>
              </a:solidFill>
              <a:latin typeface="Calibri"/>
              <a:ea typeface="Calibri"/>
              <a:cs typeface="Calibri"/>
              <a:sym typeface="Calibri"/>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906" y="1203013"/>
            <a:ext cx="702376" cy="669708"/>
          </a:xfrm>
          <a:prstGeom prst="rect">
            <a:avLst/>
          </a:prstGeom>
        </p:spPr>
      </p:pic>
      <p:sp>
        <p:nvSpPr>
          <p:cNvPr id="10" name="Google Shape;101;p3"/>
          <p:cNvSpPr/>
          <p:nvPr/>
        </p:nvSpPr>
        <p:spPr>
          <a:xfrm>
            <a:off x="6473043" y="1472660"/>
            <a:ext cx="2980513" cy="4543827"/>
          </a:xfrm>
          <a:prstGeom prst="roundRect">
            <a:avLst>
              <a:gd name="adj" fmla="val 84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99;p3"/>
          <p:cNvSpPr txBox="1"/>
          <p:nvPr/>
        </p:nvSpPr>
        <p:spPr>
          <a:xfrm>
            <a:off x="6656439" y="2499450"/>
            <a:ext cx="2684206" cy="2317912"/>
          </a:xfrm>
          <a:prstGeom prst="rect">
            <a:avLst/>
          </a:prstGeom>
          <a:noFill/>
          <a:ln>
            <a:noFill/>
          </a:ln>
        </p:spPr>
        <p:txBody>
          <a:bodyPr spcFirstLastPara="1" wrap="square" lIns="91425" tIns="91425" rIns="91425" bIns="91425" anchor="t" anchorCtr="0">
            <a:noAutofit/>
          </a:bodyPr>
          <a:lstStyle/>
          <a:p>
            <a:pPr fontAlgn="ctr"/>
            <a:r>
              <a:rPr lang="es-ES" b="1" dirty="0">
                <a:latin typeface="Calibri" panose="020F0502020204030204" pitchFamily="34" charset="0"/>
              </a:rPr>
              <a:t>1</a:t>
            </a:r>
            <a:r>
              <a:rPr lang="es-ES" b="1" dirty="0" smtClean="0">
                <a:latin typeface="Calibri" panose="020F0502020204030204" pitchFamily="34" charset="0"/>
              </a:rPr>
              <a:t>.2</a:t>
            </a:r>
            <a:r>
              <a:rPr lang="es-ES" dirty="0" smtClean="0">
                <a:latin typeface="Calibri" panose="020F0502020204030204" pitchFamily="34" charset="0"/>
              </a:rPr>
              <a:t> </a:t>
            </a:r>
            <a:r>
              <a:rPr lang="es-ES" dirty="0">
                <a:latin typeface="Calibri" panose="020F0502020204030204" pitchFamily="34" charset="0"/>
              </a:rPr>
              <a:t>Registra oportunamente las entradas de productos utilizando los documentos de recepción disponibles, según indicaciones de jefatura y la normativa vigente.</a:t>
            </a:r>
            <a:br>
              <a:rPr lang="es-ES" dirty="0">
                <a:latin typeface="Calibri" panose="020F0502020204030204" pitchFamily="34" charset="0"/>
              </a:rPr>
            </a:br>
            <a:r>
              <a:rPr lang="es-ES" dirty="0">
                <a:latin typeface="Calibri" panose="020F0502020204030204" pitchFamily="34" charset="0"/>
              </a:rPr>
              <a:t/>
            </a:r>
            <a:br>
              <a:rPr lang="es-ES" dirty="0">
                <a:latin typeface="Calibri" panose="020F0502020204030204" pitchFamily="34" charset="0"/>
              </a:rPr>
            </a:br>
            <a:r>
              <a:rPr lang="es-ES" dirty="0">
                <a:latin typeface="Calibri" panose="020F0502020204030204" pitchFamily="34" charset="0"/>
              </a:rPr>
              <a:t>Completa tarjetas de existencia,  calculando promedio ponderado según indicaciones de la jefatura y normativa </a:t>
            </a:r>
            <a:r>
              <a:rPr lang="es-ES" dirty="0" err="1">
                <a:latin typeface="Calibri" panose="020F0502020204030204" pitchFamily="34" charset="0"/>
              </a:rPr>
              <a:t>vegente</a:t>
            </a:r>
            <a:r>
              <a:rPr lang="es-ES" dirty="0">
                <a:latin typeface="Calibri" panose="020F0502020204030204" pitchFamily="34" charset="0"/>
              </a:rPr>
              <a:t>.  </a:t>
            </a:r>
            <a:br>
              <a:rPr lang="es-ES" dirty="0">
                <a:latin typeface="Calibri" panose="020F0502020204030204" pitchFamily="34" charset="0"/>
              </a:rPr>
            </a:br>
            <a:r>
              <a:rPr lang="es-ES" dirty="0">
                <a:latin typeface="Calibri" panose="020F0502020204030204" pitchFamily="34" charset="0"/>
              </a:rPr>
              <a:t> </a:t>
            </a:r>
            <a:br>
              <a:rPr lang="es-ES" dirty="0">
                <a:latin typeface="Calibri" panose="020F0502020204030204" pitchFamily="34" charset="0"/>
              </a:rPr>
            </a:br>
            <a:r>
              <a:rPr lang="es-ES" dirty="0">
                <a:latin typeface="Calibri" panose="020F0502020204030204" pitchFamily="34" charset="0"/>
              </a:rPr>
              <a:t> </a:t>
            </a:r>
            <a:br>
              <a:rPr lang="es-ES" dirty="0">
                <a:latin typeface="Calibri" panose="020F0502020204030204" pitchFamily="34" charset="0"/>
              </a:rPr>
            </a:br>
            <a:r>
              <a:rPr lang="es-ES" dirty="0">
                <a:latin typeface="Calibri" panose="020F0502020204030204" pitchFamily="34" charset="0"/>
              </a:rPr>
              <a:t/>
            </a:r>
            <a:br>
              <a:rPr lang="es-ES" dirty="0">
                <a:latin typeface="Calibri" panose="020F0502020204030204" pitchFamily="34" charset="0"/>
              </a:rPr>
            </a:br>
            <a:endParaRPr b="1" i="0" u="none" strike="noStrike" cap="none" dirty="0">
              <a:solidFill>
                <a:srgbClr val="76384D"/>
              </a:solidFill>
              <a:latin typeface="Calibri" panose="020F0502020204030204" pitchFamily="34" charset="0"/>
              <a:ea typeface="Calibri"/>
              <a:cs typeface="Calibri" panose="020F0502020204030204" pitchFamily="34" charset="0"/>
              <a:sym typeface="Calibri"/>
            </a:endParaRPr>
          </a:p>
        </p:txBody>
      </p:sp>
      <p:sp>
        <p:nvSpPr>
          <p:cNvPr id="12" name="Google Shape;96;p3"/>
          <p:cNvSpPr txBox="1"/>
          <p:nvPr/>
        </p:nvSpPr>
        <p:spPr>
          <a:xfrm>
            <a:off x="6554516" y="2041003"/>
            <a:ext cx="2862260"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rgbClr val="ED6B00"/>
                </a:solidFill>
                <a:latin typeface="Calibri"/>
                <a:ea typeface="Calibri"/>
                <a:cs typeface="Calibri"/>
                <a:sym typeface="Calibri"/>
              </a:rPr>
              <a:t>CRITERIOS DE EVALUACIÓN</a:t>
            </a:r>
            <a:endParaRPr sz="1800" b="0" i="0" u="none" strike="noStrike" cap="none" dirty="0">
              <a:solidFill>
                <a:srgbClr val="ED6B00"/>
              </a:solidFill>
              <a:latin typeface="Calibri"/>
              <a:ea typeface="Calibri"/>
              <a:cs typeface="Calibri"/>
              <a:sym typeface="Calibri"/>
            </a:endParaRPr>
          </a:p>
        </p:txBody>
      </p:sp>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9552" y="1203013"/>
            <a:ext cx="702376" cy="669708"/>
          </a:xfrm>
          <a:prstGeom prst="rect">
            <a:avLst/>
          </a:prstGeom>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1864" y="4448534"/>
            <a:ext cx="3103843" cy="2466270"/>
          </a:xfrm>
          <a:prstGeom prst="rect">
            <a:avLst/>
          </a:prstGeom>
        </p:spPr>
      </p:pic>
      <p:pic>
        <p:nvPicPr>
          <p:cNvPr id="15" name="Imagen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88297" y="3757726"/>
            <a:ext cx="3025211" cy="4082383"/>
          </a:xfrm>
          <a:prstGeom prst="rect">
            <a:avLst/>
          </a:prstGeom>
        </p:spPr>
      </p:pic>
    </p:spTree>
    <p:extLst>
      <p:ext uri="{BB962C8B-B14F-4D97-AF65-F5344CB8AC3E}">
        <p14:creationId xmlns:p14="http://schemas.microsoft.com/office/powerpoint/2010/main" val="1686922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5"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¿QUÉ APRENDIMOS LA ACTIVIDAD ANTERIOR?</a:t>
            </a:r>
            <a:endParaRPr sz="3100" b="1" i="0" u="none" strike="noStrike" cap="none" dirty="0">
              <a:solidFill>
                <a:srgbClr val="ED6B00"/>
              </a:solidFill>
              <a:latin typeface="Calibri"/>
              <a:ea typeface="Calibri"/>
              <a:cs typeface="Calibri"/>
              <a:sym typeface="Calibri"/>
            </a:endParaRPr>
          </a:p>
        </p:txBody>
      </p:sp>
      <p:sp>
        <p:nvSpPr>
          <p:cNvPr id="96" name="Google Shape;96;p3"/>
          <p:cNvSpPr txBox="1"/>
          <p:nvPr/>
        </p:nvSpPr>
        <p:spPr>
          <a:xfrm>
            <a:off x="371451" y="2210329"/>
            <a:ext cx="4778400"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dirty="0" smtClean="0">
                <a:solidFill>
                  <a:srgbClr val="ED6B00"/>
                </a:solidFill>
                <a:latin typeface="Calibri"/>
                <a:ea typeface="Calibri"/>
                <a:cs typeface="Calibri"/>
                <a:sym typeface="Calibri"/>
              </a:rPr>
              <a:t>RECEPCIÓN DE MERCADERÍAS</a:t>
            </a:r>
            <a:endParaRPr sz="1800" b="0" i="0" u="none" strike="noStrike" cap="none" dirty="0">
              <a:solidFill>
                <a:srgbClr val="ED6B00"/>
              </a:solidFill>
              <a:latin typeface="Calibri"/>
              <a:ea typeface="Calibri"/>
              <a:cs typeface="Calibri"/>
              <a:sym typeface="Calibri"/>
            </a:endParaRPr>
          </a:p>
        </p:txBody>
      </p:sp>
      <p:sp>
        <p:nvSpPr>
          <p:cNvPr id="34" name="Google Shape;70;p14">
            <a:extLst>
              <a:ext uri="{FF2B5EF4-FFF2-40B4-BE49-F238E27FC236}">
                <a16:creationId xmlns:a16="http://schemas.microsoft.com/office/drawing/2014/main" xmlns=""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CL" b="1" dirty="0" smtClean="0">
                <a:latin typeface="Calibri" panose="020F0502020204030204" pitchFamily="34" charset="0"/>
                <a:ea typeface="Roboto"/>
                <a:cs typeface="Calibri" panose="020F0502020204030204" pitchFamily="34" charset="0"/>
                <a:sym typeface="Roboto"/>
              </a:rPr>
              <a:t>RECORDEMOS</a:t>
            </a:r>
            <a:endParaRPr lang="x-none" b="1" dirty="0">
              <a:latin typeface="Calibri" panose="020F0502020204030204" pitchFamily="34" charset="0"/>
              <a:ea typeface="Roboto"/>
              <a:cs typeface="Calibri" panose="020F0502020204030204" pitchFamily="34" charset="0"/>
              <a:sym typeface="Roboto"/>
            </a:endParaRPr>
          </a:p>
          <a:p>
            <a:endParaRPr lang="x-none" b="1" dirty="0">
              <a:latin typeface="Calibri" panose="020F0502020204030204" pitchFamily="34" charset="0"/>
              <a:ea typeface="Roboto"/>
              <a:cs typeface="Calibri" panose="020F0502020204030204" pitchFamily="34" charset="0"/>
              <a:sym typeface="Roboto"/>
            </a:endParaRPr>
          </a:p>
        </p:txBody>
      </p:sp>
      <p:grpSp>
        <p:nvGrpSpPr>
          <p:cNvPr id="3" name="Agrupar 2"/>
          <p:cNvGrpSpPr/>
          <p:nvPr/>
        </p:nvGrpSpPr>
        <p:grpSpPr>
          <a:xfrm>
            <a:off x="375975" y="2717800"/>
            <a:ext cx="4868837" cy="615663"/>
            <a:chOff x="375975" y="2908300"/>
            <a:chExt cx="4868837" cy="615663"/>
          </a:xfrm>
        </p:grpSpPr>
        <p:sp>
          <p:nvSpPr>
            <p:cNvPr id="46" name="Google Shape;101;p3"/>
            <p:cNvSpPr/>
            <p:nvPr/>
          </p:nvSpPr>
          <p:spPr>
            <a:xfrm>
              <a:off x="564075" y="2908300"/>
              <a:ext cx="4680737" cy="615663"/>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 name="Agrupar 1"/>
            <p:cNvGrpSpPr/>
            <p:nvPr/>
          </p:nvGrpSpPr>
          <p:grpSpPr>
            <a:xfrm>
              <a:off x="375975" y="2973543"/>
              <a:ext cx="4409026" cy="538200"/>
              <a:chOff x="375975" y="2973543"/>
              <a:chExt cx="4409026" cy="538200"/>
            </a:xfrm>
          </p:grpSpPr>
          <p:grpSp>
            <p:nvGrpSpPr>
              <p:cNvPr id="6" name="Agrupar 5"/>
              <p:cNvGrpSpPr/>
              <p:nvPr/>
            </p:nvGrpSpPr>
            <p:grpSpPr>
              <a:xfrm>
                <a:off x="375975" y="3057681"/>
                <a:ext cx="338580" cy="355793"/>
                <a:chOff x="375975" y="3425981"/>
                <a:chExt cx="338580" cy="355793"/>
              </a:xfrm>
            </p:grpSpPr>
            <p:sp>
              <p:nvSpPr>
                <p:cNvPr id="49" name="Google Shape;103;p3"/>
                <p:cNvSpPr/>
                <p:nvPr/>
              </p:nvSpPr>
              <p:spPr>
                <a:xfrm>
                  <a:off x="375975" y="3434554"/>
                  <a:ext cx="338580" cy="34722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104;p3"/>
                <p:cNvSpPr txBox="1"/>
                <p:nvPr/>
              </p:nvSpPr>
              <p:spPr>
                <a:xfrm>
                  <a:off x="384548" y="3425981"/>
                  <a:ext cx="270270" cy="34722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rgbClr val="FFFFFF"/>
                      </a:solidFill>
                      <a:latin typeface="Calibri"/>
                      <a:ea typeface="Calibri"/>
                      <a:cs typeface="Calibri"/>
                      <a:sym typeface="Calibri"/>
                    </a:rPr>
                    <a:t>1</a:t>
                  </a:r>
                  <a:endParaRPr sz="2600" b="1" i="0" u="none" strike="noStrike" cap="none" dirty="0">
                    <a:solidFill>
                      <a:srgbClr val="FFFFFF"/>
                    </a:solidFill>
                    <a:latin typeface="Calibri"/>
                    <a:ea typeface="Calibri"/>
                    <a:cs typeface="Calibri"/>
                    <a:sym typeface="Calibri"/>
                  </a:endParaRPr>
                </a:p>
              </p:txBody>
            </p:sp>
          </p:grpSp>
          <p:sp>
            <p:nvSpPr>
              <p:cNvPr id="48" name="Google Shape;99;p3"/>
              <p:cNvSpPr txBox="1"/>
              <p:nvPr/>
            </p:nvSpPr>
            <p:spPr>
              <a:xfrm>
                <a:off x="824475" y="2973543"/>
                <a:ext cx="3960526" cy="538200"/>
              </a:xfrm>
              <a:prstGeom prst="rect">
                <a:avLst/>
              </a:prstGeom>
              <a:noFill/>
              <a:ln>
                <a:noFill/>
              </a:ln>
            </p:spPr>
            <p:txBody>
              <a:bodyPr spcFirstLastPara="1" wrap="square" lIns="91425" tIns="91425" rIns="91425" bIns="91425" anchor="ctr" anchorCtr="0">
                <a:noAutofit/>
              </a:bodyPr>
              <a:lstStyle/>
              <a:p>
                <a:pPr lvl="1"/>
                <a:r>
                  <a:rPr lang="es-ES" sz="1600" dirty="0">
                    <a:latin typeface="Calibri" charset="0"/>
                    <a:ea typeface="Calibri" charset="0"/>
                    <a:cs typeface="Calibri" charset="0"/>
                  </a:rPr>
                  <a:t>Identificamos los proceso de Recepción</a:t>
                </a:r>
              </a:p>
            </p:txBody>
          </p:sp>
        </p:grpSp>
      </p:grpSp>
      <p:sp>
        <p:nvSpPr>
          <p:cNvPr id="97" name="Marcador de contenido 2"/>
          <p:cNvSpPr txBox="1">
            <a:spLocks/>
          </p:cNvSpPr>
          <p:nvPr/>
        </p:nvSpPr>
        <p:spPr>
          <a:xfrm>
            <a:off x="3100783" y="2088092"/>
            <a:ext cx="7886700" cy="435133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s-ES" sz="2400" dirty="0" smtClean="0"/>
          </a:p>
        </p:txBody>
      </p:sp>
      <p:sp>
        <p:nvSpPr>
          <p:cNvPr id="28" name="Marcador de contenido 2"/>
          <p:cNvSpPr txBox="1">
            <a:spLocks/>
          </p:cNvSpPr>
          <p:nvPr/>
        </p:nvSpPr>
        <p:spPr>
          <a:xfrm>
            <a:off x="5662613" y="1727200"/>
            <a:ext cx="7886700" cy="435133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CL" sz="1700" dirty="0">
              <a:latin typeface="Calibri"/>
              <a:cs typeface="Calibri"/>
            </a:endParaRPr>
          </a:p>
          <a:p>
            <a:endParaRPr lang="es-CL" sz="1700" dirty="0">
              <a:latin typeface="Calibri"/>
              <a:cs typeface="Calibri"/>
            </a:endParaRPr>
          </a:p>
        </p:txBody>
      </p:sp>
      <p:grpSp>
        <p:nvGrpSpPr>
          <p:cNvPr id="39" name="Agrupar 38"/>
          <p:cNvGrpSpPr/>
          <p:nvPr/>
        </p:nvGrpSpPr>
        <p:grpSpPr>
          <a:xfrm>
            <a:off x="375975" y="3539311"/>
            <a:ext cx="4868837" cy="615663"/>
            <a:chOff x="375975" y="2908300"/>
            <a:chExt cx="4868837" cy="615663"/>
          </a:xfrm>
        </p:grpSpPr>
        <p:sp>
          <p:nvSpPr>
            <p:cNvPr id="40" name="Google Shape;101;p3"/>
            <p:cNvSpPr/>
            <p:nvPr/>
          </p:nvSpPr>
          <p:spPr>
            <a:xfrm>
              <a:off x="564075" y="2908300"/>
              <a:ext cx="4680737" cy="615663"/>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41" name="Agrupar 40"/>
            <p:cNvGrpSpPr/>
            <p:nvPr/>
          </p:nvGrpSpPr>
          <p:grpSpPr>
            <a:xfrm>
              <a:off x="375975" y="2973543"/>
              <a:ext cx="4642754" cy="538200"/>
              <a:chOff x="375975" y="2973543"/>
              <a:chExt cx="4642754" cy="538200"/>
            </a:xfrm>
          </p:grpSpPr>
          <p:grpSp>
            <p:nvGrpSpPr>
              <p:cNvPr id="42" name="Agrupar 41"/>
              <p:cNvGrpSpPr/>
              <p:nvPr/>
            </p:nvGrpSpPr>
            <p:grpSpPr>
              <a:xfrm>
                <a:off x="375975" y="3057681"/>
                <a:ext cx="338580" cy="355793"/>
                <a:chOff x="375975" y="3425981"/>
                <a:chExt cx="338580" cy="355793"/>
              </a:xfrm>
            </p:grpSpPr>
            <p:sp>
              <p:nvSpPr>
                <p:cNvPr id="44" name="Google Shape;103;p3"/>
                <p:cNvSpPr/>
                <p:nvPr/>
              </p:nvSpPr>
              <p:spPr>
                <a:xfrm>
                  <a:off x="375975" y="3434554"/>
                  <a:ext cx="338580" cy="34722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104;p3"/>
                <p:cNvSpPr txBox="1"/>
                <p:nvPr/>
              </p:nvSpPr>
              <p:spPr>
                <a:xfrm>
                  <a:off x="384548" y="3425981"/>
                  <a:ext cx="270270" cy="34722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smtClean="0">
                      <a:solidFill>
                        <a:srgbClr val="FFFFFF"/>
                      </a:solidFill>
                      <a:latin typeface="Calibri"/>
                      <a:ea typeface="Calibri"/>
                      <a:cs typeface="Calibri"/>
                      <a:sym typeface="Calibri"/>
                    </a:rPr>
                    <a:t>2</a:t>
                  </a:r>
                  <a:endParaRPr sz="2600" b="1" i="0" u="none" strike="noStrike" cap="none" dirty="0">
                    <a:solidFill>
                      <a:srgbClr val="FFFFFF"/>
                    </a:solidFill>
                    <a:latin typeface="Calibri"/>
                    <a:ea typeface="Calibri"/>
                    <a:cs typeface="Calibri"/>
                    <a:sym typeface="Calibri"/>
                  </a:endParaRPr>
                </a:p>
              </p:txBody>
            </p:sp>
          </p:grpSp>
          <p:sp>
            <p:nvSpPr>
              <p:cNvPr id="43" name="Google Shape;99;p3"/>
              <p:cNvSpPr txBox="1"/>
              <p:nvPr/>
            </p:nvSpPr>
            <p:spPr>
              <a:xfrm>
                <a:off x="824474" y="2973543"/>
                <a:ext cx="4194255" cy="538200"/>
              </a:xfrm>
              <a:prstGeom prst="rect">
                <a:avLst/>
              </a:prstGeom>
              <a:noFill/>
              <a:ln>
                <a:noFill/>
              </a:ln>
            </p:spPr>
            <p:txBody>
              <a:bodyPr spcFirstLastPara="1" wrap="square" lIns="91425" tIns="91425" rIns="91425" bIns="91425" anchor="ctr" anchorCtr="0">
                <a:noAutofit/>
              </a:bodyPr>
              <a:lstStyle/>
              <a:p>
                <a:pPr lvl="1"/>
                <a:r>
                  <a:rPr lang="es-CL" sz="1600" dirty="0">
                    <a:latin typeface="Calibri" charset="0"/>
                    <a:ea typeface="Calibri" charset="0"/>
                    <a:cs typeface="Calibri" charset="0"/>
                  </a:rPr>
                  <a:t>Reconocimos y diferenciamos la documentación comercial asociada a Recepción</a:t>
                </a:r>
              </a:p>
            </p:txBody>
          </p:sp>
        </p:grpSp>
      </p:grpSp>
      <p:grpSp>
        <p:nvGrpSpPr>
          <p:cNvPr id="47" name="Agrupar 46"/>
          <p:cNvGrpSpPr/>
          <p:nvPr/>
        </p:nvGrpSpPr>
        <p:grpSpPr>
          <a:xfrm>
            <a:off x="375975" y="4360822"/>
            <a:ext cx="4868837" cy="615663"/>
            <a:chOff x="375975" y="2908300"/>
            <a:chExt cx="4868837" cy="615663"/>
          </a:xfrm>
        </p:grpSpPr>
        <p:sp>
          <p:nvSpPr>
            <p:cNvPr id="51" name="Google Shape;101;p3"/>
            <p:cNvSpPr/>
            <p:nvPr/>
          </p:nvSpPr>
          <p:spPr>
            <a:xfrm>
              <a:off x="564075" y="2908300"/>
              <a:ext cx="4680737" cy="615663"/>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52" name="Agrupar 51"/>
            <p:cNvGrpSpPr/>
            <p:nvPr/>
          </p:nvGrpSpPr>
          <p:grpSpPr>
            <a:xfrm>
              <a:off x="375975" y="2973543"/>
              <a:ext cx="4409026" cy="538200"/>
              <a:chOff x="375975" y="2973543"/>
              <a:chExt cx="4409026" cy="538200"/>
            </a:xfrm>
          </p:grpSpPr>
          <p:grpSp>
            <p:nvGrpSpPr>
              <p:cNvPr id="54" name="Agrupar 53"/>
              <p:cNvGrpSpPr/>
              <p:nvPr/>
            </p:nvGrpSpPr>
            <p:grpSpPr>
              <a:xfrm>
                <a:off x="375975" y="3057681"/>
                <a:ext cx="338580" cy="355793"/>
                <a:chOff x="375975" y="3425981"/>
                <a:chExt cx="338580" cy="355793"/>
              </a:xfrm>
            </p:grpSpPr>
            <p:sp>
              <p:nvSpPr>
                <p:cNvPr id="56" name="Google Shape;103;p3"/>
                <p:cNvSpPr/>
                <p:nvPr/>
              </p:nvSpPr>
              <p:spPr>
                <a:xfrm>
                  <a:off x="375975" y="3434554"/>
                  <a:ext cx="338580" cy="34722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104;p3"/>
                <p:cNvSpPr txBox="1"/>
                <p:nvPr/>
              </p:nvSpPr>
              <p:spPr>
                <a:xfrm>
                  <a:off x="384548" y="3425981"/>
                  <a:ext cx="270270" cy="34722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smtClean="0">
                      <a:solidFill>
                        <a:srgbClr val="FFFFFF"/>
                      </a:solidFill>
                      <a:latin typeface="Calibri"/>
                      <a:ea typeface="Calibri"/>
                      <a:cs typeface="Calibri"/>
                      <a:sym typeface="Calibri"/>
                    </a:rPr>
                    <a:t>3</a:t>
                  </a:r>
                  <a:endParaRPr sz="2600" b="1" i="0" u="none" strike="noStrike" cap="none" dirty="0">
                    <a:solidFill>
                      <a:srgbClr val="FFFFFF"/>
                    </a:solidFill>
                    <a:latin typeface="Calibri"/>
                    <a:ea typeface="Calibri"/>
                    <a:cs typeface="Calibri"/>
                    <a:sym typeface="Calibri"/>
                  </a:endParaRPr>
                </a:p>
              </p:txBody>
            </p:sp>
          </p:grpSp>
          <p:sp>
            <p:nvSpPr>
              <p:cNvPr id="55" name="Google Shape;99;p3"/>
              <p:cNvSpPr txBox="1"/>
              <p:nvPr/>
            </p:nvSpPr>
            <p:spPr>
              <a:xfrm>
                <a:off x="824475" y="2973543"/>
                <a:ext cx="3960526" cy="538200"/>
              </a:xfrm>
              <a:prstGeom prst="rect">
                <a:avLst/>
              </a:prstGeom>
              <a:noFill/>
              <a:ln>
                <a:noFill/>
              </a:ln>
            </p:spPr>
            <p:txBody>
              <a:bodyPr spcFirstLastPara="1" wrap="square" lIns="91425" tIns="91425" rIns="91425" bIns="91425" anchor="ctr" anchorCtr="0">
                <a:noAutofit/>
              </a:bodyPr>
              <a:lstStyle/>
              <a:p>
                <a:pPr lvl="1"/>
                <a:r>
                  <a:rPr lang="es-CL" sz="1600" dirty="0">
                    <a:latin typeface="Calibri" charset="0"/>
                    <a:ea typeface="Calibri" charset="0"/>
                    <a:cs typeface="Calibri" charset="0"/>
                  </a:rPr>
                  <a:t>Identificamos el proceso de Llegada de un Proveedor</a:t>
                </a:r>
              </a:p>
            </p:txBody>
          </p:sp>
        </p:grpSp>
      </p:grpSp>
      <p:grpSp>
        <p:nvGrpSpPr>
          <p:cNvPr id="58" name="Agrupar 57"/>
          <p:cNvGrpSpPr/>
          <p:nvPr/>
        </p:nvGrpSpPr>
        <p:grpSpPr>
          <a:xfrm>
            <a:off x="375975" y="5182333"/>
            <a:ext cx="4868837" cy="615663"/>
            <a:chOff x="375975" y="2908300"/>
            <a:chExt cx="4868837" cy="615663"/>
          </a:xfrm>
        </p:grpSpPr>
        <p:sp>
          <p:nvSpPr>
            <p:cNvPr id="59" name="Google Shape;101;p3"/>
            <p:cNvSpPr/>
            <p:nvPr/>
          </p:nvSpPr>
          <p:spPr>
            <a:xfrm>
              <a:off x="564075" y="2908300"/>
              <a:ext cx="4680737" cy="615663"/>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63" name="Agrupar 62"/>
            <p:cNvGrpSpPr/>
            <p:nvPr/>
          </p:nvGrpSpPr>
          <p:grpSpPr>
            <a:xfrm>
              <a:off x="375975" y="2973543"/>
              <a:ext cx="4409026" cy="538200"/>
              <a:chOff x="375975" y="2973543"/>
              <a:chExt cx="4409026" cy="538200"/>
            </a:xfrm>
          </p:grpSpPr>
          <p:grpSp>
            <p:nvGrpSpPr>
              <p:cNvPr id="64" name="Agrupar 63"/>
              <p:cNvGrpSpPr/>
              <p:nvPr/>
            </p:nvGrpSpPr>
            <p:grpSpPr>
              <a:xfrm>
                <a:off x="375975" y="3057681"/>
                <a:ext cx="338580" cy="355793"/>
                <a:chOff x="375975" y="3425981"/>
                <a:chExt cx="338580" cy="355793"/>
              </a:xfrm>
            </p:grpSpPr>
            <p:sp>
              <p:nvSpPr>
                <p:cNvPr id="66" name="Google Shape;103;p3"/>
                <p:cNvSpPr/>
                <p:nvPr/>
              </p:nvSpPr>
              <p:spPr>
                <a:xfrm>
                  <a:off x="375975" y="3434554"/>
                  <a:ext cx="338580" cy="34722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104;p3"/>
                <p:cNvSpPr txBox="1"/>
                <p:nvPr/>
              </p:nvSpPr>
              <p:spPr>
                <a:xfrm>
                  <a:off x="384548" y="3425981"/>
                  <a:ext cx="270270" cy="34722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smtClean="0">
                      <a:solidFill>
                        <a:srgbClr val="FFFFFF"/>
                      </a:solidFill>
                      <a:latin typeface="Calibri"/>
                      <a:ea typeface="Calibri"/>
                      <a:cs typeface="Calibri"/>
                      <a:sym typeface="Calibri"/>
                    </a:rPr>
                    <a:t>4</a:t>
                  </a:r>
                  <a:endParaRPr sz="2600" b="1" i="0" u="none" strike="noStrike" cap="none" dirty="0">
                    <a:solidFill>
                      <a:srgbClr val="FFFFFF"/>
                    </a:solidFill>
                    <a:latin typeface="Calibri"/>
                    <a:ea typeface="Calibri"/>
                    <a:cs typeface="Calibri"/>
                    <a:sym typeface="Calibri"/>
                  </a:endParaRPr>
                </a:p>
              </p:txBody>
            </p:sp>
          </p:grpSp>
          <p:sp>
            <p:nvSpPr>
              <p:cNvPr id="65" name="Google Shape;99;p3"/>
              <p:cNvSpPr txBox="1"/>
              <p:nvPr/>
            </p:nvSpPr>
            <p:spPr>
              <a:xfrm>
                <a:off x="824475" y="2973543"/>
                <a:ext cx="3960526" cy="538200"/>
              </a:xfrm>
              <a:prstGeom prst="rect">
                <a:avLst/>
              </a:prstGeom>
              <a:noFill/>
              <a:ln>
                <a:noFill/>
              </a:ln>
            </p:spPr>
            <p:txBody>
              <a:bodyPr spcFirstLastPara="1" wrap="square" lIns="91425" tIns="91425" rIns="91425" bIns="91425" anchor="ctr" anchorCtr="0">
                <a:noAutofit/>
              </a:bodyPr>
              <a:lstStyle/>
              <a:p>
                <a:pPr lvl="1"/>
                <a:r>
                  <a:rPr lang="es-CL" sz="1600" dirty="0">
                    <a:latin typeface="Calibri" charset="0"/>
                    <a:ea typeface="Calibri" charset="0"/>
                    <a:cs typeface="Calibri" charset="0"/>
                  </a:rPr>
                  <a:t>Reconocimos el proceso de revisión de vehículo y personal de éste</a:t>
                </a:r>
              </a:p>
            </p:txBody>
          </p:sp>
        </p:grpSp>
      </p:grpSp>
      <p:grpSp>
        <p:nvGrpSpPr>
          <p:cNvPr id="68" name="Agrupar 67"/>
          <p:cNvGrpSpPr/>
          <p:nvPr/>
        </p:nvGrpSpPr>
        <p:grpSpPr>
          <a:xfrm>
            <a:off x="375975" y="6003846"/>
            <a:ext cx="4868837" cy="615663"/>
            <a:chOff x="375975" y="2908300"/>
            <a:chExt cx="4868837" cy="615663"/>
          </a:xfrm>
        </p:grpSpPr>
        <p:sp>
          <p:nvSpPr>
            <p:cNvPr id="69" name="Google Shape;101;p3"/>
            <p:cNvSpPr/>
            <p:nvPr/>
          </p:nvSpPr>
          <p:spPr>
            <a:xfrm>
              <a:off x="564075" y="2908300"/>
              <a:ext cx="4680737" cy="615663"/>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70" name="Agrupar 69"/>
            <p:cNvGrpSpPr/>
            <p:nvPr/>
          </p:nvGrpSpPr>
          <p:grpSpPr>
            <a:xfrm>
              <a:off x="375975" y="2973543"/>
              <a:ext cx="4409026" cy="538200"/>
              <a:chOff x="375975" y="2973543"/>
              <a:chExt cx="4409026" cy="538200"/>
            </a:xfrm>
          </p:grpSpPr>
          <p:grpSp>
            <p:nvGrpSpPr>
              <p:cNvPr id="71" name="Agrupar 70"/>
              <p:cNvGrpSpPr/>
              <p:nvPr/>
            </p:nvGrpSpPr>
            <p:grpSpPr>
              <a:xfrm>
                <a:off x="375975" y="3057681"/>
                <a:ext cx="338580" cy="355793"/>
                <a:chOff x="375975" y="3425981"/>
                <a:chExt cx="338580" cy="355793"/>
              </a:xfrm>
            </p:grpSpPr>
            <p:sp>
              <p:nvSpPr>
                <p:cNvPr id="73" name="Google Shape;103;p3"/>
                <p:cNvSpPr/>
                <p:nvPr/>
              </p:nvSpPr>
              <p:spPr>
                <a:xfrm>
                  <a:off x="375975" y="3434554"/>
                  <a:ext cx="338580" cy="34722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104;p3"/>
                <p:cNvSpPr txBox="1"/>
                <p:nvPr/>
              </p:nvSpPr>
              <p:spPr>
                <a:xfrm>
                  <a:off x="384548" y="3425981"/>
                  <a:ext cx="270270" cy="34722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smtClean="0">
                      <a:solidFill>
                        <a:srgbClr val="FFFFFF"/>
                      </a:solidFill>
                      <a:latin typeface="Calibri"/>
                      <a:ea typeface="Calibri"/>
                      <a:cs typeface="Calibri"/>
                      <a:sym typeface="Calibri"/>
                    </a:rPr>
                    <a:t>5</a:t>
                  </a:r>
                  <a:endParaRPr sz="2600" b="1" i="0" u="none" strike="noStrike" cap="none" dirty="0">
                    <a:solidFill>
                      <a:srgbClr val="FFFFFF"/>
                    </a:solidFill>
                    <a:latin typeface="Calibri"/>
                    <a:ea typeface="Calibri"/>
                    <a:cs typeface="Calibri"/>
                    <a:sym typeface="Calibri"/>
                  </a:endParaRPr>
                </a:p>
              </p:txBody>
            </p:sp>
          </p:grpSp>
          <p:sp>
            <p:nvSpPr>
              <p:cNvPr id="72" name="Google Shape;99;p3"/>
              <p:cNvSpPr txBox="1"/>
              <p:nvPr/>
            </p:nvSpPr>
            <p:spPr>
              <a:xfrm>
                <a:off x="824475" y="2973543"/>
                <a:ext cx="3960526" cy="538200"/>
              </a:xfrm>
              <a:prstGeom prst="rect">
                <a:avLst/>
              </a:prstGeom>
              <a:noFill/>
              <a:ln>
                <a:noFill/>
              </a:ln>
            </p:spPr>
            <p:txBody>
              <a:bodyPr spcFirstLastPara="1" wrap="square" lIns="91425" tIns="91425" rIns="91425" bIns="91425" anchor="ctr" anchorCtr="0">
                <a:noAutofit/>
              </a:bodyPr>
              <a:lstStyle/>
              <a:p>
                <a:pPr lvl="1"/>
                <a:r>
                  <a:rPr lang="es-CL" sz="1600" dirty="0">
                    <a:latin typeface="Calibri" charset="0"/>
                    <a:ea typeface="Calibri" charset="0"/>
                    <a:cs typeface="Calibri" charset="0"/>
                  </a:rPr>
                  <a:t>Realizamos la recepción de mercaderías considerando criterios de calidad y cantidad. </a:t>
                </a:r>
              </a:p>
            </p:txBody>
          </p:sp>
        </p:grpSp>
      </p:grpSp>
      <p:sp>
        <p:nvSpPr>
          <p:cNvPr id="75" name="Elipse 74">
            <a:extLst>
              <a:ext uri="{FF2B5EF4-FFF2-40B4-BE49-F238E27FC236}">
                <a16:creationId xmlns:a16="http://schemas.microsoft.com/office/drawing/2014/main" xmlns="" id="{97F78E1C-2545-824E-8231-C7C3CD4E3C3F}"/>
              </a:ext>
            </a:extLst>
          </p:cNvPr>
          <p:cNvSpPr/>
          <p:nvPr/>
        </p:nvSpPr>
        <p:spPr>
          <a:xfrm>
            <a:off x="5026616" y="3630160"/>
            <a:ext cx="696535" cy="696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76" name="Imagen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518" y="2513152"/>
            <a:ext cx="4828328" cy="457447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1;p3"/>
          <p:cNvSpPr/>
          <p:nvPr/>
        </p:nvSpPr>
        <p:spPr>
          <a:xfrm flipH="1">
            <a:off x="389445" y="1846800"/>
            <a:ext cx="4804580" cy="4769900"/>
          </a:xfrm>
          <a:prstGeom prst="roundRect">
            <a:avLst>
              <a:gd name="adj" fmla="val 9768"/>
            </a:avLst>
          </a:prstGeom>
          <a:solidFill>
            <a:srgbClr val="F7E3D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 name="Triángulo isósceles 14"/>
          <p:cNvSpPr/>
          <p:nvPr/>
        </p:nvSpPr>
        <p:spPr>
          <a:xfrm rot="7028957" flipH="1">
            <a:off x="5156664" y="4578572"/>
            <a:ext cx="432619" cy="1022555"/>
          </a:xfrm>
          <a:prstGeom prst="triangle">
            <a:avLst/>
          </a:prstGeom>
          <a:solidFill>
            <a:srgbClr val="F7E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¿QUÉ APRENDIMOS LA ACTIVIDAD ANTERIOR?</a:t>
            </a:r>
            <a:endParaRPr sz="3100" b="1" i="0" u="none" strike="noStrike" cap="none" dirty="0">
              <a:solidFill>
                <a:srgbClr val="ED6B00"/>
              </a:solidFill>
              <a:latin typeface="Calibri"/>
              <a:ea typeface="Calibri"/>
              <a:cs typeface="Calibri"/>
              <a:sym typeface="Calibri"/>
            </a:endParaRPr>
          </a:p>
        </p:txBody>
      </p:sp>
      <p:sp>
        <p:nvSpPr>
          <p:cNvPr id="3" name="Google Shape;70;p14">
            <a:extLst>
              <a:ext uri="{FF2B5EF4-FFF2-40B4-BE49-F238E27FC236}">
                <a16:creationId xmlns:a16="http://schemas.microsoft.com/office/drawing/2014/main" xmlns=""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CL" b="1" dirty="0" smtClean="0">
                <a:latin typeface="Calibri" panose="020F0502020204030204" pitchFamily="34" charset="0"/>
                <a:ea typeface="Roboto"/>
                <a:cs typeface="Calibri" panose="020F0502020204030204" pitchFamily="34" charset="0"/>
                <a:sym typeface="Roboto"/>
              </a:rPr>
              <a:t>RECORDEMOS</a:t>
            </a:r>
            <a:endParaRPr lang="x-none" b="1" dirty="0">
              <a:latin typeface="Calibri" panose="020F0502020204030204" pitchFamily="34" charset="0"/>
              <a:ea typeface="Roboto"/>
              <a:cs typeface="Calibri" panose="020F0502020204030204" pitchFamily="34" charset="0"/>
              <a:sym typeface="Roboto"/>
            </a:endParaRPr>
          </a:p>
          <a:p>
            <a:endParaRPr lang="x-none" b="1" dirty="0">
              <a:latin typeface="Calibri" panose="020F0502020204030204" pitchFamily="34" charset="0"/>
              <a:ea typeface="Roboto"/>
              <a:cs typeface="Calibri" panose="020F0502020204030204" pitchFamily="34" charset="0"/>
              <a:sym typeface="Roboto"/>
            </a:endParaRPr>
          </a:p>
        </p:txBody>
      </p:sp>
      <p:sp>
        <p:nvSpPr>
          <p:cNvPr id="7" name="Google Shape;99;p3"/>
          <p:cNvSpPr txBox="1"/>
          <p:nvPr/>
        </p:nvSpPr>
        <p:spPr>
          <a:xfrm>
            <a:off x="763663" y="3084186"/>
            <a:ext cx="4146735" cy="1917290"/>
          </a:xfrm>
          <a:prstGeom prst="rect">
            <a:avLst/>
          </a:prstGeom>
          <a:noFill/>
          <a:ln>
            <a:noFill/>
          </a:ln>
        </p:spPr>
        <p:txBody>
          <a:bodyPr spcFirstLastPara="1" wrap="square" lIns="91425" tIns="91425" rIns="91425" bIns="91425" anchor="ctr" anchorCtr="0">
            <a:noAutofit/>
          </a:bodyPr>
          <a:lstStyle/>
          <a:p>
            <a:pPr lvl="0"/>
            <a:endParaRPr lang="es-ES" dirty="0" smtClean="0">
              <a:latin typeface="Calibri" charset="0"/>
              <a:ea typeface="Calibri" charset="0"/>
              <a:cs typeface="Calibri" charset="0"/>
            </a:endParaRPr>
          </a:p>
          <a:p>
            <a:pPr marL="0" indent="0">
              <a:buNone/>
            </a:pPr>
            <a:r>
              <a:rPr lang="es-ES" sz="1600" dirty="0">
                <a:latin typeface="Calibri" charset="0"/>
                <a:ea typeface="Calibri" charset="0"/>
                <a:cs typeface="Calibri" charset="0"/>
              </a:rPr>
              <a:t>Para revisar los aprendizajes trabajados en actividad anterior, se plantea la siguiente situación:</a:t>
            </a:r>
            <a:endParaRPr lang="es-CL" sz="1600" dirty="0">
              <a:latin typeface="Calibri" charset="0"/>
              <a:ea typeface="Calibri" charset="0"/>
              <a:cs typeface="Calibri" charset="0"/>
            </a:endParaRPr>
          </a:p>
          <a:p>
            <a:pPr lvl="0">
              <a:lnSpc>
                <a:spcPct val="50000"/>
              </a:lnSpc>
            </a:pPr>
            <a:endParaRPr lang="es-ES" sz="1600" dirty="0">
              <a:latin typeface="Calibri"/>
              <a:cs typeface="Calibri"/>
            </a:endParaRPr>
          </a:p>
          <a:p>
            <a:pPr marL="0" indent="0">
              <a:buNone/>
            </a:pPr>
            <a:r>
              <a:rPr lang="es-ES" sz="1600" b="1" i="1" dirty="0" smtClean="0">
                <a:solidFill>
                  <a:srgbClr val="ED6B00"/>
                </a:solidFill>
                <a:latin typeface="Calibri" charset="0"/>
                <a:ea typeface="Calibri" charset="0"/>
                <a:cs typeface="Calibri" charset="0"/>
              </a:rPr>
              <a:t> </a:t>
            </a:r>
            <a:r>
              <a:rPr lang="es-ES" sz="1600" dirty="0">
                <a:latin typeface="Calibri" charset="0"/>
                <a:ea typeface="Calibri" charset="0"/>
                <a:cs typeface="Calibri" charset="0"/>
              </a:rPr>
              <a:t>Usted trabaja en un Centro de distribución y “Viene llegando un camión”… en relación a este supuesto responda las siguientes interrogantes.</a:t>
            </a:r>
          </a:p>
          <a:p>
            <a:pPr marL="0" indent="0">
              <a:buNone/>
            </a:pPr>
            <a:endParaRPr lang="es-ES" sz="1600" dirty="0">
              <a:latin typeface="Calibri" charset="0"/>
              <a:ea typeface="Calibri" charset="0"/>
              <a:cs typeface="Calibri" charset="0"/>
            </a:endParaRPr>
          </a:p>
          <a:p>
            <a:pPr marL="0" indent="0">
              <a:buNone/>
            </a:pPr>
            <a:r>
              <a:rPr lang="es-ES" sz="1600" b="1" dirty="0">
                <a:solidFill>
                  <a:srgbClr val="ED6B00"/>
                </a:solidFill>
                <a:latin typeface="Calibri" charset="0"/>
                <a:ea typeface="Calibri" charset="0"/>
                <a:cs typeface="Calibri" charset="0"/>
              </a:rPr>
              <a:t>¿Será para nosotros?, ¿Vendrá lo que pedimos?, ¿Vendrá en las condiciones que solicitamos?</a:t>
            </a:r>
          </a:p>
          <a:p>
            <a:pPr marL="0" indent="0">
              <a:buNone/>
            </a:pPr>
            <a:endParaRPr lang="es-ES" sz="1600" b="1" i="1" dirty="0">
              <a:latin typeface="Calibri" charset="0"/>
              <a:ea typeface="Calibri" charset="0"/>
              <a:cs typeface="Calibri" charset="0"/>
            </a:endParaRPr>
          </a:p>
          <a:p>
            <a:pPr marL="0" indent="0">
              <a:buNone/>
            </a:pPr>
            <a:r>
              <a:rPr lang="es-ES" sz="1600" dirty="0">
                <a:latin typeface="Calibri" charset="0"/>
                <a:ea typeface="Calibri" charset="0"/>
                <a:cs typeface="Calibri" charset="0"/>
              </a:rPr>
              <a:t>Para dar respuesta, indique ¿Cómo saberlo? y ¿Qué debemos hacer?</a:t>
            </a:r>
          </a:p>
          <a:p>
            <a:pPr marL="0" indent="0">
              <a:buNone/>
            </a:pPr>
            <a:r>
              <a:rPr lang="es-ES" sz="1600" dirty="0">
                <a:latin typeface="Calibri" charset="0"/>
                <a:ea typeface="Calibri" charset="0"/>
                <a:cs typeface="Calibri" charset="0"/>
              </a:rPr>
              <a:t>Responda individualmente y luego reúnase en grupos de tres integrantes, comparta sus respuestas y genere una respuesta común. </a:t>
            </a:r>
          </a:p>
        </p:txBody>
      </p:sp>
      <p:pic>
        <p:nvPicPr>
          <p:cNvPr id="20" name="Imagen 19"/>
          <p:cNvPicPr>
            <a:picLocks noChangeAspect="1"/>
          </p:cNvPicPr>
          <p:nvPr/>
        </p:nvPicPr>
        <p:blipFill rotWithShape="1">
          <a:blip r:embed="rId2">
            <a:extLst>
              <a:ext uri="{28A0092B-C50C-407E-A947-70E740481C1C}">
                <a14:useLocalDpi xmlns:a14="http://schemas.microsoft.com/office/drawing/2010/main" val="0"/>
              </a:ext>
            </a:extLst>
          </a:blip>
          <a:srcRect l="9858"/>
          <a:stretch/>
        </p:blipFill>
        <p:spPr>
          <a:xfrm>
            <a:off x="5587696" y="3333134"/>
            <a:ext cx="4133592" cy="4344525"/>
          </a:xfrm>
          <a:prstGeom prst="rect">
            <a:avLst/>
          </a:prstGeom>
        </p:spPr>
      </p:pic>
    </p:spTree>
    <p:extLst>
      <p:ext uri="{BB962C8B-B14F-4D97-AF65-F5344CB8AC3E}">
        <p14:creationId xmlns:p14="http://schemas.microsoft.com/office/powerpoint/2010/main" val="2999002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12">
            <a:extLst>
              <a:ext uri="{FF2B5EF4-FFF2-40B4-BE49-F238E27FC236}">
                <a16:creationId xmlns:a16="http://schemas.microsoft.com/office/drawing/2014/main" xmlns="" id="{7F2FDC5A-A362-4DCE-BE88-6834BAB8135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877960" y="4123813"/>
            <a:ext cx="3145722" cy="3435862"/>
          </a:xfrm>
          <a:prstGeom prst="rect">
            <a:avLst/>
          </a:prstGeom>
        </p:spPr>
      </p:pic>
      <p:sp>
        <p:nvSpPr>
          <p:cNvPr id="18" name="Google Shape;101;p3"/>
          <p:cNvSpPr/>
          <p:nvPr/>
        </p:nvSpPr>
        <p:spPr>
          <a:xfrm>
            <a:off x="564075" y="2280862"/>
            <a:ext cx="5607789" cy="2834204"/>
          </a:xfrm>
          <a:prstGeom prst="roundRect">
            <a:avLst>
              <a:gd name="adj" fmla="val 12412"/>
            </a:avLst>
          </a:prstGeom>
          <a:solidFill>
            <a:schemeClr val="accent1">
              <a:lumMod val="20000"/>
              <a:lumOff val="8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178;p6"/>
          <p:cNvSpPr txBox="1"/>
          <p:nvPr/>
        </p:nvSpPr>
        <p:spPr>
          <a:xfrm>
            <a:off x="437617" y="1234323"/>
            <a:ext cx="8950500" cy="319500"/>
          </a:xfrm>
          <a:prstGeom prst="rect">
            <a:avLst/>
          </a:prstGeom>
          <a:noFill/>
          <a:ln>
            <a:noFill/>
          </a:ln>
        </p:spPr>
        <p:txBody>
          <a:bodyPr spcFirstLastPara="1" wrap="square" lIns="91425" tIns="91425" rIns="91425" bIns="91425" anchor="ctr" anchorCtr="0">
            <a:noAutofit/>
          </a:bodyPr>
          <a:lstStyle/>
          <a:p>
            <a:r>
              <a:rPr lang="es-CL" sz="2800" b="1" dirty="0" smtClean="0">
                <a:solidFill>
                  <a:srgbClr val="ED6B00"/>
                </a:solidFill>
                <a:latin typeface="Calibri"/>
                <a:ea typeface="Calibri"/>
                <a:cs typeface="Calibri"/>
              </a:rPr>
              <a:t>RESPUESTAS PARA LA REFLEXIÓN</a:t>
            </a:r>
            <a:endParaRPr lang="es-CL" sz="2800" b="1" dirty="0">
              <a:solidFill>
                <a:srgbClr val="ED6B00"/>
              </a:solidFill>
              <a:latin typeface="Calibri"/>
              <a:ea typeface="Calibri"/>
              <a:cs typeface="Calibri"/>
            </a:endParaRPr>
          </a:p>
        </p:txBody>
      </p:sp>
      <p:sp>
        <p:nvSpPr>
          <p:cNvPr id="9" name="Marcador de contenido 2">
            <a:extLst>
              <a:ext uri="{FF2B5EF4-FFF2-40B4-BE49-F238E27FC236}">
                <a16:creationId xmlns="" xmlns:a16="http://schemas.microsoft.com/office/drawing/2014/main" id="{9BF0FCAE-C159-401C-8329-0BA020AD0AB8}"/>
              </a:ext>
            </a:extLst>
          </p:cNvPr>
          <p:cNvSpPr txBox="1">
            <a:spLocks/>
          </p:cNvSpPr>
          <p:nvPr/>
        </p:nvSpPr>
        <p:spPr>
          <a:xfrm>
            <a:off x="702728" y="2657509"/>
            <a:ext cx="5304050" cy="1855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sz="1800" dirty="0">
                <a:latin typeface="Calibri" charset="0"/>
                <a:ea typeface="Calibri" charset="0"/>
                <a:cs typeface="Calibri" charset="0"/>
              </a:rPr>
              <a:t>Hay que verificar si la mercadería fue solicitada</a:t>
            </a:r>
          </a:p>
          <a:p>
            <a:r>
              <a:rPr lang="es-CL" sz="1800" dirty="0">
                <a:latin typeface="Calibri" charset="0"/>
                <a:ea typeface="Calibri" charset="0"/>
                <a:cs typeface="Calibri" charset="0"/>
              </a:rPr>
              <a:t>Hay que revisar el encabezado del documento para saber si corresponde a nuestra empresa.</a:t>
            </a:r>
          </a:p>
          <a:p>
            <a:r>
              <a:rPr lang="es-CL" sz="1800" dirty="0">
                <a:latin typeface="Calibri" charset="0"/>
                <a:ea typeface="Calibri" charset="0"/>
                <a:cs typeface="Calibri" charset="0"/>
              </a:rPr>
              <a:t>Hay que chequear con la Orden de Compra para ver si es lo que se solicitó.</a:t>
            </a:r>
          </a:p>
          <a:p>
            <a:r>
              <a:rPr lang="es-CL" sz="1800" dirty="0">
                <a:latin typeface="Calibri" charset="0"/>
                <a:ea typeface="Calibri" charset="0"/>
                <a:cs typeface="Calibri" charset="0"/>
              </a:rPr>
              <a:t>Hay que ver la política de calidad de la empresa para ver si los productos cumplen con lo señalado</a:t>
            </a:r>
          </a:p>
          <a:p>
            <a:endParaRPr lang="es-ES" sz="1800" b="1" dirty="0">
              <a:latin typeface="Calibri" charset="0"/>
              <a:ea typeface="Calibri" charset="0"/>
              <a:cs typeface="Calibri" charset="0"/>
            </a:endParaRPr>
          </a:p>
        </p:txBody>
      </p:sp>
      <p:sp>
        <p:nvSpPr>
          <p:cNvPr id="16" name="Triángulo isósceles 15"/>
          <p:cNvSpPr/>
          <p:nvPr/>
        </p:nvSpPr>
        <p:spPr>
          <a:xfrm rot="7028957" flipH="1">
            <a:off x="6284060" y="4441273"/>
            <a:ext cx="373065" cy="88179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Google Shape;318;p12"/>
          <p:cNvSpPr txBox="1"/>
          <p:nvPr/>
        </p:nvSpPr>
        <p:spPr>
          <a:xfrm>
            <a:off x="930954" y="5681994"/>
            <a:ext cx="419984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100" b="1" i="0" u="none" strike="noStrike" cap="none" dirty="0" smtClean="0">
                <a:solidFill>
                  <a:srgbClr val="ED6B00"/>
                </a:solidFill>
                <a:latin typeface="Calibri"/>
                <a:ea typeface="Calibri"/>
                <a:cs typeface="Calibri"/>
                <a:sym typeface="Calibri"/>
              </a:rPr>
              <a:t>¡</a:t>
            </a:r>
            <a:r>
              <a:rPr lang="es-CL" sz="2100" b="1" i="0" u="none" strike="noStrike" cap="none" dirty="0" smtClean="0">
                <a:solidFill>
                  <a:srgbClr val="ED6B00"/>
                </a:solidFill>
                <a:latin typeface="Calibri"/>
                <a:ea typeface="Calibri"/>
                <a:cs typeface="Calibri"/>
                <a:sym typeface="Calibri"/>
              </a:rPr>
              <a:t>Muy bien!</a:t>
            </a:r>
            <a:endParaRPr b="1" dirty="0"/>
          </a:p>
          <a:p>
            <a:pPr marL="0" marR="0" lvl="0" indent="0" algn="l" rtl="0">
              <a:lnSpc>
                <a:spcPct val="100000"/>
              </a:lnSpc>
              <a:spcBef>
                <a:spcPts val="0"/>
              </a:spcBef>
              <a:spcAft>
                <a:spcPts val="0"/>
              </a:spcAft>
              <a:buNone/>
            </a:pPr>
            <a:r>
              <a:rPr lang="en-US" sz="1800" b="0" i="0" u="none" strike="noStrike" cap="none" dirty="0" smtClean="0">
                <a:solidFill>
                  <a:srgbClr val="ED6B00"/>
                </a:solidFill>
                <a:latin typeface="Calibri"/>
                <a:ea typeface="Calibri"/>
                <a:cs typeface="Calibri"/>
                <a:sym typeface="Calibri"/>
              </a:rPr>
              <a:t>Ahora te invitamos a seguir profundizando a través de la </a:t>
            </a:r>
            <a:r>
              <a:rPr lang="en-US" sz="1800" i="0" u="none" strike="noStrike" cap="none" dirty="0" smtClean="0">
                <a:solidFill>
                  <a:srgbClr val="A93501"/>
                </a:solidFill>
                <a:latin typeface="Calibri"/>
                <a:ea typeface="Calibri"/>
                <a:cs typeface="Calibri"/>
                <a:sym typeface="Calibri"/>
              </a:rPr>
              <a:t>siguiente presentation</a:t>
            </a:r>
            <a:r>
              <a:rPr lang="en-US" sz="1800" dirty="0" smtClean="0">
                <a:solidFill>
                  <a:srgbClr val="A93501"/>
                </a:solidFill>
                <a:latin typeface="Calibri"/>
                <a:ea typeface="Calibri"/>
                <a:cs typeface="Calibri"/>
                <a:sym typeface="Calibri"/>
              </a:rPr>
              <a:t>.</a:t>
            </a:r>
            <a:endParaRPr sz="1800" dirty="0">
              <a:solidFill>
                <a:srgbClr val="A93501"/>
              </a:solidFill>
            </a:endParaRPr>
          </a:p>
        </p:txBody>
      </p:sp>
    </p:spTree>
    <p:extLst>
      <p:ext uri="{BB962C8B-B14F-4D97-AF65-F5344CB8AC3E}">
        <p14:creationId xmlns:p14="http://schemas.microsoft.com/office/powerpoint/2010/main" val="2674947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8" name="Google Shape;158;p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ED6B00"/>
                </a:solidFill>
                <a:latin typeface="Calibri"/>
                <a:ea typeface="Calibri"/>
                <a:cs typeface="Calibri"/>
                <a:sym typeface="Calibri"/>
              </a:rPr>
              <a:t>MENÚ DE LA ACTIVIDAD</a:t>
            </a:r>
            <a:endParaRPr sz="3100" b="1" i="0" u="none" strike="noStrike" cap="none" dirty="0">
              <a:solidFill>
                <a:srgbClr val="ED6B00"/>
              </a:solidFill>
              <a:latin typeface="Calibri"/>
              <a:ea typeface="Calibri"/>
              <a:cs typeface="Calibri"/>
              <a:sym typeface="Calibri"/>
            </a:endParaRPr>
          </a:p>
        </p:txBody>
      </p:sp>
      <p:sp>
        <p:nvSpPr>
          <p:cNvPr id="159" name="Google Shape;159;p5"/>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¿CUÁL ES EL TEMA DE HOY?</a:t>
            </a:r>
            <a:endParaRPr dirty="0"/>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sp>
        <p:nvSpPr>
          <p:cNvPr id="167" name="Google Shape;167;p5"/>
          <p:cNvSpPr txBox="1"/>
          <p:nvPr/>
        </p:nvSpPr>
        <p:spPr>
          <a:xfrm>
            <a:off x="4273217" y="2469425"/>
            <a:ext cx="4997500" cy="409500"/>
          </a:xfrm>
          <a:prstGeom prst="rect">
            <a:avLst/>
          </a:prstGeom>
          <a:noFill/>
          <a:ln>
            <a:noFill/>
          </a:ln>
        </p:spPr>
        <p:txBody>
          <a:bodyPr spcFirstLastPara="1" wrap="square" lIns="91425" tIns="91425" rIns="91425" bIns="91425" anchor="ctr" anchorCtr="0">
            <a:noAutofit/>
          </a:bodyPr>
          <a:lstStyle/>
          <a:p>
            <a:pPr>
              <a:buSzPts val="2000"/>
            </a:pPr>
            <a:r>
              <a:rPr lang="es-CL" sz="2400" b="1" dirty="0">
                <a:solidFill>
                  <a:srgbClr val="ED6B00"/>
                </a:solidFill>
                <a:latin typeface="Calibri"/>
                <a:ea typeface="Calibri"/>
                <a:cs typeface="Calibri"/>
              </a:rPr>
              <a:t>LLENANDO TARJETAS DE </a:t>
            </a:r>
            <a:r>
              <a:rPr lang="es-CL" sz="2400" b="1" dirty="0" smtClean="0">
                <a:solidFill>
                  <a:srgbClr val="ED6B00"/>
                </a:solidFill>
                <a:latin typeface="Calibri"/>
                <a:ea typeface="Calibri"/>
                <a:cs typeface="Calibri"/>
              </a:rPr>
              <a:t>INVENTARIO</a:t>
            </a:r>
            <a:endParaRPr lang="es-CL" sz="2400" b="1" dirty="0">
              <a:solidFill>
                <a:srgbClr val="ED6B00"/>
              </a:solidFill>
              <a:latin typeface="Calibri"/>
              <a:ea typeface="Calibri"/>
              <a:cs typeface="Calibri"/>
            </a:endParaRPr>
          </a:p>
        </p:txBody>
      </p:sp>
      <p:sp>
        <p:nvSpPr>
          <p:cNvPr id="168" name="Google Shape;168;p5"/>
          <p:cNvSpPr txBox="1"/>
          <p:nvPr/>
        </p:nvSpPr>
        <p:spPr>
          <a:xfrm>
            <a:off x="4063852" y="1209418"/>
            <a:ext cx="1016148" cy="530482"/>
          </a:xfrm>
          <a:prstGeom prst="rect">
            <a:avLst/>
          </a:prstGeom>
          <a:noFill/>
          <a:ln>
            <a:noFill/>
          </a:ln>
        </p:spPr>
        <p:txBody>
          <a:bodyPr spcFirstLastPara="1" wrap="square" lIns="91425" tIns="91425" rIns="91425" bIns="91425" anchor="ctr" anchorCtr="0">
            <a:noAutofit/>
          </a:bodyPr>
          <a:lstStyle/>
          <a:p>
            <a:pPr marL="0" marR="0" lvl="0" indent="0" rtl="0">
              <a:lnSpc>
                <a:spcPct val="90000"/>
              </a:lnSpc>
              <a:spcBef>
                <a:spcPts val="0"/>
              </a:spcBef>
              <a:spcAft>
                <a:spcPts val="0"/>
              </a:spcAft>
              <a:buClr>
                <a:srgbClr val="000000"/>
              </a:buClr>
              <a:buSzPts val="6000"/>
              <a:buFont typeface="Arial"/>
              <a:buNone/>
            </a:pPr>
            <a:r>
              <a:rPr lang="en-US" sz="6000" b="0" i="0" u="none" strike="noStrike" cap="none" dirty="0" smtClean="0">
                <a:solidFill>
                  <a:srgbClr val="FFB375"/>
                </a:solidFill>
                <a:latin typeface="Calibri"/>
                <a:ea typeface="Calibri"/>
                <a:cs typeface="Calibri"/>
                <a:sym typeface="Calibri"/>
              </a:rPr>
              <a:t>3</a:t>
            </a:r>
            <a:endParaRPr sz="6000" b="0" i="0" u="none" strike="noStrike" cap="none" dirty="0">
              <a:solidFill>
                <a:srgbClr val="FFB375"/>
              </a:solidFill>
              <a:latin typeface="Calibri"/>
              <a:ea typeface="Calibri"/>
              <a:cs typeface="Calibri"/>
              <a:sym typeface="Calibri"/>
            </a:endParaRPr>
          </a:p>
        </p:txBody>
      </p:sp>
      <p:sp>
        <p:nvSpPr>
          <p:cNvPr id="7" name="Rectángulo 6"/>
          <p:cNvSpPr/>
          <p:nvPr/>
        </p:nvSpPr>
        <p:spPr>
          <a:xfrm>
            <a:off x="1008063" y="1899677"/>
            <a:ext cx="4857750" cy="374461"/>
          </a:xfrm>
          <a:prstGeom prst="rect">
            <a:avLst/>
          </a:prstGeom>
        </p:spPr>
        <p:txBody>
          <a:bodyPr>
            <a:spAutoFit/>
          </a:bodyPr>
          <a:lstStyle/>
          <a:p>
            <a:pPr>
              <a:lnSpc>
                <a:spcPct val="90000"/>
              </a:lnSpc>
              <a:buSzPts val="2000"/>
            </a:pPr>
            <a:endParaRPr lang="pt-BR" sz="2000" dirty="0">
              <a:solidFill>
                <a:srgbClr val="ED6B00"/>
              </a:solidFill>
              <a:latin typeface="Calibri"/>
              <a:ea typeface="Calibri"/>
              <a:cs typeface="Calibri"/>
              <a:sym typeface="Calibri"/>
            </a:endParaRPr>
          </a:p>
        </p:txBody>
      </p:sp>
      <p:sp>
        <p:nvSpPr>
          <p:cNvPr id="8" name="Rectángulo 7"/>
          <p:cNvSpPr/>
          <p:nvPr/>
        </p:nvSpPr>
        <p:spPr>
          <a:xfrm>
            <a:off x="9961563" y="1970417"/>
            <a:ext cx="4857750" cy="769441"/>
          </a:xfrm>
          <a:prstGeom prst="rect">
            <a:avLst/>
          </a:prstGeom>
        </p:spPr>
        <p:txBody>
          <a:bodyPr>
            <a:spAutoFit/>
          </a:bodyPr>
          <a:lstStyle/>
          <a:p>
            <a:pPr marL="228600" lvl="0"/>
            <a:endParaRPr lang="es-CL" sz="1800" dirty="0">
              <a:latin typeface="Calibri" panose="020F0502020204030204" pitchFamily="34" charset="0"/>
              <a:cs typeface="Calibri" panose="020F0502020204030204" pitchFamily="34" charset="0"/>
            </a:endParaRPr>
          </a:p>
          <a:p>
            <a:pPr marL="228600">
              <a:lnSpc>
                <a:spcPts val="1200"/>
              </a:lnSpc>
            </a:pPr>
            <a:endParaRPr lang="en-US" sz="1600" dirty="0">
              <a:latin typeface="Calibri" panose="020F0502020204030204" pitchFamily="34" charset="0"/>
              <a:cs typeface="Calibri" panose="020F0502020204030204" pitchFamily="34" charset="0"/>
            </a:endParaRPr>
          </a:p>
          <a:p>
            <a:pPr marL="228600">
              <a:lnSpc>
                <a:spcPts val="1200"/>
              </a:lnSpc>
            </a:pPr>
            <a:endParaRPr lang="en-US" sz="1600" dirty="0">
              <a:latin typeface="Calibri" panose="020F0502020204030204" pitchFamily="34" charset="0"/>
              <a:cs typeface="Calibri" panose="020F0502020204030204" pitchFamily="34" charset="0"/>
            </a:endParaRPr>
          </a:p>
        </p:txBody>
      </p:sp>
      <p:sp>
        <p:nvSpPr>
          <p:cNvPr id="19" name="Título 1">
            <a:extLst>
              <a:ext uri="{FF2B5EF4-FFF2-40B4-BE49-F238E27FC236}">
                <a16:creationId xmlns="" xmlns:a16="http://schemas.microsoft.com/office/drawing/2014/main" id="{63038C48-E848-414C-8267-9BB7D4DC50DA}"/>
              </a:ext>
            </a:extLst>
          </p:cNvPr>
          <p:cNvSpPr txBox="1">
            <a:spLocks/>
          </p:cNvSpPr>
          <p:nvPr/>
        </p:nvSpPr>
        <p:spPr>
          <a:xfrm>
            <a:off x="5219701" y="219075"/>
            <a:ext cx="8277224" cy="130968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SzPts val="2000"/>
            </a:pPr>
            <a:r>
              <a:rPr lang="es-CL" sz="3600" dirty="0" smtClean="0"/>
              <a:t/>
            </a:r>
            <a:br>
              <a:rPr lang="es-CL" sz="3600" dirty="0" smtClean="0"/>
            </a:br>
            <a:endParaRPr lang="es-CL" sz="2400" b="1" dirty="0">
              <a:solidFill>
                <a:srgbClr val="ED6B00"/>
              </a:solidFill>
              <a:latin typeface="Calibri"/>
              <a:ea typeface="Calibri"/>
              <a:cs typeface="Calibri"/>
            </a:endParaRPr>
          </a:p>
        </p:txBody>
      </p:sp>
      <p:sp>
        <p:nvSpPr>
          <p:cNvPr id="24" name="Google Shape;152;p5"/>
          <p:cNvSpPr/>
          <p:nvPr/>
        </p:nvSpPr>
        <p:spPr>
          <a:xfrm>
            <a:off x="1816101" y="3010712"/>
            <a:ext cx="7288050" cy="3224988"/>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5" name="CuadroTexto 24"/>
          <p:cNvSpPr txBox="1"/>
          <p:nvPr/>
        </p:nvSpPr>
        <p:spPr>
          <a:xfrm>
            <a:off x="4273216" y="3341112"/>
            <a:ext cx="4553283" cy="2800767"/>
          </a:xfrm>
          <a:prstGeom prst="rect">
            <a:avLst/>
          </a:prstGeom>
          <a:noFill/>
        </p:spPr>
        <p:txBody>
          <a:bodyPr wrap="square" rtlCol="0">
            <a:spAutoFit/>
          </a:bodyPr>
          <a:lstStyle/>
          <a:p>
            <a:pPr marL="0" indent="0">
              <a:buNone/>
            </a:pPr>
            <a:r>
              <a:rPr lang="es-CL" sz="1600" dirty="0">
                <a:latin typeface="Calibri" charset="0"/>
                <a:ea typeface="Calibri" charset="0"/>
                <a:cs typeface="Calibri" charset="0"/>
              </a:rPr>
              <a:t>Al terminar la actividad estarás en condiciones de</a:t>
            </a:r>
            <a:r>
              <a:rPr lang="es-CL" sz="1600" dirty="0" smtClean="0">
                <a:latin typeface="Calibri" charset="0"/>
                <a:ea typeface="Calibri" charset="0"/>
                <a:cs typeface="Calibri" charset="0"/>
              </a:rPr>
              <a:t>:</a:t>
            </a:r>
          </a:p>
          <a:p>
            <a:pPr marL="0" indent="0">
              <a:buNone/>
            </a:pPr>
            <a:endParaRPr lang="es-CL" sz="1600" dirty="0">
              <a:latin typeface="Calibri" charset="0"/>
              <a:ea typeface="Calibri" charset="0"/>
              <a:cs typeface="Calibri" charset="0"/>
            </a:endParaRPr>
          </a:p>
          <a:p>
            <a:pPr marL="285750" indent="-285750">
              <a:buFont typeface="Arial" charset="0"/>
              <a:buChar char="•"/>
            </a:pPr>
            <a:r>
              <a:rPr lang="es-CL" sz="1600" dirty="0">
                <a:latin typeface="Calibri" charset="0"/>
                <a:ea typeface="Calibri" charset="0"/>
                <a:cs typeface="Calibri" charset="0"/>
              </a:rPr>
              <a:t>Reconocer el uso de los Saldos de </a:t>
            </a:r>
            <a:r>
              <a:rPr lang="es-CL" sz="1600" dirty="0" smtClean="0">
                <a:latin typeface="Calibri" charset="0"/>
                <a:ea typeface="Calibri" charset="0"/>
                <a:cs typeface="Calibri" charset="0"/>
              </a:rPr>
              <a:t>Inventario</a:t>
            </a:r>
          </a:p>
          <a:p>
            <a:pPr marL="285750" indent="-285750">
              <a:buFont typeface="Arial" charset="0"/>
              <a:buChar char="•"/>
            </a:pPr>
            <a:endParaRPr lang="es-CL" sz="1600" dirty="0">
              <a:latin typeface="Calibri" charset="0"/>
              <a:ea typeface="Calibri" charset="0"/>
              <a:cs typeface="Calibri" charset="0"/>
            </a:endParaRPr>
          </a:p>
          <a:p>
            <a:pPr marL="285750" indent="-285750">
              <a:buFont typeface="Arial" charset="0"/>
              <a:buChar char="•"/>
            </a:pPr>
            <a:r>
              <a:rPr lang="es-CL" sz="1600" dirty="0">
                <a:latin typeface="Calibri" charset="0"/>
                <a:ea typeface="Calibri" charset="0"/>
                <a:cs typeface="Calibri" charset="0"/>
              </a:rPr>
              <a:t>Utilizar  adecuadamente las Tarjetas de Inventario o </a:t>
            </a:r>
            <a:r>
              <a:rPr lang="es-CL" sz="1600" dirty="0" smtClean="0">
                <a:latin typeface="Calibri" charset="0"/>
                <a:ea typeface="Calibri" charset="0"/>
                <a:cs typeface="Calibri" charset="0"/>
              </a:rPr>
              <a:t>Existencias</a:t>
            </a:r>
          </a:p>
          <a:p>
            <a:pPr marL="285750" indent="-285750">
              <a:buFont typeface="Arial" charset="0"/>
              <a:buChar char="•"/>
            </a:pPr>
            <a:endParaRPr lang="es-CL" sz="1600" dirty="0">
              <a:latin typeface="Calibri" charset="0"/>
              <a:ea typeface="Calibri" charset="0"/>
              <a:cs typeface="Calibri" charset="0"/>
            </a:endParaRPr>
          </a:p>
          <a:p>
            <a:pPr marL="285750" indent="-285750">
              <a:buFont typeface="Arial" charset="0"/>
              <a:buChar char="•"/>
            </a:pPr>
            <a:r>
              <a:rPr lang="es-CL" sz="1600" dirty="0">
                <a:latin typeface="Calibri" charset="0"/>
                <a:ea typeface="Calibri" charset="0"/>
                <a:cs typeface="Calibri" charset="0"/>
              </a:rPr>
              <a:t>Reconocer el uso de los Saldos </a:t>
            </a:r>
            <a:r>
              <a:rPr lang="es-CL" sz="1600" dirty="0" smtClean="0">
                <a:latin typeface="Calibri" charset="0"/>
                <a:ea typeface="Calibri" charset="0"/>
                <a:cs typeface="Calibri" charset="0"/>
              </a:rPr>
              <a:t>Actualizados</a:t>
            </a:r>
          </a:p>
          <a:p>
            <a:pPr marL="285750" indent="-285750">
              <a:buFont typeface="Arial" charset="0"/>
              <a:buChar char="•"/>
            </a:pPr>
            <a:endParaRPr lang="es-CL" sz="1600" dirty="0">
              <a:latin typeface="Calibri" charset="0"/>
              <a:ea typeface="Calibri" charset="0"/>
              <a:cs typeface="Calibri" charset="0"/>
            </a:endParaRPr>
          </a:p>
          <a:p>
            <a:pPr marL="285750" indent="-285750">
              <a:buFont typeface="Arial" charset="0"/>
              <a:buChar char="•"/>
            </a:pPr>
            <a:r>
              <a:rPr lang="es-CL" sz="1600" dirty="0">
                <a:latin typeface="Calibri" charset="0"/>
                <a:ea typeface="Calibri" charset="0"/>
                <a:cs typeface="Calibri" charset="0"/>
              </a:rPr>
              <a:t>Identificar el uso del Costo Promedio Ponderado</a:t>
            </a:r>
          </a:p>
          <a:p>
            <a:endParaRPr lang="es-ES_tradnl" sz="1600" dirty="0">
              <a:latin typeface="Calibri" charset="0"/>
              <a:ea typeface="Calibri" charset="0"/>
              <a:cs typeface="Calibri" charset="0"/>
            </a:endParaRPr>
          </a:p>
        </p:txBody>
      </p:sp>
      <p:pic>
        <p:nvPicPr>
          <p:cNvPr id="26" name="Imagen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80" y="2080552"/>
            <a:ext cx="3173162" cy="463924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DAA262E-5CF0-48FC-A16C-C449042213AE}"/>
              </a:ext>
            </a:extLst>
          </p:cNvPr>
          <p:cNvSpPr txBox="1">
            <a:spLocks/>
          </p:cNvSpPr>
          <p:nvPr/>
        </p:nvSpPr>
        <p:spPr>
          <a:xfrm>
            <a:off x="1670050" y="4606925"/>
            <a:ext cx="8153400" cy="47561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CL" dirty="0"/>
          </a:p>
        </p:txBody>
      </p:sp>
      <p:sp>
        <p:nvSpPr>
          <p:cNvPr id="5" name="Google Shape;178;p6"/>
          <p:cNvSpPr txBox="1"/>
          <p:nvPr/>
        </p:nvSpPr>
        <p:spPr>
          <a:xfrm>
            <a:off x="475717" y="1263947"/>
            <a:ext cx="8950500" cy="319500"/>
          </a:xfrm>
          <a:prstGeom prst="rect">
            <a:avLst/>
          </a:prstGeom>
          <a:noFill/>
          <a:ln>
            <a:noFill/>
          </a:ln>
        </p:spPr>
        <p:txBody>
          <a:bodyPr spcFirstLastPara="1" wrap="square" lIns="91425" tIns="91425" rIns="91425" bIns="91425" anchor="ctr" anchorCtr="0">
            <a:noAutofit/>
          </a:bodyPr>
          <a:lstStyle/>
          <a:p>
            <a:r>
              <a:rPr lang="es-CL" sz="2600" b="1" dirty="0" smtClean="0">
                <a:solidFill>
                  <a:srgbClr val="ED6B00"/>
                </a:solidFill>
                <a:latin typeface="Calibri"/>
                <a:ea typeface="Calibri"/>
                <a:cs typeface="Calibri"/>
              </a:rPr>
              <a:t>¿CUÁNTO HAY?</a:t>
            </a:r>
            <a:endParaRPr lang="es-CL" sz="2600" b="1" dirty="0">
              <a:solidFill>
                <a:srgbClr val="ED6B00"/>
              </a:solidFill>
              <a:latin typeface="Calibri"/>
              <a:ea typeface="Calibri"/>
              <a:cs typeface="Calibri"/>
            </a:endParaRPr>
          </a:p>
        </p:txBody>
      </p:sp>
      <p:sp>
        <p:nvSpPr>
          <p:cNvPr id="20" name="Título 1">
            <a:extLst>
              <a:ext uri="{FF2B5EF4-FFF2-40B4-BE49-F238E27FC236}">
                <a16:creationId xmlns="" xmlns:a16="http://schemas.microsoft.com/office/drawing/2014/main" id="{E8F15784-B148-44B0-B1D4-5A2D5D6EBFD2}"/>
              </a:ext>
            </a:extLst>
          </p:cNvPr>
          <p:cNvSpPr txBox="1">
            <a:spLocks/>
          </p:cNvSpPr>
          <p:nvPr/>
        </p:nvSpPr>
        <p:spPr>
          <a:xfrm>
            <a:off x="4730750" y="1876426"/>
            <a:ext cx="788670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CL" sz="2600" b="1" dirty="0">
              <a:solidFill>
                <a:srgbClr val="ED6B00"/>
              </a:solidFill>
              <a:latin typeface="Calibri"/>
              <a:ea typeface="Calibri"/>
              <a:cs typeface="Calibri"/>
            </a:endParaRPr>
          </a:p>
        </p:txBody>
      </p:sp>
      <p:sp>
        <p:nvSpPr>
          <p:cNvPr id="11" name="Marcador de contenido 2">
            <a:extLst>
              <a:ext uri="{FF2B5EF4-FFF2-40B4-BE49-F238E27FC236}">
                <a16:creationId xmlns="" xmlns:a16="http://schemas.microsoft.com/office/drawing/2014/main" id="{9944F60F-F87D-4A92-84F5-15CB114E475C}"/>
              </a:ext>
            </a:extLst>
          </p:cNvPr>
          <p:cNvSpPr txBox="1">
            <a:spLocks/>
          </p:cNvSpPr>
          <p:nvPr/>
        </p:nvSpPr>
        <p:spPr>
          <a:xfrm>
            <a:off x="400050" y="2324101"/>
            <a:ext cx="4730750" cy="3937000"/>
          </a:xfrm>
          <a:prstGeom prst="rect">
            <a:avLst/>
          </a:prstGeom>
        </p:spPr>
        <p:txBody>
          <a:bodyPr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00" dirty="0">
                <a:latin typeface="Calibri" charset="0"/>
                <a:ea typeface="Calibri" charset="0"/>
                <a:cs typeface="Calibri" charset="0"/>
              </a:rPr>
              <a:t>Supongamos que trabajamos en una importadora que comercializa cientos o miles de productos. Si nos preguntan por cualquiera de ellos, </a:t>
            </a:r>
            <a:r>
              <a:rPr lang="es-CL" sz="1800" b="1" dirty="0">
                <a:latin typeface="Calibri" charset="0"/>
                <a:ea typeface="Calibri" charset="0"/>
                <a:cs typeface="Calibri" charset="0"/>
              </a:rPr>
              <a:t>¿deberíamos ir cada vez a contarlos en el almacén? </a:t>
            </a:r>
            <a:r>
              <a:rPr lang="es-CL" sz="1800" dirty="0">
                <a:latin typeface="Calibri" charset="0"/>
                <a:ea typeface="Calibri" charset="0"/>
                <a:cs typeface="Calibri" charset="0"/>
              </a:rPr>
              <a:t>Es obvio que eso sería ineficiente, por lo que necesitamos consultar rápidamente alguna fuente de información que tenga estos datos actualizados. Lo primero que se nos viene a la cabeza es un software o una planilla de cálculo. Pero, ¿Y si no tenemos un computador? Pues debemos ocupar el sistema que se utilizaba antes (y que aún usan algunas organizaciones): las </a:t>
            </a:r>
            <a:r>
              <a:rPr lang="es-CL" sz="1800" b="1" dirty="0">
                <a:latin typeface="Calibri" charset="0"/>
                <a:ea typeface="Calibri" charset="0"/>
                <a:cs typeface="Calibri" charset="0"/>
              </a:rPr>
              <a:t>Tarjetas de Inventario</a:t>
            </a:r>
            <a:r>
              <a:rPr lang="es-CL" sz="1800" dirty="0">
                <a:latin typeface="Calibri" charset="0"/>
                <a:ea typeface="Calibri" charset="0"/>
                <a:cs typeface="Calibri" charset="0"/>
              </a:rPr>
              <a:t>.</a:t>
            </a: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0613" y="1876426"/>
            <a:ext cx="2953512" cy="5266944"/>
          </a:xfrm>
          <a:prstGeom prst="rect">
            <a:avLst/>
          </a:prstGeom>
        </p:spPr>
      </p:pic>
    </p:spTree>
    <p:extLst>
      <p:ext uri="{BB962C8B-B14F-4D97-AF65-F5344CB8AC3E}">
        <p14:creationId xmlns:p14="http://schemas.microsoft.com/office/powerpoint/2010/main" val="1131594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DAA262E-5CF0-48FC-A16C-C449042213AE}"/>
              </a:ext>
            </a:extLst>
          </p:cNvPr>
          <p:cNvSpPr txBox="1">
            <a:spLocks/>
          </p:cNvSpPr>
          <p:nvPr/>
        </p:nvSpPr>
        <p:spPr>
          <a:xfrm>
            <a:off x="1670050" y="4606925"/>
            <a:ext cx="8153400" cy="47561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CL" dirty="0"/>
          </a:p>
        </p:txBody>
      </p:sp>
      <p:sp>
        <p:nvSpPr>
          <p:cNvPr id="5" name="Google Shape;178;p6"/>
          <p:cNvSpPr txBox="1"/>
          <p:nvPr/>
        </p:nvSpPr>
        <p:spPr>
          <a:xfrm>
            <a:off x="437617" y="1327447"/>
            <a:ext cx="8950500" cy="319500"/>
          </a:xfrm>
          <a:prstGeom prst="rect">
            <a:avLst/>
          </a:prstGeom>
          <a:noFill/>
          <a:ln>
            <a:noFill/>
          </a:ln>
        </p:spPr>
        <p:txBody>
          <a:bodyPr spcFirstLastPara="1" wrap="square" lIns="91425" tIns="91425" rIns="91425" bIns="91425" anchor="ctr" anchorCtr="0">
            <a:noAutofit/>
          </a:bodyPr>
          <a:lstStyle/>
          <a:p>
            <a:r>
              <a:rPr lang="es-CL" sz="2800" b="1" dirty="0" smtClean="0">
                <a:solidFill>
                  <a:srgbClr val="ED6B00"/>
                </a:solidFill>
                <a:latin typeface="Calibri" charset="0"/>
                <a:ea typeface="Calibri" charset="0"/>
                <a:cs typeface="Calibri" charset="0"/>
              </a:rPr>
              <a:t>TARJETAS DE INVENTARIO (O DE EXISTENCIAS) </a:t>
            </a:r>
            <a:endParaRPr lang="es-CL" sz="2600" b="1" dirty="0">
              <a:solidFill>
                <a:srgbClr val="ED6B00"/>
              </a:solidFill>
              <a:latin typeface="Calibri" charset="0"/>
              <a:ea typeface="Calibri" charset="0"/>
              <a:cs typeface="Calibri" charset="0"/>
            </a:endParaRPr>
          </a:p>
        </p:txBody>
      </p:sp>
      <p:sp>
        <p:nvSpPr>
          <p:cNvPr id="7" name="Marcador de contenido 2">
            <a:extLst>
              <a:ext uri="{FF2B5EF4-FFF2-40B4-BE49-F238E27FC236}">
                <a16:creationId xmlns="" xmlns:a16="http://schemas.microsoft.com/office/drawing/2014/main" id="{1D0CEC21-F5CC-4015-A07A-56DFEBFB4E25}"/>
              </a:ext>
            </a:extLst>
          </p:cNvPr>
          <p:cNvSpPr txBox="1">
            <a:spLocks/>
          </p:cNvSpPr>
          <p:nvPr/>
        </p:nvSpPr>
        <p:spPr>
          <a:xfrm>
            <a:off x="437617" y="2206625"/>
            <a:ext cx="3568700" cy="392747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600" dirty="0">
                <a:latin typeface="Calibri" charset="0"/>
                <a:ea typeface="Calibri" charset="0"/>
                <a:cs typeface="Calibri" charset="0"/>
              </a:rPr>
              <a:t>Es una tarjeta física de cartón que se lleva por cada producto. Suelen tener en el encabezado información básica sobre el producto mismo para identificarlo: código, descripción, cantidad mínima para poner una orden de compra, entre otros</a:t>
            </a:r>
            <a:r>
              <a:rPr lang="es-CL" sz="1600" dirty="0" smtClean="0">
                <a:latin typeface="Calibri" charset="0"/>
                <a:ea typeface="Calibri" charset="0"/>
                <a:cs typeface="Calibri" charset="0"/>
              </a:rPr>
              <a:t>.</a:t>
            </a:r>
            <a:br>
              <a:rPr lang="es-CL" sz="1600" dirty="0" smtClean="0">
                <a:latin typeface="Calibri" charset="0"/>
                <a:ea typeface="Calibri" charset="0"/>
                <a:cs typeface="Calibri" charset="0"/>
              </a:rPr>
            </a:br>
            <a:endParaRPr lang="es-CL" sz="1600" dirty="0">
              <a:latin typeface="Calibri" charset="0"/>
              <a:ea typeface="Calibri" charset="0"/>
              <a:cs typeface="Calibri" charset="0"/>
            </a:endParaRPr>
          </a:p>
          <a:p>
            <a:r>
              <a:rPr lang="es-CL" sz="1600" dirty="0">
                <a:latin typeface="Calibri" charset="0"/>
                <a:ea typeface="Calibri" charset="0"/>
                <a:cs typeface="Calibri" charset="0"/>
              </a:rPr>
              <a:t>Luego viene el detalle de cada movimiento de entrada y salida (*): fecha, documento (número y tipo de documento: guía, factura, boleta), unidades que entran o salen, costo unitario (SIEMPRE sin IVA), y costo total. Finalmente los saldos actualizados: físicos, de costo unitario y costo total</a:t>
            </a:r>
            <a:r>
              <a:rPr lang="es-CL" sz="1600" dirty="0" smtClean="0">
                <a:latin typeface="Calibri" charset="0"/>
                <a:ea typeface="Calibri" charset="0"/>
                <a:cs typeface="Calibri" charset="0"/>
              </a:rPr>
              <a:t>.</a:t>
            </a:r>
            <a:br>
              <a:rPr lang="es-CL" sz="1600" dirty="0" smtClean="0">
                <a:latin typeface="Calibri" charset="0"/>
                <a:ea typeface="Calibri" charset="0"/>
                <a:cs typeface="Calibri" charset="0"/>
              </a:rPr>
            </a:br>
            <a:endParaRPr lang="es-CL" sz="1600" dirty="0">
              <a:latin typeface="Calibri" charset="0"/>
              <a:ea typeface="Calibri" charset="0"/>
              <a:cs typeface="Calibri" charset="0"/>
            </a:endParaRPr>
          </a:p>
          <a:p>
            <a:r>
              <a:rPr lang="es-CL" sz="1200" i="1" dirty="0">
                <a:latin typeface="Calibri" charset="0"/>
                <a:ea typeface="Calibri" charset="0"/>
                <a:cs typeface="Calibri" charset="0"/>
              </a:rPr>
              <a:t>(*) La primera línea suele ser el inventario inicial.</a:t>
            </a:r>
          </a:p>
        </p:txBody>
      </p:sp>
      <p:grpSp>
        <p:nvGrpSpPr>
          <p:cNvPr id="12" name="Agrupar 11"/>
          <p:cNvGrpSpPr/>
          <p:nvPr/>
        </p:nvGrpSpPr>
        <p:grpSpPr>
          <a:xfrm>
            <a:off x="4305300" y="2206625"/>
            <a:ext cx="5120917" cy="4207261"/>
            <a:chOff x="4305300" y="2665270"/>
            <a:chExt cx="5120917" cy="4207261"/>
          </a:xfrm>
        </p:grpSpPr>
        <p:grpSp>
          <p:nvGrpSpPr>
            <p:cNvPr id="11" name="Agrupar 10"/>
            <p:cNvGrpSpPr/>
            <p:nvPr/>
          </p:nvGrpSpPr>
          <p:grpSpPr>
            <a:xfrm>
              <a:off x="4305300" y="2665270"/>
              <a:ext cx="5120917" cy="3009456"/>
              <a:chOff x="4305300" y="2665270"/>
              <a:chExt cx="5120917" cy="3009456"/>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300" y="3074080"/>
                <a:ext cx="5120917" cy="2600646"/>
              </a:xfrm>
              <a:prstGeom prst="rect">
                <a:avLst/>
              </a:prstGeom>
            </p:spPr>
          </p:pic>
          <p:sp>
            <p:nvSpPr>
              <p:cNvPr id="6" name="CuadroTexto 5"/>
              <p:cNvSpPr txBox="1"/>
              <p:nvPr/>
            </p:nvSpPr>
            <p:spPr>
              <a:xfrm>
                <a:off x="4343400" y="2665270"/>
                <a:ext cx="4813300" cy="307777"/>
              </a:xfrm>
              <a:prstGeom prst="rect">
                <a:avLst/>
              </a:prstGeom>
              <a:noFill/>
            </p:spPr>
            <p:txBody>
              <a:bodyPr wrap="square" rtlCol="0">
                <a:spAutoFit/>
              </a:bodyPr>
              <a:lstStyle/>
              <a:p>
                <a:pPr algn="ctr"/>
                <a:r>
                  <a:rPr lang="es-ES_tradnl" b="1" dirty="0" smtClean="0">
                    <a:solidFill>
                      <a:srgbClr val="ED6B00"/>
                    </a:solidFill>
                    <a:latin typeface="Calibri" charset="0"/>
                    <a:ea typeface="Calibri" charset="0"/>
                    <a:cs typeface="Calibri" charset="0"/>
                  </a:rPr>
                  <a:t>LA TARJETA DE CONTROL DE INVENTARIOS</a:t>
                </a:r>
                <a:endParaRPr lang="es-ES_tradnl" b="1" dirty="0">
                  <a:solidFill>
                    <a:srgbClr val="ED6B00"/>
                  </a:solidFill>
                  <a:latin typeface="Calibri" charset="0"/>
                  <a:ea typeface="Calibri" charset="0"/>
                  <a:cs typeface="Calibri" charset="0"/>
                </a:endParaRPr>
              </a:p>
            </p:txBody>
          </p:sp>
        </p:grpSp>
        <p:sp>
          <p:nvSpPr>
            <p:cNvPr id="8" name="CuadroTexto 7"/>
            <p:cNvSpPr txBox="1"/>
            <p:nvPr/>
          </p:nvSpPr>
          <p:spPr>
            <a:xfrm>
              <a:off x="4343399" y="5702980"/>
              <a:ext cx="5044717" cy="1169551"/>
            </a:xfrm>
            <a:prstGeom prst="rect">
              <a:avLst/>
            </a:prstGeom>
            <a:noFill/>
          </p:spPr>
          <p:txBody>
            <a:bodyPr wrap="square" rtlCol="0">
              <a:spAutoFit/>
            </a:bodyPr>
            <a:lstStyle/>
            <a:p>
              <a:pPr algn="r"/>
              <a:r>
                <a:rPr lang="es-CL" i="1" dirty="0">
                  <a:solidFill>
                    <a:srgbClr val="ED6B00"/>
                  </a:solidFill>
                  <a:latin typeface="Calibri" charset="0"/>
                  <a:ea typeface="Calibri" charset="0"/>
                  <a:cs typeface="Calibri" charset="0"/>
                </a:rPr>
                <a:t>Observa que la información que figura en el </a:t>
              </a:r>
              <a:r>
                <a:rPr lang="es-CL" i="1" dirty="0" smtClean="0">
                  <a:solidFill>
                    <a:srgbClr val="ED6B00"/>
                  </a:solidFill>
                  <a:latin typeface="Calibri" charset="0"/>
                  <a:ea typeface="Calibri" charset="0"/>
                  <a:cs typeface="Calibri" charset="0"/>
                </a:rPr>
                <a:t>encabezado, a </a:t>
              </a:r>
              <a:r>
                <a:rPr lang="es-CL" i="1" dirty="0">
                  <a:solidFill>
                    <a:srgbClr val="ED6B00"/>
                  </a:solidFill>
                  <a:latin typeface="Calibri" charset="0"/>
                  <a:ea typeface="Calibri" charset="0"/>
                  <a:cs typeface="Calibri" charset="0"/>
                </a:rPr>
                <a:t>menos que haya preocupación por actualizarla, a </a:t>
              </a:r>
              <a:r>
                <a:rPr lang="es-CL" i="1" dirty="0" smtClean="0">
                  <a:solidFill>
                    <a:srgbClr val="ED6B00"/>
                  </a:solidFill>
                  <a:latin typeface="Calibri" charset="0"/>
                  <a:ea typeface="Calibri" charset="0"/>
                  <a:cs typeface="Calibri" charset="0"/>
                </a:rPr>
                <a:t>veces puede </a:t>
              </a:r>
              <a:r>
                <a:rPr lang="es-CL" i="1" dirty="0">
                  <a:solidFill>
                    <a:srgbClr val="ED6B00"/>
                  </a:solidFill>
                  <a:latin typeface="Calibri" charset="0"/>
                  <a:ea typeface="Calibri" charset="0"/>
                  <a:cs typeface="Calibri" charset="0"/>
                </a:rPr>
                <a:t>quedar desactualizada e inducir a malas decisiones </a:t>
              </a:r>
              <a:r>
                <a:rPr lang="es-CL" i="1" dirty="0" smtClean="0">
                  <a:solidFill>
                    <a:srgbClr val="ED6B00"/>
                  </a:solidFill>
                  <a:latin typeface="Calibri" charset="0"/>
                  <a:ea typeface="Calibri" charset="0"/>
                  <a:cs typeface="Calibri" charset="0"/>
                </a:rPr>
                <a:t>(</a:t>
              </a:r>
              <a:r>
                <a:rPr lang="es-CL" i="1" dirty="0">
                  <a:solidFill>
                    <a:srgbClr val="ED6B00"/>
                  </a:solidFill>
                  <a:latin typeface="Calibri" charset="0"/>
                  <a:ea typeface="Calibri" charset="0"/>
                  <a:cs typeface="Calibri" charset="0"/>
                </a:rPr>
                <a:t>la cantidad mínima que gatilla una Orden de Compra, </a:t>
              </a:r>
              <a:r>
                <a:rPr lang="es-CL" i="1" dirty="0" smtClean="0">
                  <a:solidFill>
                    <a:srgbClr val="ED6B00"/>
                  </a:solidFill>
                  <a:latin typeface="Calibri" charset="0"/>
                  <a:ea typeface="Calibri" charset="0"/>
                  <a:cs typeface="Calibri" charset="0"/>
                </a:rPr>
                <a:t>por ejemplo</a:t>
              </a:r>
              <a:r>
                <a:rPr lang="es-CL" i="1" dirty="0">
                  <a:solidFill>
                    <a:srgbClr val="ED6B00"/>
                  </a:solidFill>
                  <a:latin typeface="Calibri" charset="0"/>
                  <a:ea typeface="Calibri" charset="0"/>
                  <a:cs typeface="Calibri" charset="0"/>
                </a:rPr>
                <a:t>) </a:t>
              </a:r>
            </a:p>
            <a:p>
              <a:pPr algn="r"/>
              <a:endParaRPr lang="es-ES_tradnl" dirty="0">
                <a:solidFill>
                  <a:srgbClr val="ED6B00"/>
                </a:solidFill>
                <a:latin typeface="Calibri" charset="0"/>
                <a:ea typeface="Calibri" charset="0"/>
                <a:cs typeface="Calibri" charset="0"/>
              </a:endParaRPr>
            </a:p>
          </p:txBody>
        </p:sp>
      </p:grpSp>
    </p:spTree>
    <p:extLst>
      <p:ext uri="{BB962C8B-B14F-4D97-AF65-F5344CB8AC3E}">
        <p14:creationId xmlns:p14="http://schemas.microsoft.com/office/powerpoint/2010/main" val="1945644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2526</TotalTime>
  <Words>1240</Words>
  <Application>Microsoft Office PowerPoint</Application>
  <PresentationFormat>Personalizado</PresentationFormat>
  <Paragraphs>134</Paragraphs>
  <Slides>16</Slides>
  <Notes>7</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16</vt:i4>
      </vt:variant>
    </vt:vector>
  </HeadingPairs>
  <TitlesOfParts>
    <vt:vector size="20" baseType="lpstr">
      <vt:lpstr>Arial</vt:lpstr>
      <vt:lpstr>Calibri</vt:lpstr>
      <vt:lpstr>Roboto</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Toledo</cp:lastModifiedBy>
  <cp:revision>182</cp:revision>
  <dcterms:modified xsi:type="dcterms:W3CDTF">2021-02-21T01:33:43Z</dcterms:modified>
</cp:coreProperties>
</file>