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jZPyyB86gRXG5Pmx65Olj9XoCH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2" name="Google Shape;22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3" name="Google Shape;233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34" name="Google Shape;234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11</a:t>
            </a:fld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5" name="Google Shape;245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12</a:t>
            </a:fld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6" name="Google Shape;256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13</a:t>
            </a:fld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6" name="Google Shape;26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4" name="Google Shape;274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15</a:t>
            </a:fld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9" name="Google Shape;28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90" name="Google Shape;290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16</a:t>
            </a:fld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0" name="Google Shape;30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" name="Google Shape;307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08" name="Google Shape;308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18</a:t>
            </a:fld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8" name="Google Shape;31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9" name="Google Shape;319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19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4" name="Google Shape;1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1" name="Google Shape;15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dirty="0"/>
              <a:t>En esta ppt la idea es mostrar los resultados globales y ahondar en las respuestas que no fueron correctamente respondidas. Hacer participar a los estudiantes revisando porque la confusión y clarificando términos que no se entendieron.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8" name="Google Shape;18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9" name="Google Shape;199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0" name="Google Shape;200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0" name="Google Shape;21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1" name="Google Shape;21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KNBR04XR9K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KNH2880C9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docs.google.com/spreadsheets/d/1TXpdtzqM3ofwsOJi-4L_PPEAXBlvnCkeg81tv9x7aEA/copy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EN9WS6TP6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code/tryit.asp?filename=GKENHMPT6DI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code/tryit.asp?filename=GKENSO14L3WW" TargetMode="External"/><Relationship Id="rId4" Type="http://schemas.openxmlformats.org/officeDocument/2006/relationships/hyperlink" Target="https://www.w3schools.com/code/tryit.asp?filename=GKENNWEVEH0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schools.com/code/tryit.asp?filename=GKEOSSHEJN4M" TargetMode="External"/><Relationship Id="rId5" Type="http://schemas.openxmlformats.org/officeDocument/2006/relationships/hyperlink" Target="https://www.w3schools.com/code/tryit.asp?filename=GKEOPWXZNW29" TargetMode="External"/><Relationship Id="rId4" Type="http://schemas.openxmlformats.org/officeDocument/2006/relationships/hyperlink" Target="https://www.w3schools.com/code/tryit.asp?filename=GKEOC2XNC54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90"/>
              <a:buFont typeface="Calibri"/>
              <a:buNone/>
            </a:pPr>
            <a:r>
              <a:rPr lang="es-MX" sz="5490" b="1" dirty="0">
                <a:solidFill>
                  <a:schemeClr val="lt1"/>
                </a:solidFill>
              </a:rPr>
              <a:t>Integrando Hojas de Estilo a la web</a:t>
            </a:r>
            <a:br>
              <a:rPr lang="es-MX" sz="5400" b="1" dirty="0">
                <a:solidFill>
                  <a:schemeClr val="lt1"/>
                </a:solidFill>
              </a:rPr>
            </a:br>
            <a:r>
              <a:rPr lang="es-MX" sz="3600" b="1" dirty="0">
                <a:solidFill>
                  <a:schemeClr val="lt1"/>
                </a:solidFill>
              </a:rPr>
              <a:t>Selectores e integración</a:t>
            </a:r>
            <a:endParaRPr sz="36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Contenido 1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Desarrollo de Aplicaciones Web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Google Shape;22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¿CÓMO SE AGREGA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CSS A MI PÁGINA?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27" name="Google Shape;227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10"/>
          <p:cNvSpPr/>
          <p:nvPr/>
        </p:nvSpPr>
        <p:spPr>
          <a:xfrm>
            <a:off x="-1" y="2640563"/>
            <a:ext cx="4655977" cy="380099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10"/>
          <p:cNvSpPr txBox="1"/>
          <p:nvPr/>
        </p:nvSpPr>
        <p:spPr>
          <a:xfrm>
            <a:off x="0" y="2878830"/>
            <a:ext cx="4553338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1° MÉTODO (mejor forma)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 un archivo de estilos externo. Cada página HTML debe incluir una referencia a este archivo mediante la etiqueta &lt;link&gt;, dentro del head.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archivo de extensión .css no contiene etiquetas HTML.</a:t>
            </a:r>
            <a:endParaRPr dirty="0"/>
          </a:p>
        </p:txBody>
      </p:sp>
      <p:pic>
        <p:nvPicPr>
          <p:cNvPr id="230" name="Google Shape;230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6795" y="2640563"/>
            <a:ext cx="6034666" cy="37907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Google Shape;23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11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1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¿CÓMO SE AGREGA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CSS A MI PÁGINA?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39" name="Google Shape;239;p11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11"/>
          <p:cNvSpPr/>
          <p:nvPr/>
        </p:nvSpPr>
        <p:spPr>
          <a:xfrm>
            <a:off x="0" y="2470929"/>
            <a:ext cx="7343191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1"/>
          <p:cNvSpPr txBox="1"/>
          <p:nvPr/>
        </p:nvSpPr>
        <p:spPr>
          <a:xfrm>
            <a:off x="296663" y="3251413"/>
            <a:ext cx="6820678" cy="200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2° MÉTODO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Definido de manera interna en la etiqueta &lt;style&gt; dentro de la cabecera &lt;head&gt; del archivo HTML. 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 el siguiente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da click en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1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2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¿CÓMO SE AGREGA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CSS A MI PÁGINA?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50" name="Google Shape;250;p12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2"/>
          <p:cNvSpPr/>
          <p:nvPr/>
        </p:nvSpPr>
        <p:spPr>
          <a:xfrm>
            <a:off x="0" y="2470929"/>
            <a:ext cx="7343191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2"/>
          <p:cNvSpPr txBox="1"/>
          <p:nvPr/>
        </p:nvSpPr>
        <p:spPr>
          <a:xfrm>
            <a:off x="296663" y="3251413"/>
            <a:ext cx="6820678" cy="200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3° MÉTODO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Definido de manera interna para un elemento en particular. El atributo style puede contener cualquier propiedad de CSS. Ve el siguiente enlace.Ve el siguiente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da click en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1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 txBox="1">
            <a:spLocks noGrp="1"/>
          </p:cNvSpPr>
          <p:nvPr>
            <p:ph type="title"/>
          </p:nvPr>
        </p:nvSpPr>
        <p:spPr>
          <a:xfrm>
            <a:off x="296662" y="365125"/>
            <a:ext cx="1153455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¿QUÉ OCURRE CUANDO HAY DOS PROPIEDADES 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DEFINIDAS PARA UN MISMO SELECTOR?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61" name="Google Shape;261;p13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3"/>
          <p:cNvSpPr/>
          <p:nvPr/>
        </p:nvSpPr>
        <p:spPr>
          <a:xfrm>
            <a:off x="0" y="2470929"/>
            <a:ext cx="9815804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3"/>
          <p:cNvSpPr txBox="1"/>
          <p:nvPr/>
        </p:nvSpPr>
        <p:spPr>
          <a:xfrm>
            <a:off x="296662" y="2618736"/>
            <a:ext cx="9405258" cy="363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Supongamos que la etiqueta h1 es modificada en un archivo externo 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(1° método) y en el archivo HTML (2° método).</a:t>
            </a:r>
            <a:endParaRPr dirty="0"/>
          </a:p>
          <a:p>
            <a:pPr marL="9525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rial"/>
              <a:buChar char="•"/>
            </a:pPr>
            <a:r>
              <a:rPr lang="es-MX"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 utilizará el valor de la última hoja de estilo leída.</a:t>
            </a:r>
            <a:endParaRPr dirty="0"/>
          </a:p>
          <a:p>
            <a:pPr marL="952500" marR="0" lvl="1" indent="-3429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Arial"/>
              <a:buChar char="•"/>
            </a:pPr>
            <a:r>
              <a:rPr lang="es-MX" sz="23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obstante el 3° método es el que posee mayor prioridad.</a:t>
            </a:r>
            <a:endParaRPr dirty="0"/>
          </a:p>
          <a:p>
            <a:pPr marL="6096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resumen, los cambios en HTML se harán en el siguiente orden de prioridad:</a:t>
            </a:r>
            <a:endParaRPr dirty="0"/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AutoNum type="arabicPeriod"/>
            </a:pPr>
            <a:r>
              <a:rPr lang="es-MX" sz="2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3° método.</a:t>
            </a:r>
            <a:endParaRPr dirty="0"/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AutoNum type="arabicPeriod"/>
            </a:pPr>
            <a:r>
              <a:rPr lang="es-MX" sz="2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1° o 2° método dependiendo del orden definido en la sección head.</a:t>
            </a:r>
            <a:endParaRPr dirty="0"/>
          </a:p>
          <a:p>
            <a:pPr marL="457200" marR="0" lvl="0" indent="-3746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Font typeface="Calibri"/>
              <a:buAutoNum type="arabicPeriod"/>
            </a:pPr>
            <a:r>
              <a:rPr lang="es-MX" sz="23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Por defecto.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4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14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4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03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Desafío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700"/>
              <a:buNone/>
            </a:pPr>
            <a:r>
              <a:rPr lang="es-MX" sz="2700" dirty="0">
                <a:solidFill>
                  <a:schemeClr val="lt1"/>
                </a:solidFill>
              </a:rPr>
              <a:t>Creando style.css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Google Shape;276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7" name="Google Shape;277;p1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PASOS PARA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EL DESAFÍO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79" name="Google Shape;279;p1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0" name="Google Shape;280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548" y="1349408"/>
            <a:ext cx="9636036" cy="5264188"/>
          </a:xfrm>
          <a:prstGeom prst="rect">
            <a:avLst/>
          </a:prstGeom>
          <a:noFill/>
          <a:ln>
            <a:noFill/>
          </a:ln>
        </p:spPr>
      </p:pic>
      <p:sp>
        <p:nvSpPr>
          <p:cNvPr id="281" name="Google Shape;281;p15"/>
          <p:cNvSpPr txBox="1"/>
          <p:nvPr/>
        </p:nvSpPr>
        <p:spPr>
          <a:xfrm>
            <a:off x="356538" y="2501343"/>
            <a:ext cx="1492897" cy="1331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50"/>
              <a:buFont typeface="Calibri"/>
              <a:buNone/>
            </a:pPr>
            <a:r>
              <a:rPr lang="es-MX" sz="11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Usando tu página web creada en las actividades de HTML, deberás crear un archivo style.css para la integración de una hoja de estilos</a:t>
            </a:r>
            <a:endParaRPr dirty="0"/>
          </a:p>
        </p:txBody>
      </p:sp>
      <p:sp>
        <p:nvSpPr>
          <p:cNvPr id="282" name="Google Shape;282;p15"/>
          <p:cNvSpPr txBox="1"/>
          <p:nvPr/>
        </p:nvSpPr>
        <p:spPr>
          <a:xfrm>
            <a:off x="2437141" y="2566660"/>
            <a:ext cx="1492898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el documento HTML deberás asociar la hoja de estilos creada en el paso 1, usando el método 1. </a:t>
            </a:r>
            <a:endParaRPr dirty="0"/>
          </a:p>
        </p:txBody>
      </p:sp>
      <p:sp>
        <p:nvSpPr>
          <p:cNvPr id="283" name="Google Shape;283;p15"/>
          <p:cNvSpPr txBox="1"/>
          <p:nvPr/>
        </p:nvSpPr>
        <p:spPr>
          <a:xfrm>
            <a:off x="4597003" y="2775661"/>
            <a:ext cx="1306817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1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Identifica los elementos HTML que deseas aplicar estilo.</a:t>
            </a:r>
            <a:endParaRPr dirty="0"/>
          </a:p>
        </p:txBody>
      </p:sp>
      <p:sp>
        <p:nvSpPr>
          <p:cNvPr id="284" name="Google Shape;284;p15"/>
          <p:cNvSpPr txBox="1"/>
          <p:nvPr/>
        </p:nvSpPr>
        <p:spPr>
          <a:xfrm>
            <a:off x="4579973" y="5377976"/>
            <a:ext cx="1354128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Añade propiedades a los elementos HTML identificados en tu archivo style.css</a:t>
            </a:r>
            <a:endParaRPr dirty="0"/>
          </a:p>
        </p:txBody>
      </p:sp>
      <p:sp>
        <p:nvSpPr>
          <p:cNvPr id="285" name="Google Shape;285;p15"/>
          <p:cNvSpPr txBox="1"/>
          <p:nvPr/>
        </p:nvSpPr>
        <p:spPr>
          <a:xfrm>
            <a:off x="6601503" y="5349983"/>
            <a:ext cx="1444824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Enviar la Tarea ya sea el documento index.html + style.css o el link en repl.it a través de Google Classroom </a:t>
            </a:r>
            <a:endParaRPr dirty="0"/>
          </a:p>
        </p:txBody>
      </p:sp>
      <p:sp>
        <p:nvSpPr>
          <p:cNvPr id="286" name="Google Shape;286;p15"/>
          <p:cNvSpPr txBox="1"/>
          <p:nvPr/>
        </p:nvSpPr>
        <p:spPr>
          <a:xfrm>
            <a:off x="8620422" y="5474825"/>
            <a:ext cx="144482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</a:pPr>
            <a:r>
              <a:rPr lang="es-MX" sz="1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¿Qué nuevas propiedades tienen los elementos de tu documento web?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p1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¿NECESITAS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AYUDA?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95" name="Google Shape;295;p1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6"/>
          <p:cNvSpPr/>
          <p:nvPr/>
        </p:nvSpPr>
        <p:spPr>
          <a:xfrm>
            <a:off x="0" y="2470929"/>
            <a:ext cx="10049069" cy="3965378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6"/>
          <p:cNvSpPr txBox="1"/>
          <p:nvPr/>
        </p:nvSpPr>
        <p:spPr>
          <a:xfrm>
            <a:off x="270587" y="3739468"/>
            <a:ext cx="9778482" cy="1220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s-MX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https://youtu.be/Mc3fMwivTGo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s-MX" sz="3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https://youtu.be/ofttGItfI1A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7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7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7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04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Desafíos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1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ACTIVIDADES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A REALIZAR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313" name="Google Shape;313;p1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8"/>
          <p:cNvSpPr/>
          <p:nvPr/>
        </p:nvSpPr>
        <p:spPr>
          <a:xfrm>
            <a:off x="1" y="2433181"/>
            <a:ext cx="7576456" cy="4191422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18"/>
          <p:cNvSpPr txBox="1"/>
          <p:nvPr/>
        </p:nvSpPr>
        <p:spPr>
          <a:xfrm>
            <a:off x="188588" y="2546323"/>
            <a:ext cx="7322555" cy="3993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 las actividades que debes realizar antes de la siguiente sesión </a:t>
            </a:r>
            <a:endParaRPr dirty="0"/>
          </a:p>
          <a:p>
            <a:pPr marL="0" marR="0" lvl="0" indent="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ANTES DE LA SIGUIENTE SESIÓN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Revisar material de conceptos de nueva sesión 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Responder cuestionario de conceptos a enviar 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es-MX" sz="2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 QUE VEREMOS EN LA SIGUIENTE SESIÓN</a:t>
            </a:r>
            <a:endParaRPr dirty="0"/>
          </a:p>
          <a:p>
            <a:pPr marL="0" marR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Propiedades en CSS</a:t>
            </a:r>
            <a:endParaRPr dirty="0"/>
          </a:p>
          <a:p>
            <a:pPr marL="387350" marR="0" lvl="0" indent="-34290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</a:pPr>
            <a:r>
              <a:rPr lang="es-MX"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Modelo de cajas de CSS</a:t>
            </a:r>
            <a:endParaRPr sz="20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1" name="Google Shape;32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1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p1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¿DUDAS?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324" name="Google Shape;324;p1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19"/>
          <p:cNvSpPr/>
          <p:nvPr/>
        </p:nvSpPr>
        <p:spPr>
          <a:xfrm>
            <a:off x="0" y="2472612"/>
            <a:ext cx="7623110" cy="3963695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p19"/>
          <p:cNvSpPr txBox="1"/>
          <p:nvPr/>
        </p:nvSpPr>
        <p:spPr>
          <a:xfrm>
            <a:off x="216581" y="3761961"/>
            <a:ext cx="6837362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Recuerda que si tienes alguna duda en tu trabajo en casa puedes usar Classroom para preguntar.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QUÉ VEREMOS EN ESTA SESIÓN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965261" y="3230715"/>
            <a:ext cx="2378771" cy="8260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Revisión de conceptos </a:t>
            </a:r>
            <a:endParaRPr dirty="0"/>
          </a:p>
        </p:txBody>
      </p:sp>
      <p:sp>
        <p:nvSpPr>
          <p:cNvPr id="104" name="Google Shape;104;p2"/>
          <p:cNvSpPr txBox="1"/>
          <p:nvPr/>
        </p:nvSpPr>
        <p:spPr>
          <a:xfrm>
            <a:off x="398647" y="4306514"/>
            <a:ext cx="3577141" cy="1220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resultados y conceptos previos estudiados en caso y evaluados en cuestionario.</a:t>
            </a:r>
            <a:endParaRPr dirty="0"/>
          </a:p>
        </p:txBody>
      </p:sp>
      <p:sp>
        <p:nvSpPr>
          <p:cNvPr id="105" name="Google Shape;105;p2"/>
          <p:cNvSpPr/>
          <p:nvPr/>
        </p:nvSpPr>
        <p:spPr>
          <a:xfrm>
            <a:off x="1875498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6" name="Google Shape;106;p2"/>
          <p:cNvGrpSpPr/>
          <p:nvPr/>
        </p:nvGrpSpPr>
        <p:grpSpPr>
          <a:xfrm>
            <a:off x="2033054" y="2243001"/>
            <a:ext cx="329595" cy="327598"/>
            <a:chOff x="-6689825" y="3992050"/>
            <a:chExt cx="293025" cy="291250"/>
          </a:xfrm>
        </p:grpSpPr>
        <p:sp>
          <p:nvSpPr>
            <p:cNvPr id="107" name="Google Shape;107;p2"/>
            <p:cNvSpPr/>
            <p:nvPr/>
          </p:nvSpPr>
          <p:spPr>
            <a:xfrm>
              <a:off x="-6547275" y="3992050"/>
              <a:ext cx="30750" cy="65400"/>
            </a:xfrm>
            <a:custGeom>
              <a:avLst/>
              <a:gdLst/>
              <a:ahLst/>
              <a:cxnLst/>
              <a:rect l="l" t="t" r="r" b="b"/>
              <a:pathLst>
                <a:path w="1230" h="2616" extrusionOk="0">
                  <a:moveTo>
                    <a:pt x="1229" y="1"/>
                  </a:moveTo>
                  <a:cubicBezTo>
                    <a:pt x="757" y="379"/>
                    <a:pt x="284" y="1355"/>
                    <a:pt x="1" y="2616"/>
                  </a:cubicBezTo>
                  <a:lnTo>
                    <a:pt x="1229" y="2616"/>
                  </a:ln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-6547275" y="4143275"/>
              <a:ext cx="30750" cy="64600"/>
            </a:xfrm>
            <a:custGeom>
              <a:avLst/>
              <a:gdLst/>
              <a:ahLst/>
              <a:cxnLst/>
              <a:rect l="l" t="t" r="r" b="b"/>
              <a:pathLst>
                <a:path w="1230" h="2584" extrusionOk="0">
                  <a:moveTo>
                    <a:pt x="1" y="1"/>
                  </a:moveTo>
                  <a:cubicBezTo>
                    <a:pt x="284" y="1261"/>
                    <a:pt x="757" y="2237"/>
                    <a:pt x="1229" y="2584"/>
                  </a:cubicBezTo>
                  <a:lnTo>
                    <a:pt x="122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-6551200" y="4073975"/>
              <a:ext cx="34675" cy="51200"/>
            </a:xfrm>
            <a:custGeom>
              <a:avLst/>
              <a:gdLst/>
              <a:ahLst/>
              <a:cxnLst/>
              <a:rect l="l" t="t" r="r" b="b"/>
              <a:pathLst>
                <a:path w="1387" h="2048" extrusionOk="0">
                  <a:moveTo>
                    <a:pt x="63" y="0"/>
                  </a:moveTo>
                  <a:cubicBezTo>
                    <a:pt x="0" y="725"/>
                    <a:pt x="0" y="1355"/>
                    <a:pt x="63" y="2048"/>
                  </a:cubicBezTo>
                  <a:lnTo>
                    <a:pt x="1386" y="2048"/>
                  </a:lnTo>
                  <a:lnTo>
                    <a:pt x="138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-6475600" y="3994425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1" y="0"/>
                  </a:moveTo>
                  <a:cubicBezTo>
                    <a:pt x="442" y="630"/>
                    <a:pt x="757" y="1512"/>
                    <a:pt x="946" y="2521"/>
                  </a:cubicBezTo>
                  <a:lnTo>
                    <a:pt x="2805" y="2521"/>
                  </a:lnTo>
                  <a:cubicBezTo>
                    <a:pt x="2301" y="1292"/>
                    <a:pt x="1261" y="347"/>
                    <a:pt x="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-6449600" y="4073975"/>
              <a:ext cx="52800" cy="51200"/>
            </a:xfrm>
            <a:custGeom>
              <a:avLst/>
              <a:gdLst/>
              <a:ahLst/>
              <a:cxnLst/>
              <a:rect l="l" t="t" r="r" b="b"/>
              <a:pathLst>
                <a:path w="2112" h="2048" extrusionOk="0">
                  <a:moveTo>
                    <a:pt x="0" y="0"/>
                  </a:moveTo>
                  <a:cubicBezTo>
                    <a:pt x="63" y="725"/>
                    <a:pt x="63" y="1355"/>
                    <a:pt x="0" y="2048"/>
                  </a:cubicBezTo>
                  <a:lnTo>
                    <a:pt x="1954" y="2048"/>
                  </a:lnTo>
                  <a:cubicBezTo>
                    <a:pt x="2048" y="1733"/>
                    <a:pt x="2080" y="1386"/>
                    <a:pt x="2080" y="1040"/>
                  </a:cubicBezTo>
                  <a:cubicBezTo>
                    <a:pt x="2111" y="662"/>
                    <a:pt x="2048" y="347"/>
                    <a:pt x="19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-6500000" y="3992050"/>
              <a:ext cx="30725" cy="65400"/>
            </a:xfrm>
            <a:custGeom>
              <a:avLst/>
              <a:gdLst/>
              <a:ahLst/>
              <a:cxnLst/>
              <a:rect l="l" t="t" r="r" b="b"/>
              <a:pathLst>
                <a:path w="1229" h="2616" extrusionOk="0">
                  <a:moveTo>
                    <a:pt x="0" y="1"/>
                  </a:moveTo>
                  <a:lnTo>
                    <a:pt x="0" y="2616"/>
                  </a:lnTo>
                  <a:lnTo>
                    <a:pt x="1229" y="2616"/>
                  </a:lnTo>
                  <a:cubicBezTo>
                    <a:pt x="977" y="1355"/>
                    <a:pt x="473" y="379"/>
                    <a:pt x="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-6500000" y="4143275"/>
              <a:ext cx="30725" cy="64600"/>
            </a:xfrm>
            <a:custGeom>
              <a:avLst/>
              <a:gdLst/>
              <a:ahLst/>
              <a:cxnLst/>
              <a:rect l="l" t="t" r="r" b="b"/>
              <a:pathLst>
                <a:path w="1229" h="2584" extrusionOk="0">
                  <a:moveTo>
                    <a:pt x="0" y="1"/>
                  </a:moveTo>
                  <a:lnTo>
                    <a:pt x="0" y="2584"/>
                  </a:lnTo>
                  <a:cubicBezTo>
                    <a:pt x="473" y="2237"/>
                    <a:pt x="945" y="1261"/>
                    <a:pt x="1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-6689825" y="4141700"/>
              <a:ext cx="149675" cy="141600"/>
            </a:xfrm>
            <a:custGeom>
              <a:avLst/>
              <a:gdLst/>
              <a:ahLst/>
              <a:cxnLst/>
              <a:rect l="l" t="t" r="r" b="b"/>
              <a:pathLst>
                <a:path w="5987" h="5664" extrusionOk="0">
                  <a:moveTo>
                    <a:pt x="3182" y="1"/>
                  </a:moveTo>
                  <a:cubicBezTo>
                    <a:pt x="3371" y="442"/>
                    <a:pt x="3623" y="851"/>
                    <a:pt x="3938" y="1198"/>
                  </a:cubicBezTo>
                  <a:lnTo>
                    <a:pt x="3088" y="2017"/>
                  </a:lnTo>
                  <a:cubicBezTo>
                    <a:pt x="2946" y="1946"/>
                    <a:pt x="2791" y="1911"/>
                    <a:pt x="2638" y="1911"/>
                  </a:cubicBezTo>
                  <a:cubicBezTo>
                    <a:pt x="2382" y="1911"/>
                    <a:pt x="2131" y="2009"/>
                    <a:pt x="1954" y="2206"/>
                  </a:cubicBezTo>
                  <a:lnTo>
                    <a:pt x="378" y="3907"/>
                  </a:lnTo>
                  <a:cubicBezTo>
                    <a:pt x="0" y="4317"/>
                    <a:pt x="0" y="4978"/>
                    <a:pt x="378" y="5356"/>
                  </a:cubicBezTo>
                  <a:cubicBezTo>
                    <a:pt x="583" y="5561"/>
                    <a:pt x="851" y="5664"/>
                    <a:pt x="1115" y="5664"/>
                  </a:cubicBezTo>
                  <a:cubicBezTo>
                    <a:pt x="1379" y="5664"/>
                    <a:pt x="1639" y="5561"/>
                    <a:pt x="1828" y="5356"/>
                  </a:cubicBezTo>
                  <a:lnTo>
                    <a:pt x="3403" y="3687"/>
                  </a:lnTo>
                  <a:cubicBezTo>
                    <a:pt x="3718" y="3372"/>
                    <a:pt x="3781" y="2899"/>
                    <a:pt x="3623" y="2521"/>
                  </a:cubicBezTo>
                  <a:lnTo>
                    <a:pt x="4443" y="1702"/>
                  </a:lnTo>
                  <a:cubicBezTo>
                    <a:pt x="4821" y="2111"/>
                    <a:pt x="5388" y="2426"/>
                    <a:pt x="5986" y="2584"/>
                  </a:cubicBezTo>
                  <a:cubicBezTo>
                    <a:pt x="5545" y="1954"/>
                    <a:pt x="5230" y="1040"/>
                    <a:pt x="50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-6475600" y="4141700"/>
              <a:ext cx="70125" cy="64600"/>
            </a:xfrm>
            <a:custGeom>
              <a:avLst/>
              <a:gdLst/>
              <a:ahLst/>
              <a:cxnLst/>
              <a:rect l="l" t="t" r="r" b="b"/>
              <a:pathLst>
                <a:path w="2805" h="2584" extrusionOk="0">
                  <a:moveTo>
                    <a:pt x="946" y="1"/>
                  </a:moveTo>
                  <a:cubicBezTo>
                    <a:pt x="757" y="1040"/>
                    <a:pt x="442" y="1954"/>
                    <a:pt x="1" y="2584"/>
                  </a:cubicBezTo>
                  <a:cubicBezTo>
                    <a:pt x="1261" y="2174"/>
                    <a:pt x="2301" y="1229"/>
                    <a:pt x="2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-6618950" y="4073975"/>
              <a:ext cx="52025" cy="51200"/>
            </a:xfrm>
            <a:custGeom>
              <a:avLst/>
              <a:gdLst/>
              <a:ahLst/>
              <a:cxnLst/>
              <a:rect l="l" t="t" r="r" b="b"/>
              <a:pathLst>
                <a:path w="2081" h="2048" extrusionOk="0">
                  <a:moveTo>
                    <a:pt x="95" y="0"/>
                  </a:moveTo>
                  <a:cubicBezTo>
                    <a:pt x="32" y="315"/>
                    <a:pt x="1" y="662"/>
                    <a:pt x="1" y="1040"/>
                  </a:cubicBezTo>
                  <a:cubicBezTo>
                    <a:pt x="1" y="1386"/>
                    <a:pt x="32" y="1733"/>
                    <a:pt x="95" y="2048"/>
                  </a:cubicBezTo>
                  <a:lnTo>
                    <a:pt x="2080" y="2048"/>
                  </a:lnTo>
                  <a:cubicBezTo>
                    <a:pt x="1986" y="1355"/>
                    <a:pt x="1986" y="725"/>
                    <a:pt x="20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-6610275" y="3992850"/>
              <a:ext cx="70125" cy="63025"/>
            </a:xfrm>
            <a:custGeom>
              <a:avLst/>
              <a:gdLst/>
              <a:ahLst/>
              <a:cxnLst/>
              <a:rect l="l" t="t" r="r" b="b"/>
              <a:pathLst>
                <a:path w="2805" h="2521" extrusionOk="0">
                  <a:moveTo>
                    <a:pt x="2804" y="0"/>
                  </a:moveTo>
                  <a:lnTo>
                    <a:pt x="2804" y="0"/>
                  </a:lnTo>
                  <a:cubicBezTo>
                    <a:pt x="1544" y="410"/>
                    <a:pt x="504" y="1355"/>
                    <a:pt x="0" y="2521"/>
                  </a:cubicBezTo>
                  <a:lnTo>
                    <a:pt x="1859" y="2521"/>
                  </a:lnTo>
                  <a:cubicBezTo>
                    <a:pt x="2017" y="1575"/>
                    <a:pt x="2363" y="693"/>
                    <a:pt x="28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-6500000" y="4073975"/>
              <a:ext cx="35450" cy="51200"/>
            </a:xfrm>
            <a:custGeom>
              <a:avLst/>
              <a:gdLst/>
              <a:ahLst/>
              <a:cxnLst/>
              <a:rect l="l" t="t" r="r" b="b"/>
              <a:pathLst>
                <a:path w="1418" h="2048" extrusionOk="0">
                  <a:moveTo>
                    <a:pt x="0" y="0"/>
                  </a:moveTo>
                  <a:lnTo>
                    <a:pt x="0" y="2048"/>
                  </a:lnTo>
                  <a:lnTo>
                    <a:pt x="1292" y="2048"/>
                  </a:lnTo>
                  <a:cubicBezTo>
                    <a:pt x="1418" y="1355"/>
                    <a:pt x="1418" y="725"/>
                    <a:pt x="129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9" name="Google Shape;119;p2"/>
          <p:cNvSpPr txBox="1"/>
          <p:nvPr/>
        </p:nvSpPr>
        <p:spPr>
          <a:xfrm>
            <a:off x="4630119" y="3230715"/>
            <a:ext cx="2789767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Cascade Style Sheet</a:t>
            </a:r>
            <a:endParaRPr sz="35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4397025" y="4306514"/>
            <a:ext cx="3295459" cy="7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Revisaremos cómo se seleccionan los elementos de HTML e integrar un estilo a la web.</a:t>
            </a:r>
            <a:endParaRPr dirty="0"/>
          </a:p>
        </p:txBody>
      </p:sp>
      <p:sp>
        <p:nvSpPr>
          <p:cNvPr id="121" name="Google Shape;121;p2"/>
          <p:cNvSpPr/>
          <p:nvPr/>
        </p:nvSpPr>
        <p:spPr>
          <a:xfrm>
            <a:off x="5713044" y="208548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2" name="Google Shape;122;p2"/>
          <p:cNvGrpSpPr/>
          <p:nvPr/>
        </p:nvGrpSpPr>
        <p:grpSpPr>
          <a:xfrm>
            <a:off x="5860656" y="2249082"/>
            <a:ext cx="331366" cy="328695"/>
            <a:chOff x="-5613150" y="3991275"/>
            <a:chExt cx="294600" cy="292225"/>
          </a:xfrm>
        </p:grpSpPr>
        <p:sp>
          <p:nvSpPr>
            <p:cNvPr id="123" name="Google Shape;123;p2"/>
            <p:cNvSpPr/>
            <p:nvPr/>
          </p:nvSpPr>
          <p:spPr>
            <a:xfrm>
              <a:off x="-5480050" y="4046400"/>
              <a:ext cx="27600" cy="14200"/>
            </a:xfrm>
            <a:custGeom>
              <a:avLst/>
              <a:gdLst/>
              <a:ahLst/>
              <a:cxnLst/>
              <a:rect l="l" t="t" r="r" b="b"/>
              <a:pathLst>
                <a:path w="1104" h="568" extrusionOk="0">
                  <a:moveTo>
                    <a:pt x="537" y="1"/>
                  </a:moveTo>
                  <a:lnTo>
                    <a:pt x="1" y="568"/>
                  </a:lnTo>
                  <a:lnTo>
                    <a:pt x="1104" y="568"/>
                  </a:lnTo>
                  <a:lnTo>
                    <a:pt x="53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-553122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693" y="1"/>
                  </a:moveTo>
                  <a:lnTo>
                    <a:pt x="0" y="726"/>
                  </a:lnTo>
                  <a:lnTo>
                    <a:pt x="1103" y="726"/>
                  </a:lnTo>
                  <a:lnTo>
                    <a:pt x="176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-5443025" y="4077125"/>
              <a:ext cx="41775" cy="40975"/>
            </a:xfrm>
            <a:custGeom>
              <a:avLst/>
              <a:gdLst/>
              <a:ahLst/>
              <a:cxnLst/>
              <a:rect l="l" t="t" r="r" b="b"/>
              <a:pathLst>
                <a:path w="1671" h="1639" extrusionOk="0">
                  <a:moveTo>
                    <a:pt x="694" y="0"/>
                  </a:moveTo>
                  <a:lnTo>
                    <a:pt x="1" y="1638"/>
                  </a:lnTo>
                  <a:lnTo>
                    <a:pt x="1" y="1638"/>
                  </a:lnTo>
                  <a:lnTo>
                    <a:pt x="167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-5487925" y="4077125"/>
              <a:ext cx="43350" cy="54375"/>
            </a:xfrm>
            <a:custGeom>
              <a:avLst/>
              <a:gdLst/>
              <a:ahLst/>
              <a:cxnLst/>
              <a:rect l="l" t="t" r="r" b="b"/>
              <a:pathLst>
                <a:path w="1734" h="2175" extrusionOk="0">
                  <a:moveTo>
                    <a:pt x="1" y="0"/>
                  </a:moveTo>
                  <a:lnTo>
                    <a:pt x="852" y="2174"/>
                  </a:lnTo>
                  <a:lnTo>
                    <a:pt x="173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-5445375" y="4042450"/>
              <a:ext cx="44125" cy="18150"/>
            </a:xfrm>
            <a:custGeom>
              <a:avLst/>
              <a:gdLst/>
              <a:ahLst/>
              <a:cxnLst/>
              <a:rect l="l" t="t" r="r" b="b"/>
              <a:pathLst>
                <a:path w="1765" h="726" extrusionOk="0">
                  <a:moveTo>
                    <a:pt x="0" y="1"/>
                  </a:moveTo>
                  <a:lnTo>
                    <a:pt x="693" y="726"/>
                  </a:lnTo>
                  <a:lnTo>
                    <a:pt x="1764" y="726"/>
                  </a:lnTo>
                  <a:lnTo>
                    <a:pt x="110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-5531225" y="4077125"/>
              <a:ext cx="41750" cy="40975"/>
            </a:xfrm>
            <a:custGeom>
              <a:avLst/>
              <a:gdLst/>
              <a:ahLst/>
              <a:cxnLst/>
              <a:rect l="l" t="t" r="r" b="b"/>
              <a:pathLst>
                <a:path w="1670" h="1639" extrusionOk="0">
                  <a:moveTo>
                    <a:pt x="0" y="0"/>
                  </a:moveTo>
                  <a:lnTo>
                    <a:pt x="1670" y="1638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-5613150" y="4198400"/>
              <a:ext cx="292225" cy="33900"/>
            </a:xfrm>
            <a:custGeom>
              <a:avLst/>
              <a:gdLst/>
              <a:ahLst/>
              <a:cxnLst/>
              <a:rect l="l" t="t" r="r" b="b"/>
              <a:pathLst>
                <a:path w="11689" h="1356" extrusionOk="0">
                  <a:moveTo>
                    <a:pt x="1" y="1"/>
                  </a:moveTo>
                  <a:lnTo>
                    <a:pt x="1" y="347"/>
                  </a:lnTo>
                  <a:lnTo>
                    <a:pt x="32" y="347"/>
                  </a:lnTo>
                  <a:cubicBezTo>
                    <a:pt x="32" y="883"/>
                    <a:pt x="505" y="1356"/>
                    <a:pt x="1072" y="1356"/>
                  </a:cubicBezTo>
                  <a:lnTo>
                    <a:pt x="10681" y="1356"/>
                  </a:lnTo>
                  <a:cubicBezTo>
                    <a:pt x="11216" y="1356"/>
                    <a:pt x="11689" y="883"/>
                    <a:pt x="11689" y="347"/>
                  </a:cubicBezTo>
                  <a:lnTo>
                    <a:pt x="1168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-5610775" y="3991275"/>
              <a:ext cx="292225" cy="189050"/>
            </a:xfrm>
            <a:custGeom>
              <a:avLst/>
              <a:gdLst/>
              <a:ahLst/>
              <a:cxnLst/>
              <a:rect l="l" t="t" r="r" b="b"/>
              <a:pathLst>
                <a:path w="11689" h="7562" extrusionOk="0">
                  <a:moveTo>
                    <a:pt x="7813" y="1386"/>
                  </a:moveTo>
                  <a:cubicBezTo>
                    <a:pt x="7908" y="1386"/>
                    <a:pt x="8034" y="1418"/>
                    <a:pt x="8065" y="1512"/>
                  </a:cubicBezTo>
                  <a:cubicBezTo>
                    <a:pt x="8128" y="1575"/>
                    <a:pt x="9483" y="2867"/>
                    <a:pt x="9515" y="2993"/>
                  </a:cubicBezTo>
                  <a:cubicBezTo>
                    <a:pt x="9578" y="3088"/>
                    <a:pt x="9578" y="3214"/>
                    <a:pt x="9452" y="3340"/>
                  </a:cubicBezTo>
                  <a:lnTo>
                    <a:pt x="6018" y="6774"/>
                  </a:lnTo>
                  <a:cubicBezTo>
                    <a:pt x="5943" y="6848"/>
                    <a:pt x="5862" y="6880"/>
                    <a:pt x="5783" y="6880"/>
                  </a:cubicBezTo>
                  <a:cubicBezTo>
                    <a:pt x="5696" y="6880"/>
                    <a:pt x="5612" y="6840"/>
                    <a:pt x="5545" y="6774"/>
                  </a:cubicBezTo>
                  <a:lnTo>
                    <a:pt x="2111" y="3340"/>
                  </a:lnTo>
                  <a:cubicBezTo>
                    <a:pt x="2001" y="3230"/>
                    <a:pt x="1987" y="2976"/>
                    <a:pt x="2027" y="2976"/>
                  </a:cubicBezTo>
                  <a:cubicBezTo>
                    <a:pt x="2033" y="2976"/>
                    <a:pt x="2040" y="2981"/>
                    <a:pt x="2048" y="2993"/>
                  </a:cubicBezTo>
                  <a:cubicBezTo>
                    <a:pt x="2048" y="2962"/>
                    <a:pt x="2079" y="2930"/>
                    <a:pt x="2111" y="2867"/>
                  </a:cubicBezTo>
                  <a:lnTo>
                    <a:pt x="3497" y="1512"/>
                  </a:lnTo>
                  <a:cubicBezTo>
                    <a:pt x="3560" y="1418"/>
                    <a:pt x="3655" y="1386"/>
                    <a:pt x="3718" y="1386"/>
                  </a:cubicBezTo>
                  <a:close/>
                  <a:moveTo>
                    <a:pt x="1008" y="0"/>
                  </a:moveTo>
                  <a:cubicBezTo>
                    <a:pt x="473" y="0"/>
                    <a:pt x="0" y="473"/>
                    <a:pt x="0" y="1040"/>
                  </a:cubicBezTo>
                  <a:lnTo>
                    <a:pt x="0" y="7561"/>
                  </a:lnTo>
                  <a:lnTo>
                    <a:pt x="11689" y="7561"/>
                  </a:lnTo>
                  <a:lnTo>
                    <a:pt x="11689" y="1040"/>
                  </a:lnTo>
                  <a:cubicBezTo>
                    <a:pt x="11657" y="473"/>
                    <a:pt x="11184" y="0"/>
                    <a:pt x="1061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-5546975" y="4250400"/>
              <a:ext cx="160700" cy="33100"/>
            </a:xfrm>
            <a:custGeom>
              <a:avLst/>
              <a:gdLst/>
              <a:ahLst/>
              <a:cxnLst/>
              <a:rect l="l" t="t" r="r" b="b"/>
              <a:pathLst>
                <a:path w="6428" h="1324" extrusionOk="0">
                  <a:moveTo>
                    <a:pt x="1544" y="0"/>
                  </a:moveTo>
                  <a:lnTo>
                    <a:pt x="1386" y="662"/>
                  </a:lnTo>
                  <a:lnTo>
                    <a:pt x="473" y="662"/>
                  </a:lnTo>
                  <a:cubicBezTo>
                    <a:pt x="32" y="662"/>
                    <a:pt x="0" y="1323"/>
                    <a:pt x="473" y="1323"/>
                  </a:cubicBezTo>
                  <a:lnTo>
                    <a:pt x="5955" y="1323"/>
                  </a:lnTo>
                  <a:cubicBezTo>
                    <a:pt x="6427" y="1323"/>
                    <a:pt x="6427" y="662"/>
                    <a:pt x="5986" y="662"/>
                  </a:cubicBezTo>
                  <a:lnTo>
                    <a:pt x="5072" y="662"/>
                  </a:lnTo>
                  <a:lnTo>
                    <a:pt x="491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2" name="Google Shape;132;p2"/>
          <p:cNvSpPr txBox="1"/>
          <p:nvPr/>
        </p:nvSpPr>
        <p:spPr>
          <a:xfrm>
            <a:off x="8312985" y="2787431"/>
            <a:ext cx="3267952" cy="4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Desafío: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Aplicar estilos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3500"/>
              <a:buFont typeface="Calibri"/>
              <a:buNone/>
            </a:pPr>
            <a:r>
              <a:rPr lang="es-MX" sz="35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 una web</a:t>
            </a:r>
            <a:endParaRPr dirty="0"/>
          </a:p>
        </p:txBody>
      </p:sp>
      <p:sp>
        <p:nvSpPr>
          <p:cNvPr id="133" name="Google Shape;133;p2"/>
          <p:cNvSpPr txBox="1"/>
          <p:nvPr/>
        </p:nvSpPr>
        <p:spPr>
          <a:xfrm>
            <a:off x="7941928" y="4306514"/>
            <a:ext cx="3789183" cy="10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Una vez revisado los contenidos, aplicaremos una hoja de estilos a una web.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9536964" y="2084457"/>
            <a:ext cx="644700" cy="644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5" name="Google Shape;135;p2"/>
          <p:cNvGrpSpPr/>
          <p:nvPr/>
        </p:nvGrpSpPr>
        <p:grpSpPr>
          <a:xfrm>
            <a:off x="9701980" y="2239472"/>
            <a:ext cx="330494" cy="328723"/>
            <a:chOff x="-3031325" y="3597450"/>
            <a:chExt cx="293825" cy="292250"/>
          </a:xfrm>
        </p:grpSpPr>
        <p:sp>
          <p:nvSpPr>
            <p:cNvPr id="136" name="Google Shape;136;p2"/>
            <p:cNvSpPr/>
            <p:nvPr/>
          </p:nvSpPr>
          <p:spPr>
            <a:xfrm>
              <a:off x="-3029750" y="3597450"/>
              <a:ext cx="292250" cy="67775"/>
            </a:xfrm>
            <a:custGeom>
              <a:avLst/>
              <a:gdLst/>
              <a:ahLst/>
              <a:cxnLst/>
              <a:rect l="l" t="t" r="r" b="b"/>
              <a:pathLst>
                <a:path w="11690" h="2711" extrusionOk="0">
                  <a:moveTo>
                    <a:pt x="1702" y="1387"/>
                  </a:moveTo>
                  <a:cubicBezTo>
                    <a:pt x="1891" y="1387"/>
                    <a:pt x="2049" y="1545"/>
                    <a:pt x="2049" y="1734"/>
                  </a:cubicBezTo>
                  <a:cubicBezTo>
                    <a:pt x="2049" y="1923"/>
                    <a:pt x="1891" y="2080"/>
                    <a:pt x="1702" y="2080"/>
                  </a:cubicBezTo>
                  <a:cubicBezTo>
                    <a:pt x="1513" y="2080"/>
                    <a:pt x="1356" y="1923"/>
                    <a:pt x="1356" y="1734"/>
                  </a:cubicBezTo>
                  <a:cubicBezTo>
                    <a:pt x="1356" y="1545"/>
                    <a:pt x="1513" y="1387"/>
                    <a:pt x="1702" y="1387"/>
                  </a:cubicBezTo>
                  <a:close/>
                  <a:moveTo>
                    <a:pt x="3120" y="1387"/>
                  </a:moveTo>
                  <a:cubicBezTo>
                    <a:pt x="3309" y="1387"/>
                    <a:pt x="3466" y="1545"/>
                    <a:pt x="3466" y="1734"/>
                  </a:cubicBezTo>
                  <a:cubicBezTo>
                    <a:pt x="3466" y="1923"/>
                    <a:pt x="3309" y="2080"/>
                    <a:pt x="3120" y="2080"/>
                  </a:cubicBezTo>
                  <a:cubicBezTo>
                    <a:pt x="2931" y="2080"/>
                    <a:pt x="2773" y="1923"/>
                    <a:pt x="2773" y="1734"/>
                  </a:cubicBezTo>
                  <a:cubicBezTo>
                    <a:pt x="2773" y="1545"/>
                    <a:pt x="2931" y="1387"/>
                    <a:pt x="3120" y="1387"/>
                  </a:cubicBezTo>
                  <a:close/>
                  <a:moveTo>
                    <a:pt x="9985" y="1417"/>
                  </a:moveTo>
                  <a:cubicBezTo>
                    <a:pt x="10400" y="1417"/>
                    <a:pt x="10449" y="2080"/>
                    <a:pt x="9956" y="2080"/>
                  </a:cubicBezTo>
                  <a:lnTo>
                    <a:pt x="5861" y="2080"/>
                  </a:lnTo>
                  <a:cubicBezTo>
                    <a:pt x="5451" y="2080"/>
                    <a:pt x="5388" y="1418"/>
                    <a:pt x="5861" y="1418"/>
                  </a:cubicBezTo>
                  <a:lnTo>
                    <a:pt x="9956" y="1418"/>
                  </a:lnTo>
                  <a:cubicBezTo>
                    <a:pt x="9966" y="1418"/>
                    <a:pt x="9976" y="1417"/>
                    <a:pt x="9985" y="1417"/>
                  </a:cubicBezTo>
                  <a:close/>
                  <a:moveTo>
                    <a:pt x="1041" y="1"/>
                  </a:moveTo>
                  <a:cubicBezTo>
                    <a:pt x="473" y="1"/>
                    <a:pt x="1" y="473"/>
                    <a:pt x="1" y="1040"/>
                  </a:cubicBezTo>
                  <a:lnTo>
                    <a:pt x="1" y="2710"/>
                  </a:lnTo>
                  <a:lnTo>
                    <a:pt x="11689" y="2710"/>
                  </a:lnTo>
                  <a:lnTo>
                    <a:pt x="11689" y="1040"/>
                  </a:lnTo>
                  <a:cubicBezTo>
                    <a:pt x="11658" y="473"/>
                    <a:pt x="11248" y="1"/>
                    <a:pt x="106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-3031325" y="3687250"/>
              <a:ext cx="292250" cy="153600"/>
            </a:xfrm>
            <a:custGeom>
              <a:avLst/>
              <a:gdLst/>
              <a:ahLst/>
              <a:cxnLst/>
              <a:rect l="l" t="t" r="r" b="b"/>
              <a:pathLst>
                <a:path w="11690" h="6144" extrusionOk="0">
                  <a:moveTo>
                    <a:pt x="1" y="0"/>
                  </a:moveTo>
                  <a:lnTo>
                    <a:pt x="1" y="5104"/>
                  </a:lnTo>
                  <a:lnTo>
                    <a:pt x="64" y="5104"/>
                  </a:lnTo>
                  <a:cubicBezTo>
                    <a:pt x="64" y="5671"/>
                    <a:pt x="536" y="6144"/>
                    <a:pt x="1104" y="6144"/>
                  </a:cubicBezTo>
                  <a:lnTo>
                    <a:pt x="4475" y="6144"/>
                  </a:lnTo>
                  <a:cubicBezTo>
                    <a:pt x="4317" y="5671"/>
                    <a:pt x="4223" y="5199"/>
                    <a:pt x="4223" y="4695"/>
                  </a:cubicBezTo>
                  <a:lnTo>
                    <a:pt x="4223" y="2395"/>
                  </a:lnTo>
                  <a:cubicBezTo>
                    <a:pt x="4223" y="1790"/>
                    <a:pt x="4686" y="1366"/>
                    <a:pt x="5227" y="1366"/>
                  </a:cubicBezTo>
                  <a:cubicBezTo>
                    <a:pt x="5362" y="1366"/>
                    <a:pt x="5502" y="1393"/>
                    <a:pt x="5640" y="1450"/>
                  </a:cubicBezTo>
                  <a:cubicBezTo>
                    <a:pt x="5735" y="1481"/>
                    <a:pt x="5861" y="1544"/>
                    <a:pt x="5987" y="1544"/>
                  </a:cubicBezTo>
                  <a:cubicBezTo>
                    <a:pt x="6144" y="1544"/>
                    <a:pt x="6365" y="1450"/>
                    <a:pt x="6900" y="977"/>
                  </a:cubicBezTo>
                  <a:cubicBezTo>
                    <a:pt x="7090" y="788"/>
                    <a:pt x="7349" y="693"/>
                    <a:pt x="7613" y="693"/>
                  </a:cubicBezTo>
                  <a:cubicBezTo>
                    <a:pt x="7877" y="693"/>
                    <a:pt x="8145" y="788"/>
                    <a:pt x="8350" y="977"/>
                  </a:cubicBezTo>
                  <a:cubicBezTo>
                    <a:pt x="8822" y="1450"/>
                    <a:pt x="9106" y="1544"/>
                    <a:pt x="9263" y="1544"/>
                  </a:cubicBezTo>
                  <a:cubicBezTo>
                    <a:pt x="9358" y="1544"/>
                    <a:pt x="9484" y="1481"/>
                    <a:pt x="9610" y="1450"/>
                  </a:cubicBezTo>
                  <a:cubicBezTo>
                    <a:pt x="9742" y="1393"/>
                    <a:pt x="9878" y="1366"/>
                    <a:pt x="10011" y="1366"/>
                  </a:cubicBezTo>
                  <a:cubicBezTo>
                    <a:pt x="10544" y="1366"/>
                    <a:pt x="11028" y="1790"/>
                    <a:pt x="11028" y="2395"/>
                  </a:cubicBezTo>
                  <a:lnTo>
                    <a:pt x="11028" y="4695"/>
                  </a:lnTo>
                  <a:cubicBezTo>
                    <a:pt x="11028" y="5199"/>
                    <a:pt x="10933" y="5671"/>
                    <a:pt x="10744" y="6144"/>
                  </a:cubicBezTo>
                  <a:cubicBezTo>
                    <a:pt x="11248" y="6112"/>
                    <a:pt x="11689" y="5671"/>
                    <a:pt x="11689" y="5104"/>
                  </a:cubicBezTo>
                  <a:lnTo>
                    <a:pt x="116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-2908450" y="3724275"/>
              <a:ext cx="59900" cy="164625"/>
            </a:xfrm>
            <a:custGeom>
              <a:avLst/>
              <a:gdLst/>
              <a:ahLst/>
              <a:cxnLst/>
              <a:rect l="l" t="t" r="r" b="b"/>
              <a:pathLst>
                <a:path w="2396" h="6585" extrusionOk="0">
                  <a:moveTo>
                    <a:pt x="2395" y="0"/>
                  </a:moveTo>
                  <a:cubicBezTo>
                    <a:pt x="1904" y="491"/>
                    <a:pt x="1500" y="721"/>
                    <a:pt x="1085" y="721"/>
                  </a:cubicBezTo>
                  <a:cubicBezTo>
                    <a:pt x="887" y="721"/>
                    <a:pt x="687" y="669"/>
                    <a:pt x="473" y="567"/>
                  </a:cubicBezTo>
                  <a:cubicBezTo>
                    <a:pt x="423" y="548"/>
                    <a:pt x="374" y="539"/>
                    <a:pt x="327" y="539"/>
                  </a:cubicBezTo>
                  <a:cubicBezTo>
                    <a:pt x="142" y="539"/>
                    <a:pt x="1" y="681"/>
                    <a:pt x="1" y="882"/>
                  </a:cubicBezTo>
                  <a:lnTo>
                    <a:pt x="1" y="3214"/>
                  </a:lnTo>
                  <a:cubicBezTo>
                    <a:pt x="1" y="3718"/>
                    <a:pt x="127" y="4222"/>
                    <a:pt x="316" y="4663"/>
                  </a:cubicBezTo>
                  <a:cubicBezTo>
                    <a:pt x="725" y="5513"/>
                    <a:pt x="1387" y="6238"/>
                    <a:pt x="2395" y="6585"/>
                  </a:cubicBezTo>
                  <a:lnTo>
                    <a:pt x="239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-2831250" y="3725850"/>
              <a:ext cx="59875" cy="163850"/>
            </a:xfrm>
            <a:custGeom>
              <a:avLst/>
              <a:gdLst/>
              <a:ahLst/>
              <a:cxnLst/>
              <a:rect l="l" t="t" r="r" b="b"/>
              <a:pathLst>
                <a:path w="2395" h="6554" extrusionOk="0">
                  <a:moveTo>
                    <a:pt x="0" y="0"/>
                  </a:moveTo>
                  <a:lnTo>
                    <a:pt x="0" y="6553"/>
                  </a:lnTo>
                  <a:cubicBezTo>
                    <a:pt x="1008" y="6175"/>
                    <a:pt x="1670" y="5450"/>
                    <a:pt x="2079" y="4631"/>
                  </a:cubicBezTo>
                  <a:cubicBezTo>
                    <a:pt x="2269" y="4159"/>
                    <a:pt x="2395" y="3686"/>
                    <a:pt x="2395" y="3182"/>
                  </a:cubicBezTo>
                  <a:lnTo>
                    <a:pt x="2395" y="851"/>
                  </a:lnTo>
                  <a:cubicBezTo>
                    <a:pt x="2395" y="623"/>
                    <a:pt x="2212" y="477"/>
                    <a:pt x="2042" y="477"/>
                  </a:cubicBezTo>
                  <a:cubicBezTo>
                    <a:pt x="2000" y="477"/>
                    <a:pt x="1959" y="485"/>
                    <a:pt x="1922" y="504"/>
                  </a:cubicBezTo>
                  <a:cubicBezTo>
                    <a:pt x="1704" y="598"/>
                    <a:pt x="1496" y="647"/>
                    <a:pt x="1291" y="647"/>
                  </a:cubicBezTo>
                  <a:cubicBezTo>
                    <a:pt x="873" y="647"/>
                    <a:pt x="465" y="444"/>
                    <a:pt x="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40" name="Google Shape;140;p2"/>
          <p:cNvCxnSpPr/>
          <p:nvPr/>
        </p:nvCxnSpPr>
        <p:spPr>
          <a:xfrm>
            <a:off x="4273420" y="3006997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2"/>
          <p:cNvCxnSpPr/>
          <p:nvPr/>
        </p:nvCxnSpPr>
        <p:spPr>
          <a:xfrm>
            <a:off x="7924798" y="3000774"/>
            <a:ext cx="0" cy="3571085"/>
          </a:xfrm>
          <a:prstGeom prst="straightConnector1">
            <a:avLst/>
          </a:prstGeom>
          <a:noFill/>
          <a:ln w="28575" cap="flat" cmpd="sng">
            <a:solidFill>
              <a:srgbClr val="7F7F7F"/>
            </a:solidFill>
            <a:prstDash val="dash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3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7000"/>
              <a:buNone/>
            </a:pPr>
            <a:r>
              <a:rPr lang="es-MX" sz="7000" b="1" dirty="0">
                <a:solidFill>
                  <a:schemeClr val="lt1"/>
                </a:solidFill>
              </a:rPr>
              <a:t>01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Revisión de Conceptos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REVISEMOS LOS RESULTADOS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DEL CUESTIONARIO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57" name="Google Shape;157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4"/>
          <p:cNvSpPr txBox="1"/>
          <p:nvPr/>
        </p:nvSpPr>
        <p:spPr>
          <a:xfrm>
            <a:off x="6551394" y="4356585"/>
            <a:ext cx="1919999" cy="374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s-MX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Escribir los temas 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4"/>
          <p:cNvSpPr txBox="1"/>
          <p:nvPr/>
        </p:nvSpPr>
        <p:spPr>
          <a:xfrm>
            <a:off x="6551393" y="3711885"/>
            <a:ext cx="1920000" cy="6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800"/>
              <a:buFont typeface="Calibri"/>
              <a:buNone/>
            </a:pPr>
            <a:r>
              <a:rPr lang="es-MX" sz="28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Revisemos algunos conceptos</a:t>
            </a:r>
            <a:endParaRPr sz="28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4"/>
          <p:cNvSpPr txBox="1"/>
          <p:nvPr/>
        </p:nvSpPr>
        <p:spPr>
          <a:xfrm>
            <a:off x="1132959" y="6141649"/>
            <a:ext cx="3485694" cy="3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s-MX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Cambiar gráfico al propuesto por Google cuestionario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4"/>
          <p:cNvSpPr/>
          <p:nvPr/>
        </p:nvSpPr>
        <p:spPr>
          <a:xfrm>
            <a:off x="518749" y="2373857"/>
            <a:ext cx="5591451" cy="376779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4" title="Gráfico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l="4266" t="16254" r="5537"/>
          <a:stretch/>
        </p:blipFill>
        <p:spPr>
          <a:xfrm>
            <a:off x="735982" y="3136019"/>
            <a:ext cx="5055503" cy="3052516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4"/>
          <p:cNvSpPr/>
          <p:nvPr/>
        </p:nvSpPr>
        <p:spPr>
          <a:xfrm>
            <a:off x="993807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4"/>
          <p:cNvSpPr/>
          <p:nvPr/>
        </p:nvSpPr>
        <p:spPr>
          <a:xfrm>
            <a:off x="1784322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4"/>
          <p:cNvSpPr/>
          <p:nvPr/>
        </p:nvSpPr>
        <p:spPr>
          <a:xfrm>
            <a:off x="2737009" y="2549313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4"/>
          <p:cNvSpPr/>
          <p:nvPr/>
        </p:nvSpPr>
        <p:spPr>
          <a:xfrm>
            <a:off x="3586678" y="2549314"/>
            <a:ext cx="368151" cy="368151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9999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5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5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5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</a:pPr>
            <a:endParaRPr sz="51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100"/>
              <a:buNone/>
            </a:pPr>
            <a:endParaRPr sz="51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950"/>
              <a:buNone/>
            </a:pPr>
            <a:r>
              <a:rPr lang="es-MX" sz="5950" b="1" dirty="0">
                <a:solidFill>
                  <a:schemeClr val="lt1"/>
                </a:solidFill>
              </a:rPr>
              <a:t>02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5525"/>
              <a:buNone/>
            </a:pPr>
            <a:r>
              <a:rPr lang="es-MX" sz="5525" dirty="0">
                <a:solidFill>
                  <a:schemeClr val="lt1"/>
                </a:solidFill>
              </a:rPr>
              <a:t>Uso de Selectores e Integración de CSS a Web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95"/>
              <a:buNone/>
            </a:pPr>
            <a:r>
              <a:rPr lang="es-MX" sz="2295" dirty="0">
                <a:solidFill>
                  <a:schemeClr val="lt1"/>
                </a:solidFill>
              </a:rPr>
              <a:t>Cascade Style Sheet</a:t>
            </a:r>
            <a:endParaRPr sz="2295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SELECTORES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82" name="Google Shape;182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6"/>
          <p:cNvSpPr/>
          <p:nvPr/>
        </p:nvSpPr>
        <p:spPr>
          <a:xfrm>
            <a:off x="0" y="2649895"/>
            <a:ext cx="8529628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6"/>
          <p:cNvSpPr txBox="1"/>
          <p:nvPr/>
        </p:nvSpPr>
        <p:spPr>
          <a:xfrm>
            <a:off x="0" y="3304848"/>
            <a:ext cx="8529628" cy="2441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selectores CSS se usan para seleccionar los elementos HTML que deseamos aplicar algún estilo.</a:t>
            </a:r>
            <a:endParaRPr dirty="0"/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 el ejemplo en el siguiente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da click en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s-MX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¿Habrá más tipos de selectores? ¡Veamos!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SELECTOR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 ID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-1" y="2642660"/>
            <a:ext cx="9377265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 txBox="1"/>
          <p:nvPr/>
        </p:nvSpPr>
        <p:spPr>
          <a:xfrm>
            <a:off x="296663" y="3248862"/>
            <a:ext cx="8828676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seleccionar un elemento con un identificador específico sólo es necesario anteponer “#” seguido del identificador.</a:t>
            </a:r>
            <a:endParaRPr dirty="0"/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 el siguiente </a:t>
            </a:r>
            <a:r>
              <a:rPr lang="es-MX" sz="28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ver el ejemplo y da click en </a:t>
            </a:r>
            <a:r>
              <a:rPr lang="es-MX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endParaRPr dirty="0"/>
          </a:p>
        </p:txBody>
      </p:sp>
      <p:sp>
        <p:nvSpPr>
          <p:cNvPr id="196" name="Google Shape;196;p7"/>
          <p:cNvSpPr txBox="1"/>
          <p:nvPr/>
        </p:nvSpPr>
        <p:spPr>
          <a:xfrm>
            <a:off x="0" y="6070008"/>
            <a:ext cx="962099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b="1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Nota: ¡Un identificador no puede comenzar con números!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SELECTOR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 CLASES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05" name="Google Shape;205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8"/>
          <p:cNvSpPr/>
          <p:nvPr/>
        </p:nvSpPr>
        <p:spPr>
          <a:xfrm>
            <a:off x="-1" y="2642660"/>
            <a:ext cx="9377265" cy="334969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8"/>
          <p:cNvSpPr txBox="1"/>
          <p:nvPr/>
        </p:nvSpPr>
        <p:spPr>
          <a:xfrm>
            <a:off x="-14956" y="2745596"/>
            <a:ext cx="9392220" cy="308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seleccionar elementos de una clase específica, es necesario anteponer “.” seguido del nombre de la clase.</a:t>
            </a:r>
            <a:endParaRPr dirty="0"/>
          </a:p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Ve el siguiente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para ver el ejemplo y da click en </a:t>
            </a:r>
            <a:r>
              <a:rPr lang="es-MX" sz="2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0" marR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Además se puede especificar los elementos HTML que se verán afectados por el estilo. En el siguiente </a:t>
            </a:r>
            <a:r>
              <a:rPr lang="es-MX" sz="24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se puede apreciar que el elemento &lt;p&gt; con la clase “center” se ve afectado por el estilo. 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SELECTOR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DE CLASES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216" name="Google Shape;216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9"/>
          <p:cNvSpPr/>
          <p:nvPr/>
        </p:nvSpPr>
        <p:spPr>
          <a:xfrm>
            <a:off x="-1" y="2645228"/>
            <a:ext cx="10282336" cy="380099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9"/>
          <p:cNvSpPr txBox="1"/>
          <p:nvPr/>
        </p:nvSpPr>
        <p:spPr>
          <a:xfrm>
            <a:off x="1" y="2813180"/>
            <a:ext cx="10086392" cy="336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elementos HTML pueden tener múltiples clases asociadas. Ve el siguiente </a:t>
            </a:r>
            <a:r>
              <a:rPr lang="es-MX" sz="22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donde el último párrafo posee dos clases.</a:t>
            </a:r>
            <a:endParaRPr dirty="0"/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524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Nota: Las clases no pueden comenzar con un número!</a:t>
            </a:r>
            <a:endParaRPr sz="2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posible agrupar múltiples elementos HTML en un selector. Ve el siguiente </a:t>
            </a:r>
            <a:r>
              <a:rPr lang="es-MX" sz="22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enlace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y da click en </a:t>
            </a:r>
            <a:r>
              <a:rPr lang="es-MX" sz="2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RUN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  <a:p>
            <a:pPr marL="457200" marR="0" lvl="0" indent="-3048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Char char="●"/>
            </a:pP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El selector universal (*), selecciona todos los elementos HTML de la página. Ve el siguiente </a:t>
            </a:r>
            <a:r>
              <a:rPr lang="es-MX" sz="2200" u="sng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ejemplo</a:t>
            </a:r>
            <a:r>
              <a:rPr lang="es-MX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Office PowerPoint</Application>
  <PresentationFormat>Panorámica</PresentationFormat>
  <Paragraphs>115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de Office</vt:lpstr>
      <vt:lpstr>Integrando Hojas de Estilo a la web Selectores e integración</vt:lpstr>
      <vt:lpstr>Presentación de PowerPoint</vt:lpstr>
      <vt:lpstr>Presentación de PowerPoint</vt:lpstr>
      <vt:lpstr>REVISEMOS LOS RESULTADOS DEL CUESTIONARIO</vt:lpstr>
      <vt:lpstr>Presentación de PowerPoint</vt:lpstr>
      <vt:lpstr>SELECTORES </vt:lpstr>
      <vt:lpstr>SELECTOR DE ID</vt:lpstr>
      <vt:lpstr>SELECTOR DE CLASES</vt:lpstr>
      <vt:lpstr>SELECTOR DE CLASES</vt:lpstr>
      <vt:lpstr>¿CÓMO SE AGREGA CSS A MI PÁGINA?</vt:lpstr>
      <vt:lpstr>¿CÓMO SE AGREGA CSS A MI PÁGINA?</vt:lpstr>
      <vt:lpstr>¿CÓMO SE AGREGA CSS A MI PÁGINA?</vt:lpstr>
      <vt:lpstr>¿QUÉ OCURRE CUANDO HAY DOS PROPIEDADES  DEFINIDAS PARA UN MISMO SELECTOR?</vt:lpstr>
      <vt:lpstr>Presentación de PowerPoint</vt:lpstr>
      <vt:lpstr>PASOS PARA EL DESAFÍO</vt:lpstr>
      <vt:lpstr>¿NECESITAS AYUDA?</vt:lpstr>
      <vt:lpstr>Presentación de PowerPoint</vt:lpstr>
      <vt:lpstr>ACTIVIDADES A REALIZAR</vt:lpstr>
      <vt:lpstr>¿DUDAS?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Integrando Hojas de Estilo a la web Selectores e integración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2021-02-15T23:13:46Z</dcterms:modified>
</cp:coreProperties>
</file>