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handoutMasterIdLst>
    <p:handoutMasterId r:id="rId37"/>
  </p:handoutMasterIdLst>
  <p:sldIdLst>
    <p:sldId id="310" r:id="rId2"/>
    <p:sldId id="277" r:id="rId3"/>
    <p:sldId id="289" r:id="rId4"/>
    <p:sldId id="309" r:id="rId5"/>
    <p:sldId id="290" r:id="rId6"/>
    <p:sldId id="291" r:id="rId7"/>
    <p:sldId id="284" r:id="rId8"/>
    <p:sldId id="292" r:id="rId9"/>
    <p:sldId id="311" r:id="rId10"/>
    <p:sldId id="293" r:id="rId11"/>
    <p:sldId id="294" r:id="rId12"/>
    <p:sldId id="297" r:id="rId13"/>
    <p:sldId id="312" r:id="rId14"/>
    <p:sldId id="313" r:id="rId15"/>
    <p:sldId id="314" r:id="rId16"/>
    <p:sldId id="296" r:id="rId17"/>
    <p:sldId id="298" r:id="rId18"/>
    <p:sldId id="315" r:id="rId19"/>
    <p:sldId id="316" r:id="rId20"/>
    <p:sldId id="317" r:id="rId21"/>
    <p:sldId id="318" r:id="rId22"/>
    <p:sldId id="319" r:id="rId23"/>
    <p:sldId id="320" r:id="rId24"/>
    <p:sldId id="321" r:id="rId25"/>
    <p:sldId id="322" r:id="rId26"/>
    <p:sldId id="323" r:id="rId27"/>
    <p:sldId id="324" r:id="rId28"/>
    <p:sldId id="325" r:id="rId29"/>
    <p:sldId id="326" r:id="rId30"/>
    <p:sldId id="282" r:id="rId31"/>
    <p:sldId id="273" r:id="rId32"/>
    <p:sldId id="288" r:id="rId33"/>
    <p:sldId id="281" r:id="rId34"/>
    <p:sldId id="276" r:id="rId35"/>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iY5pWMYHGHDWxF7ajhTTfqhk8aX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ison Ahumad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1E4"/>
    <a:srgbClr val="741B47"/>
    <a:srgbClr val="FF0000"/>
    <a:srgbClr val="B99F2F"/>
    <a:srgbClr val="C73E32"/>
    <a:srgbClr val="BA9BA5"/>
    <a:srgbClr val="FEE7DE"/>
    <a:srgbClr val="FFDDDD"/>
    <a:srgbClr val="7737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97" autoAdjust="0"/>
    <p:restoredTop sz="94638"/>
  </p:normalViewPr>
  <p:slideViewPr>
    <p:cSldViewPr snapToGrid="0">
      <p:cViewPr varScale="1">
        <p:scale>
          <a:sx n="97" d="100"/>
          <a:sy n="97" d="100"/>
        </p:scale>
        <p:origin x="1290" y="72"/>
      </p:cViewPr>
      <p:guideLst>
        <p:guide orient="horz" pos="2381"/>
        <p:guide pos="3061"/>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71" d="100"/>
          <a:sy n="171" d="100"/>
        </p:scale>
        <p:origin x="655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customschemas.google.com/relationships/presentationmetadata" Target="meta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FDD335-E4BA-8D45-B615-63EB3E668BC4}" type="datetimeFigureOut">
              <a:rPr lang="es-ES_tradnl" smtClean="0"/>
              <a:t>29/01/2021</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AC3E79-93B5-5D4D-8B90-6808268CC22A}" type="slidenum">
              <a:rPr lang="es-ES_tradnl" smtClean="0"/>
              <a:t>‹Nº›</a:t>
            </a:fld>
            <a:endParaRPr lang="es-ES_tradnl"/>
          </a:p>
        </p:txBody>
      </p:sp>
    </p:spTree>
    <p:extLst>
      <p:ext uri="{BB962C8B-B14F-4D97-AF65-F5344CB8AC3E}">
        <p14:creationId xmlns:p14="http://schemas.microsoft.com/office/powerpoint/2010/main" val="187730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128682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2049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93326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59443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833724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682785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00920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7492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73185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873213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83140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921719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59780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780813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2390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77859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021829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471122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90226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12225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830111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8333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98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80799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7735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25896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20415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39744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53600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82002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7"/>
        <p:cNvGrpSpPr/>
        <p:nvPr/>
      </p:nvGrpSpPr>
      <p:grpSpPr>
        <a:xfrm>
          <a:off x="0" y="0"/>
          <a:ext cx="0" cy="0"/>
          <a:chOff x="0" y="0"/>
          <a:chExt cx="0" cy="0"/>
        </a:xfrm>
      </p:grpSpPr>
      <p:sp>
        <p:nvSpPr>
          <p:cNvPr id="9" name="Google Shape;9;p23"/>
          <p:cNvSpPr/>
          <p:nvPr/>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 name="Google Shape;11;p23"/>
          <p:cNvPicPr preferRelativeResize="0"/>
          <p:nvPr/>
        </p:nvPicPr>
        <p:blipFill rotWithShape="1">
          <a:blip r:embed="rId2">
            <a:alphaModFix/>
          </a:blip>
          <a:srcRect/>
          <a:stretch/>
        </p:blipFill>
        <p:spPr>
          <a:xfrm>
            <a:off x="436350" y="419800"/>
            <a:ext cx="3659450" cy="680475"/>
          </a:xfrm>
          <a:prstGeom prst="rect">
            <a:avLst/>
          </a:prstGeom>
          <a:noFill/>
          <a:ln>
            <a:noFill/>
          </a:ln>
        </p:spPr>
      </p:pic>
      <p:sp>
        <p:nvSpPr>
          <p:cNvPr id="13" name="Google Shape;13;p23"/>
          <p:cNvSpPr/>
          <p:nvPr/>
        </p:nvSpPr>
        <p:spPr>
          <a:xfrm>
            <a:off x="436350" y="6464001"/>
            <a:ext cx="7891862" cy="680474"/>
          </a:xfrm>
          <a:prstGeom prst="roundRect">
            <a:avLst>
              <a:gd name="adj" fmla="val 19335"/>
            </a:avLst>
          </a:prstGeom>
          <a:solidFill>
            <a:srgbClr val="BB9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 name="Google Shape;14;p23"/>
          <p:cNvPicPr preferRelativeResize="0"/>
          <p:nvPr/>
        </p:nvPicPr>
        <p:blipFill rotWithShape="1">
          <a:blip r:embed="rId3">
            <a:alphaModFix/>
          </a:blip>
          <a:srcRect/>
          <a:stretch/>
        </p:blipFill>
        <p:spPr>
          <a:xfrm>
            <a:off x="433441" y="6464000"/>
            <a:ext cx="690482" cy="680475"/>
          </a:xfrm>
          <a:prstGeom prst="rect">
            <a:avLst/>
          </a:prstGeom>
          <a:noFill/>
          <a:ln>
            <a:noFill/>
          </a:ln>
        </p:spPr>
      </p:pic>
      <p:pic>
        <p:nvPicPr>
          <p:cNvPr id="16" name="Imagen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17" name="Imagen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18" name="Google Shape;12;p23"/>
          <p:cNvPicPr preferRelativeResize="0">
            <a:picLocks noChangeAspect="1"/>
          </p:cNvPicPr>
          <p:nvPr userDrawn="1"/>
        </p:nvPicPr>
        <p:blipFill rotWithShape="1">
          <a:blip r:embed="rId6">
            <a:alphaModFix/>
          </a:blip>
          <a:srcRect/>
          <a:stretch/>
        </p:blipFill>
        <p:spPr>
          <a:xfrm>
            <a:off x="8521706" y="6387272"/>
            <a:ext cx="830659" cy="756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3" name="Google Shape;9;p23"/>
          <p:cNvSpPr/>
          <p:nvPr userDrawn="1"/>
        </p:nvSpPr>
        <p:spPr>
          <a:xfrm>
            <a:off x="242856" y="1756550"/>
            <a:ext cx="9346500" cy="5675922"/>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6" name="Google Shape;11;p23"/>
          <p:cNvPicPr preferRelativeResize="0"/>
          <p:nvPr userDrawn="1"/>
        </p:nvPicPr>
        <p:blipFill rotWithShape="1">
          <a:blip r:embed="rId4">
            <a:alphaModFix/>
          </a:blip>
          <a:srcRect/>
          <a:stretch/>
        </p:blipFill>
        <p:spPr>
          <a:xfrm>
            <a:off x="436350" y="419800"/>
            <a:ext cx="3659450" cy="680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5"/>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FFFFFF"/>
                </a:solidFill>
                <a:latin typeface="Calibri"/>
                <a:ea typeface="Calibri"/>
                <a:cs typeface="Calibri"/>
                <a:sym typeface="Calibri"/>
              </a:rPr>
              <a:t>MÓDULO</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sistemas</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dirección</a:t>
            </a:r>
            <a:r>
              <a:rPr lang="en-US" sz="1400" b="0" i="0" u="none" strike="noStrike" cap="none" baseline="0" dirty="0" smtClean="0">
                <a:solidFill>
                  <a:srgbClr val="FFFFFF"/>
                </a:solidFill>
                <a:latin typeface="Calibri"/>
                <a:ea typeface="Calibri"/>
                <a:cs typeface="Calibri"/>
                <a:sym typeface="Calibri"/>
              </a:rPr>
              <a:t> y </a:t>
            </a:r>
            <a:r>
              <a:rPr lang="en-US" sz="1400" b="0" i="0" u="none" strike="noStrike" cap="none" baseline="0" dirty="0" err="1" smtClean="0">
                <a:solidFill>
                  <a:srgbClr val="FFFFFF"/>
                </a:solidFill>
                <a:latin typeface="Calibri"/>
                <a:ea typeface="Calibri"/>
                <a:cs typeface="Calibri"/>
                <a:sym typeface="Calibri"/>
              </a:rPr>
              <a:t>suspensión</a:t>
            </a:r>
            <a:endParaRPr lang="en-US" sz="1400" b="0" i="0" u="none" strike="noStrike" cap="none" dirty="0">
              <a:solidFill>
                <a:srgbClr val="FFFFFF"/>
              </a:solidFill>
              <a:latin typeface="Calibri"/>
              <a:ea typeface="Calibri"/>
              <a:cs typeface="Calibri"/>
              <a:sym typeface="Calibri"/>
            </a:endParaRPr>
          </a:p>
        </p:txBody>
      </p:sp>
      <p:sp>
        <p:nvSpPr>
          <p:cNvPr id="10"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1"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Medio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2|</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6" name="Google Shape;26;p2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6"/>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0"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Medio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1"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2|</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
        <p:nvSpPr>
          <p:cNvPr id="12"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FFFFFF"/>
                </a:solidFill>
                <a:latin typeface="Calibri"/>
                <a:ea typeface="Calibri"/>
                <a:cs typeface="Calibri"/>
                <a:sym typeface="Calibri"/>
              </a:rPr>
              <a:t>MÓDULO</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sistemas</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dirección</a:t>
            </a:r>
            <a:r>
              <a:rPr lang="en-US" sz="1400" b="0" i="0" u="none" strike="noStrike" cap="none" baseline="0" dirty="0" smtClean="0">
                <a:solidFill>
                  <a:srgbClr val="FFFFFF"/>
                </a:solidFill>
                <a:latin typeface="Calibri"/>
                <a:ea typeface="Calibri"/>
                <a:cs typeface="Calibri"/>
                <a:sym typeface="Calibri"/>
              </a:rPr>
              <a:t> y </a:t>
            </a:r>
            <a:r>
              <a:rPr lang="en-US" sz="1400" b="0" i="0" u="none" strike="noStrike" cap="none" baseline="0" dirty="0" err="1" smtClean="0">
                <a:solidFill>
                  <a:srgbClr val="FFFFFF"/>
                </a:solidFill>
                <a:latin typeface="Calibri"/>
                <a:ea typeface="Calibri"/>
                <a:cs typeface="Calibri"/>
                <a:sym typeface="Calibri"/>
              </a:rPr>
              <a:t>suspensión</a:t>
            </a:r>
            <a:endParaRPr lang="en-US" sz="1400" b="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27"/>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7"/>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 name="Google Shape;33;p27"/>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2"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Medio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3"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2|</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
        <p:nvSpPr>
          <p:cNvPr id="9"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FFFFFF"/>
                </a:solidFill>
                <a:latin typeface="Calibri"/>
                <a:ea typeface="Calibri"/>
                <a:cs typeface="Calibri"/>
                <a:sym typeface="Calibri"/>
              </a:rPr>
              <a:t>MÓDULO</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sistemas</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dirección</a:t>
            </a:r>
            <a:r>
              <a:rPr lang="en-US" sz="1400" b="0" i="0" u="none" strike="noStrike" cap="none" baseline="0" dirty="0" smtClean="0">
                <a:solidFill>
                  <a:srgbClr val="FFFFFF"/>
                </a:solidFill>
                <a:latin typeface="Calibri"/>
                <a:ea typeface="Calibri"/>
                <a:cs typeface="Calibri"/>
                <a:sym typeface="Calibri"/>
              </a:rPr>
              <a:t> y </a:t>
            </a:r>
            <a:r>
              <a:rPr lang="en-US" sz="1400" b="0" i="0" u="none" strike="noStrike" cap="none" baseline="0" dirty="0" err="1" smtClean="0">
                <a:solidFill>
                  <a:srgbClr val="FFFFFF"/>
                </a:solidFill>
                <a:latin typeface="Calibri"/>
                <a:ea typeface="Calibri"/>
                <a:cs typeface="Calibri"/>
                <a:sym typeface="Calibri"/>
              </a:rPr>
              <a:t>suspensión</a:t>
            </a:r>
            <a:endParaRPr lang="en-US" sz="1400" b="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28"/>
          <p:cNvSpPr/>
          <p:nvPr/>
        </p:nvSpPr>
        <p:spPr>
          <a:xfrm rot="10800000" flipH="1">
            <a:off x="181650" y="822025"/>
            <a:ext cx="9356700" cy="6531300"/>
          </a:xfrm>
          <a:prstGeom prst="round1Rect">
            <a:avLst>
              <a:gd name="adj" fmla="val 15350"/>
            </a:avLst>
          </a:prstGeom>
          <a:solidFill>
            <a:srgbClr val="BA9BA5">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8"/>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2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9"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Medio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0"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2|</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
        <p:nvSpPr>
          <p:cNvPr id="11"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FFFFFF"/>
                </a:solidFill>
                <a:latin typeface="Calibri"/>
                <a:ea typeface="Calibri"/>
                <a:cs typeface="Calibri"/>
                <a:sym typeface="Calibri"/>
              </a:rPr>
              <a:t>MÓDULO</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sistemas</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dirección</a:t>
            </a:r>
            <a:r>
              <a:rPr lang="en-US" sz="1400" b="0" i="0" u="none" strike="noStrike" cap="none" baseline="0" dirty="0" smtClean="0">
                <a:solidFill>
                  <a:srgbClr val="FFFFFF"/>
                </a:solidFill>
                <a:latin typeface="Calibri"/>
                <a:ea typeface="Calibri"/>
                <a:cs typeface="Calibri"/>
                <a:sym typeface="Calibri"/>
              </a:rPr>
              <a:t> y </a:t>
            </a:r>
            <a:r>
              <a:rPr lang="en-US" sz="1400" b="0" i="0" u="none" strike="noStrike" cap="none" baseline="0" dirty="0" err="1" smtClean="0">
                <a:solidFill>
                  <a:srgbClr val="FFFFFF"/>
                </a:solidFill>
                <a:latin typeface="Calibri"/>
                <a:ea typeface="Calibri"/>
                <a:cs typeface="Calibri"/>
                <a:sym typeface="Calibri"/>
              </a:rPr>
              <a:t>suspensión</a:t>
            </a:r>
            <a:endParaRPr lang="en-US" sz="1400" b="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2">
    <p:bg>
      <p:bgPr>
        <a:solidFill>
          <a:schemeClr val="lt1"/>
        </a:solidFill>
        <a:effectLst/>
      </p:bgPr>
    </p:bg>
    <p:spTree>
      <p:nvGrpSpPr>
        <p:cNvPr id="1" name="Shape 59"/>
        <p:cNvGrpSpPr/>
        <p:nvPr/>
      </p:nvGrpSpPr>
      <p:grpSpPr>
        <a:xfrm>
          <a:off x="0" y="0"/>
          <a:ext cx="0" cy="0"/>
          <a:chOff x="0" y="0"/>
          <a:chExt cx="0" cy="0"/>
        </a:xfrm>
      </p:grpSpPr>
      <p:sp>
        <p:nvSpPr>
          <p:cNvPr id="6" name="Google Shape;61;p30"/>
          <p:cNvSpPr/>
          <p:nvPr userDrawn="1"/>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62;p30"/>
          <p:cNvSpPr/>
          <p:nvPr userDrawn="1"/>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63;p30"/>
          <p:cNvSpPr/>
          <p:nvPr userDrawn="1"/>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0" name="Google Shape;92;p3"/>
          <p:cNvSpPr txBox="1"/>
          <p:nvPr userDrawn="1"/>
        </p:nvSpPr>
        <p:spPr>
          <a:xfrm>
            <a:off x="8170652" y="288449"/>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b="1" i="0" u="none" strike="noStrike" cap="none" dirty="0" smtClean="0">
                <a:solidFill>
                  <a:schemeClr val="tx1"/>
                </a:solidFill>
                <a:latin typeface="Calibri"/>
                <a:ea typeface="Calibri"/>
                <a:cs typeface="Calibri"/>
                <a:sym typeface="Calibri"/>
              </a:rPr>
              <a:t>¡</a:t>
            </a:r>
            <a:r>
              <a:rPr lang="en-US" b="1" i="0" u="none" strike="noStrike" cap="none" dirty="0" err="1" smtClean="0">
                <a:solidFill>
                  <a:schemeClr val="tx1"/>
                </a:solidFill>
                <a:latin typeface="Calibri"/>
                <a:ea typeface="Calibri"/>
                <a:cs typeface="Calibri"/>
                <a:sym typeface="Calibri"/>
              </a:rPr>
              <a:t>Atención</a:t>
            </a:r>
            <a:r>
              <a:rPr lang="en-US" b="1" i="0" u="none" strike="noStrike" cap="none" dirty="0" smtClean="0">
                <a:solidFill>
                  <a:schemeClr val="tx1"/>
                </a:solidFill>
                <a:latin typeface="Calibri"/>
                <a:ea typeface="Calibri"/>
                <a:cs typeface="Calibri"/>
                <a:sym typeface="Calibri"/>
              </a:rPr>
              <a:t>!</a:t>
            </a:r>
            <a:endParaRPr b="1" i="0" u="none" strike="noStrike" cap="none" dirty="0">
              <a:solidFill>
                <a:schemeClr val="tx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4.tiff"/><Relationship Id="rId5" Type="http://schemas.openxmlformats.org/officeDocument/2006/relationships/image" Target="../media/image33.png"/><Relationship Id="rId4" Type="http://schemas.openxmlformats.org/officeDocument/2006/relationships/image" Target="../media/image32.tiff"/></Relationships>
</file>

<file path=ppt/slides/_rels/slide1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0.tiff"/><Relationship Id="rId4" Type="http://schemas.openxmlformats.org/officeDocument/2006/relationships/image" Target="../media/image39.tiff"/></Relationships>
</file>

<file path=ppt/slides/_rels/slide2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3.tiff"/></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9.tiff"/></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hyperlink" Target="https://www.youtube.com/watch?v=7irOGrDcUC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6"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741B47"/>
                </a:solidFill>
                <a:latin typeface="Calibri"/>
                <a:ea typeface="Calibri"/>
                <a:cs typeface="Calibri"/>
                <a:sym typeface="Calibri"/>
              </a:rPr>
              <a:t>SECTOR METALMECÁNICA </a:t>
            </a:r>
            <a:r>
              <a:rPr lang="en-US" sz="1200" b="0" i="0" u="none" strike="noStrike" cap="none" dirty="0">
                <a:solidFill>
                  <a:srgbClr val="741B47"/>
                </a:solidFill>
                <a:latin typeface="Calibri"/>
                <a:ea typeface="Calibri"/>
                <a:cs typeface="Calibri"/>
                <a:sym typeface="Calibri"/>
              </a:rPr>
              <a:t>| NIVEL </a:t>
            </a:r>
            <a:r>
              <a:rPr lang="en-US" sz="1200" b="0" i="0" u="none" strike="noStrike" cap="none" dirty="0" smtClean="0">
                <a:solidFill>
                  <a:srgbClr val="741B47"/>
                </a:solidFill>
                <a:latin typeface="Calibri"/>
                <a:ea typeface="Calibri"/>
                <a:cs typeface="Calibri"/>
                <a:sym typeface="Calibri"/>
              </a:rPr>
              <a:t>4° </a:t>
            </a:r>
            <a:r>
              <a:rPr lang="en-US" sz="1200" b="0" i="0" u="none" strike="noStrike" cap="none" dirty="0">
                <a:solidFill>
                  <a:srgbClr val="741B47"/>
                </a:solidFill>
                <a:latin typeface="Calibri"/>
                <a:ea typeface="Calibri"/>
                <a:cs typeface="Calibri"/>
                <a:sym typeface="Calibri"/>
              </a:rPr>
              <a:t>MEDIO</a:t>
            </a:r>
            <a:endParaRPr sz="1200" b="0" i="0" u="none" strike="noStrike" cap="none" dirty="0">
              <a:solidFill>
                <a:srgbClr val="741B47"/>
              </a:solidFill>
              <a:latin typeface="Calibri"/>
              <a:ea typeface="Calibri"/>
              <a:cs typeface="Calibri"/>
              <a:sym typeface="Calibri"/>
            </a:endParaRPr>
          </a:p>
        </p:txBody>
      </p:sp>
      <p:sp>
        <p:nvSpPr>
          <p:cNvPr id="7" name="Google Shape;76;p1"/>
          <p:cNvSpPr txBox="1"/>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a:t>
            </a:r>
            <a:r>
              <a:rPr lang="en-US" sz="1500" b="1" i="0" u="none" strike="noStrike" cap="none" dirty="0" smtClean="0">
                <a:solidFill>
                  <a:srgbClr val="000000"/>
                </a:solidFill>
                <a:latin typeface="Calibri"/>
                <a:ea typeface="Calibri"/>
                <a:cs typeface="Calibri"/>
                <a:sym typeface="Calibri"/>
              </a:rPr>
              <a:t>9</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11" name="Google Shape;61;p13"/>
          <p:cNvSpPr txBox="1">
            <a:spLocks/>
          </p:cNvSpPr>
          <p:nvPr/>
        </p:nvSpPr>
        <p:spPr>
          <a:xfrm>
            <a:off x="365424" y="2376001"/>
            <a:ext cx="8740476"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smtClean="0">
                <a:solidFill>
                  <a:srgbClr val="741B47"/>
                </a:solidFill>
                <a:latin typeface="Calibri" panose="020F0502020204030204" pitchFamily="34" charset="0"/>
                <a:ea typeface="Roboto"/>
                <a:cs typeface="Calibri" panose="020F0502020204030204" pitchFamily="34" charset="0"/>
                <a:sym typeface="Roboto"/>
              </a:rPr>
              <a:t>MANTENIMIENTO DE SISTEMAS DE DIRECCIÓN Y SUSPENSIÓN</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a:p>
            <a:pPr>
              <a:lnSpc>
                <a:spcPct val="90000"/>
              </a:lnSpc>
            </a:pP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389" y="3323175"/>
            <a:ext cx="6179484" cy="3280860"/>
          </a:xfrm>
          <a:prstGeom prst="rect">
            <a:avLst/>
          </a:prstGeom>
        </p:spPr>
      </p:pic>
    </p:spTree>
    <p:extLst>
      <p:ext uri="{BB962C8B-B14F-4D97-AF65-F5344CB8AC3E}">
        <p14:creationId xmlns:p14="http://schemas.microsoft.com/office/powerpoint/2010/main" val="1726313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2" name="Rectángulo redondeado"/>
          <p:cNvSpPr/>
          <p:nvPr/>
        </p:nvSpPr>
        <p:spPr>
          <a:xfrm>
            <a:off x="325689" y="4181115"/>
            <a:ext cx="8589712" cy="2286920"/>
          </a:xfrm>
          <a:prstGeom prst="roundRect">
            <a:avLst>
              <a:gd name="adj" fmla="val 7921"/>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6" name="CuadroTexto 5"/>
          <p:cNvSpPr txBox="1"/>
          <p:nvPr/>
        </p:nvSpPr>
        <p:spPr>
          <a:xfrm>
            <a:off x="3784349" y="2007604"/>
            <a:ext cx="1981678" cy="307777"/>
          </a:xfrm>
          <a:prstGeom prst="rect">
            <a:avLst/>
          </a:prstGeom>
          <a:noFill/>
        </p:spPr>
        <p:txBody>
          <a:bodyPr wrap="square" rtlCol="0">
            <a:spAutoFit/>
          </a:bodyPr>
          <a:lstStyle/>
          <a:p>
            <a:r>
              <a:rPr lang="es-ES_tradnl" smtClean="0"/>
              <a:t> </a:t>
            </a:r>
            <a:endParaRPr lang="es-ES_tradnl"/>
          </a:p>
        </p:txBody>
      </p:sp>
      <p:sp>
        <p:nvSpPr>
          <p:cNvPr id="22" name="CuadroTexto 21"/>
          <p:cNvSpPr txBox="1"/>
          <p:nvPr/>
        </p:nvSpPr>
        <p:spPr>
          <a:xfrm>
            <a:off x="4481466" y="2030789"/>
            <a:ext cx="1981678" cy="307777"/>
          </a:xfrm>
          <a:prstGeom prst="rect">
            <a:avLst/>
          </a:prstGeom>
          <a:noFill/>
        </p:spPr>
        <p:txBody>
          <a:bodyPr wrap="square" rtlCol="0">
            <a:spAutoFit/>
          </a:bodyPr>
          <a:lstStyle/>
          <a:p>
            <a:r>
              <a:rPr lang="es-ES_tradnl" smtClean="0"/>
              <a:t> </a:t>
            </a:r>
            <a:endParaRPr lang="es-ES_tradnl"/>
          </a:p>
        </p:txBody>
      </p:sp>
      <p:sp>
        <p:nvSpPr>
          <p:cNvPr id="21" name="Rectángulo redondeado"/>
          <p:cNvSpPr/>
          <p:nvPr/>
        </p:nvSpPr>
        <p:spPr>
          <a:xfrm>
            <a:off x="325688" y="2022862"/>
            <a:ext cx="8925887" cy="1883509"/>
          </a:xfrm>
          <a:prstGeom prst="roundRect">
            <a:avLst>
              <a:gd name="adj" fmla="val 7921"/>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smtClean="0">
                <a:solidFill>
                  <a:srgbClr val="741B47"/>
                </a:solidFill>
                <a:latin typeface="Calibri"/>
                <a:ea typeface="Calibri"/>
                <a:cs typeface="Calibri"/>
                <a:sym typeface="Calibri"/>
              </a:rPr>
              <a:t>HISTORIA</a:t>
            </a:r>
            <a:r>
              <a:rPr lang="en-US" sz="2800" b="1" i="0" u="none" strike="noStrike" cap="none" dirty="0" smtClean="0">
                <a:solidFill>
                  <a:srgbClr val="741B47"/>
                </a:solidFill>
                <a:latin typeface="Calibri"/>
                <a:ea typeface="Calibri"/>
                <a:cs typeface="Calibri"/>
                <a:sym typeface="Calibri"/>
              </a:rPr>
              <a:t> DE </a:t>
            </a:r>
            <a:r>
              <a:rPr lang="en-US" sz="2800" b="0" i="0" u="none" strike="noStrike" cap="none" dirty="0" smtClean="0">
                <a:solidFill>
                  <a:srgbClr val="FF0000"/>
                </a:solidFill>
                <a:latin typeface="Calibri"/>
                <a:ea typeface="Calibri"/>
                <a:cs typeface="Calibri"/>
                <a:sym typeface="Calibri"/>
              </a:rPr>
              <a:t>LA SUSPENSIÓN </a:t>
            </a:r>
            <a:endParaRPr sz="3100" b="0" i="0" u="none" strike="noStrike" cap="none" dirty="0">
              <a:solidFill>
                <a:srgbClr val="FF0000"/>
              </a:solidFill>
              <a:latin typeface="Calibri"/>
              <a:ea typeface="Calibri"/>
              <a:cs typeface="Calibri"/>
              <a:sym typeface="Calibri"/>
            </a:endParaRPr>
          </a:p>
        </p:txBody>
      </p:sp>
      <p:sp>
        <p:nvSpPr>
          <p:cNvPr id="27" name="Nunca drenar o botar los líquidos que contiene. Estos son altamente tóxicos y corrosivos, hacerlo es un riesgo potencial para quien la manipula y el medio ambiente.…"/>
          <p:cNvSpPr txBox="1"/>
          <p:nvPr/>
        </p:nvSpPr>
        <p:spPr>
          <a:xfrm>
            <a:off x="771981" y="2220180"/>
            <a:ext cx="8203931" cy="147732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En el siglo XIX los fabricantes de carruajes tenían la preocupación de tratar de hacer más cómodos los vehículos de la época. </a:t>
            </a:r>
            <a:endParaRPr lang="es-ES" sz="1600" dirty="0" smtClean="0">
              <a:solidFill>
                <a:schemeClr val="bg2">
                  <a:lumMod val="50000"/>
                </a:schemeClr>
              </a:solidFill>
              <a:latin typeface="Calibri" charset="0"/>
              <a:ea typeface="Calibri" charset="0"/>
              <a:cs typeface="Calibri" charset="0"/>
            </a:endParaRPr>
          </a:p>
          <a:p>
            <a:pPr algn="just"/>
            <a:endParaRPr lang="es-ES" sz="1600" dirty="0">
              <a:solidFill>
                <a:schemeClr val="bg2">
                  <a:lumMod val="50000"/>
                </a:schemeClr>
              </a:solidFill>
              <a:latin typeface="Calibri" charset="0"/>
              <a:ea typeface="Calibri" charset="0"/>
              <a:cs typeface="Calibri" charset="0"/>
            </a:endParaRPr>
          </a:p>
          <a:p>
            <a:pPr algn="just"/>
            <a:r>
              <a:rPr lang="es-ES" sz="1600" dirty="0">
                <a:solidFill>
                  <a:schemeClr val="bg2">
                    <a:lumMod val="50000"/>
                  </a:schemeClr>
                </a:solidFill>
                <a:latin typeface="Calibri" charset="0"/>
                <a:ea typeface="Calibri" charset="0"/>
                <a:cs typeface="Calibri" charset="0"/>
              </a:rPr>
              <a:t>Los caminos empedrados eran una tortura para los ocupantes de los antiguos carros de tracción animal, pues la fuerza de cada evento o piedra por donde las ruedas pasaban, se transmitía a todo el carruaje en la misma magnitud</a:t>
            </a:r>
            <a:r>
              <a:rPr lang="es-ES"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10" name="Imagen 9" descr="Captura de pantalla 2014-11-17 a la(s) 13.40.14.png">
            <a:extLst>
              <a:ext uri="{FF2B5EF4-FFF2-40B4-BE49-F238E27FC236}">
                <a16:creationId xmlns="" xmlns:a16="http://schemas.microsoft.com/office/drawing/2014/main" id="{A31469B4-D3B5-E247-BF06-A0A62DDB5B2C}"/>
              </a:ext>
            </a:extLst>
          </p:cNvPr>
          <p:cNvPicPr/>
          <p:nvPr/>
        </p:nvPicPr>
        <p:blipFill>
          <a:blip r:embed="rId3">
            <a:extLst>
              <a:ext uri="{28A0092B-C50C-407E-A947-70E740481C1C}">
                <a14:useLocalDpi xmlns:a14="http://schemas.microsoft.com/office/drawing/2010/main" val="0"/>
              </a:ext>
            </a:extLst>
          </a:blip>
          <a:stretch>
            <a:fillRect/>
          </a:stretch>
        </p:blipFill>
        <p:spPr>
          <a:xfrm>
            <a:off x="4001567" y="4231488"/>
            <a:ext cx="5471886" cy="2883262"/>
          </a:xfrm>
          <a:prstGeom prst="roundRect">
            <a:avLst/>
          </a:prstGeom>
          <a:ln w="44450">
            <a:solidFill>
              <a:srgbClr val="E9E1E4"/>
            </a:solidFill>
          </a:ln>
        </p:spPr>
      </p:pic>
      <p:sp>
        <p:nvSpPr>
          <p:cNvPr id="11" name="Nunca drenar o botar los líquidos que contiene. Estos son altamente tóxicos y corrosivos, hacerlo es un riesgo potencial para quien la manipula y el medio ambiente.…"/>
          <p:cNvSpPr txBox="1"/>
          <p:nvPr/>
        </p:nvSpPr>
        <p:spPr>
          <a:xfrm>
            <a:off x="771982" y="4326812"/>
            <a:ext cx="2647976" cy="196977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smtClean="0">
                <a:solidFill>
                  <a:schemeClr val="bg2">
                    <a:lumMod val="50000"/>
                  </a:schemeClr>
                </a:solidFill>
                <a:latin typeface="Calibri" charset="0"/>
                <a:ea typeface="Calibri" charset="0"/>
                <a:cs typeface="Calibri" charset="0"/>
              </a:rPr>
              <a:t>Así </a:t>
            </a:r>
            <a:r>
              <a:rPr lang="es-ES" sz="1600" dirty="0">
                <a:solidFill>
                  <a:schemeClr val="bg2">
                    <a:lumMod val="50000"/>
                  </a:schemeClr>
                </a:solidFill>
                <a:latin typeface="Calibri" charset="0"/>
                <a:ea typeface="Calibri" charset="0"/>
                <a:cs typeface="Calibri" charset="0"/>
              </a:rPr>
              <a:t>fue como los carruajes de caballos británicos llegaron a  equipar muelles (resortes) de madera en el caso de los vehículos ligeros de un caballo, para evitar impuestos, y muelles de acero en vehículos más grandes. </a:t>
            </a:r>
            <a:endParaRPr lang="es-CL" sz="1600" dirty="0">
              <a:solidFill>
                <a:schemeClr val="bg2">
                  <a:lumMod val="50000"/>
                </a:schemeClr>
              </a:solidFill>
              <a:latin typeface="Calibri" charset="0"/>
              <a:ea typeface="Calibri" charset="0"/>
              <a:cs typeface="Calibri" charset="0"/>
            </a:endParaRPr>
          </a:p>
        </p:txBody>
      </p:sp>
    </p:spTree>
    <p:extLst>
      <p:ext uri="{BB962C8B-B14F-4D97-AF65-F5344CB8AC3E}">
        <p14:creationId xmlns:p14="http://schemas.microsoft.com/office/powerpoint/2010/main" val="968381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6" name="CuadroTexto 5"/>
          <p:cNvSpPr txBox="1"/>
          <p:nvPr/>
        </p:nvSpPr>
        <p:spPr>
          <a:xfrm>
            <a:off x="3784349" y="2007604"/>
            <a:ext cx="1981678" cy="307777"/>
          </a:xfrm>
          <a:prstGeom prst="rect">
            <a:avLst/>
          </a:prstGeom>
          <a:noFill/>
        </p:spPr>
        <p:txBody>
          <a:bodyPr wrap="square" rtlCol="0">
            <a:spAutoFit/>
          </a:bodyPr>
          <a:lstStyle/>
          <a:p>
            <a:r>
              <a:rPr lang="es-ES_tradnl" smtClean="0"/>
              <a:t> </a:t>
            </a:r>
            <a:endParaRPr lang="es-ES_tradnl"/>
          </a:p>
        </p:txBody>
      </p:sp>
      <p:sp>
        <p:nvSpPr>
          <p:cNvPr id="22" name="CuadroTexto 21"/>
          <p:cNvSpPr txBox="1"/>
          <p:nvPr/>
        </p:nvSpPr>
        <p:spPr>
          <a:xfrm>
            <a:off x="4481466" y="2030789"/>
            <a:ext cx="1981678" cy="307777"/>
          </a:xfrm>
          <a:prstGeom prst="rect">
            <a:avLst/>
          </a:prstGeom>
          <a:noFill/>
        </p:spPr>
        <p:txBody>
          <a:bodyPr wrap="square" rtlCol="0">
            <a:spAutoFit/>
          </a:bodyPr>
          <a:lstStyle/>
          <a:p>
            <a:r>
              <a:rPr lang="es-ES_tradnl" smtClean="0"/>
              <a:t> </a:t>
            </a:r>
            <a:endParaRPr lang="es-ES_tradnl"/>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EJEMPLOS DE </a:t>
            </a:r>
            <a:r>
              <a:rPr lang="en-US" sz="2800" b="0" i="0" u="none" strike="noStrike" cap="none" dirty="0" smtClean="0">
                <a:solidFill>
                  <a:srgbClr val="FF0000"/>
                </a:solidFill>
                <a:latin typeface="Calibri"/>
                <a:ea typeface="Calibri"/>
                <a:cs typeface="Calibri"/>
                <a:sym typeface="Calibri"/>
              </a:rPr>
              <a:t>CARRUAJES</a:t>
            </a:r>
            <a:endParaRPr sz="3100" b="0" i="0" u="none" strike="noStrike" cap="none" dirty="0">
              <a:solidFill>
                <a:srgbClr val="FF0000"/>
              </a:solidFill>
              <a:latin typeface="Calibri"/>
              <a:ea typeface="Calibri"/>
              <a:cs typeface="Calibri"/>
              <a:sym typeface="Calibri"/>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76" y="2433759"/>
            <a:ext cx="4376108" cy="3221675"/>
          </a:xfrm>
          <a:prstGeom prst="round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567" y="2526890"/>
            <a:ext cx="4376108" cy="2921285"/>
          </a:xfrm>
          <a:prstGeom prst="roundRect">
            <a:avLst/>
          </a:prstGeom>
        </p:spPr>
      </p:pic>
    </p:spTree>
    <p:extLst>
      <p:ext uri="{BB962C8B-B14F-4D97-AF65-F5344CB8AC3E}">
        <p14:creationId xmlns:p14="http://schemas.microsoft.com/office/powerpoint/2010/main" val="652670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1" name="Rectángulo redondeado"/>
          <p:cNvSpPr/>
          <p:nvPr/>
        </p:nvSpPr>
        <p:spPr>
          <a:xfrm>
            <a:off x="325689" y="2014397"/>
            <a:ext cx="8769819" cy="1200751"/>
          </a:xfrm>
          <a:prstGeom prst="roundRect">
            <a:avLst>
              <a:gd name="adj" fmla="val 29068"/>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FENÓMENOS FÍSICOS</a:t>
            </a:r>
            <a:endParaRPr sz="3100" b="0" i="0" u="none" strike="noStrike" cap="none" dirty="0">
              <a:solidFill>
                <a:srgbClr val="FF0000"/>
              </a:solidFill>
              <a:latin typeface="Calibri"/>
              <a:ea typeface="Calibri"/>
              <a:cs typeface="Calibri"/>
              <a:sym typeface="Calibri"/>
            </a:endParaRPr>
          </a:p>
        </p:txBody>
      </p:sp>
      <p:sp>
        <p:nvSpPr>
          <p:cNvPr id="27" name="Nunca drenar o botar los líquidos que contiene. Estos son altamente tóxicos y corrosivos, hacerlo es un riesgo potencial para quien la manipula y el medio ambiente.…"/>
          <p:cNvSpPr txBox="1"/>
          <p:nvPr/>
        </p:nvSpPr>
        <p:spPr>
          <a:xfrm>
            <a:off x="771981" y="2262517"/>
            <a:ext cx="7877234"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Cuando los grandes inventores empezaron a armar sus máquinas, surgieron junto con ellas, los grandes problemas ya vividos en los tiempos pasados con las carrozas y carruajes: la adherencia al suelo, estabilidad y confort.</a:t>
            </a:r>
            <a:endParaRPr lang="es-CL" sz="1600" dirty="0">
              <a:solidFill>
                <a:schemeClr val="bg2">
                  <a:lumMod val="50000"/>
                </a:schemeClr>
              </a:solidFill>
              <a:latin typeface="Calibri" charset="0"/>
              <a:ea typeface="Calibri" charset="0"/>
              <a:cs typeface="Calibri" charset="0"/>
            </a:endParaRPr>
          </a:p>
        </p:txBody>
      </p:sp>
      <p:sp>
        <p:nvSpPr>
          <p:cNvPr id="8" name="Rectángulo redondeado"/>
          <p:cNvSpPr/>
          <p:nvPr/>
        </p:nvSpPr>
        <p:spPr>
          <a:xfrm>
            <a:off x="325689" y="3409356"/>
            <a:ext cx="8769819" cy="1998386"/>
          </a:xfrm>
          <a:prstGeom prst="roundRect">
            <a:avLst>
              <a:gd name="adj" fmla="val 19241"/>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9" name="Nunca drenar o botar los líquidos que contiene. Estos son altamente tóxicos y corrosivos, hacerlo es un riesgo potencial para quien la manipula y el medio ambiente.…"/>
          <p:cNvSpPr txBox="1"/>
          <p:nvPr/>
        </p:nvSpPr>
        <p:spPr>
          <a:xfrm>
            <a:off x="771981" y="3657476"/>
            <a:ext cx="7877234" cy="147732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Para entender la suspensión y sus componentes, antes se debe  entender los fenómenos físicos que la rodean como:</a:t>
            </a:r>
          </a:p>
          <a:p>
            <a:pPr algn="just"/>
            <a:endParaRPr lang="es-ES" sz="1600" dirty="0">
              <a:solidFill>
                <a:schemeClr val="bg2">
                  <a:lumMod val="50000"/>
                </a:schemeClr>
              </a:solidFill>
              <a:latin typeface="Calibri" charset="0"/>
              <a:ea typeface="Calibri" charset="0"/>
              <a:cs typeface="Calibri" charset="0"/>
            </a:endParaRPr>
          </a:p>
          <a:p>
            <a:pPr marL="285750" indent="-285750" algn="just">
              <a:buFont typeface="Arial" charset="0"/>
              <a:buChar char="•"/>
            </a:pPr>
            <a:r>
              <a:rPr lang="es-ES" sz="1600" b="1" dirty="0">
                <a:solidFill>
                  <a:schemeClr val="bg2">
                    <a:lumMod val="50000"/>
                  </a:schemeClr>
                </a:solidFill>
                <a:latin typeface="Calibri" charset="0"/>
                <a:ea typeface="Calibri" charset="0"/>
                <a:cs typeface="Calibri" charset="0"/>
              </a:rPr>
              <a:t>Balanceo o bamboleo.</a:t>
            </a:r>
          </a:p>
          <a:p>
            <a:pPr marL="285750" indent="-285750" algn="just">
              <a:buFont typeface="Arial" charset="0"/>
              <a:buChar char="•"/>
            </a:pPr>
            <a:r>
              <a:rPr lang="es-ES" sz="1600" b="1" dirty="0">
                <a:solidFill>
                  <a:schemeClr val="bg2">
                    <a:lumMod val="50000"/>
                  </a:schemeClr>
                </a:solidFill>
                <a:latin typeface="Calibri" charset="0"/>
                <a:ea typeface="Calibri" charset="0"/>
                <a:cs typeface="Calibri" charset="0"/>
              </a:rPr>
              <a:t>Cabeceo o inclinación.</a:t>
            </a:r>
          </a:p>
          <a:p>
            <a:pPr marL="285750" indent="-285750" algn="just">
              <a:buFont typeface="Arial" charset="0"/>
              <a:buChar char="•"/>
            </a:pPr>
            <a:r>
              <a:rPr lang="es-ES" sz="1600" b="1" dirty="0">
                <a:solidFill>
                  <a:schemeClr val="bg2">
                    <a:lumMod val="50000"/>
                  </a:schemeClr>
                </a:solidFill>
                <a:latin typeface="Calibri" charset="0"/>
                <a:ea typeface="Calibri" charset="0"/>
                <a:cs typeface="Calibri" charset="0"/>
              </a:rPr>
              <a:t>Empuje.</a:t>
            </a:r>
            <a:endParaRPr lang="es-CL" sz="1600" b="1" dirty="0">
              <a:solidFill>
                <a:schemeClr val="bg2">
                  <a:lumMod val="50000"/>
                </a:schemeClr>
              </a:solidFill>
              <a:latin typeface="Calibri" charset="0"/>
              <a:ea typeface="Calibri" charset="0"/>
              <a:cs typeface="Calibri" charset="0"/>
            </a:endParaRPr>
          </a:p>
        </p:txBody>
      </p:sp>
      <p:sp>
        <p:nvSpPr>
          <p:cNvPr id="4" name="Rectángulo redondeado 3"/>
          <p:cNvSpPr/>
          <p:nvPr/>
        </p:nvSpPr>
        <p:spPr>
          <a:xfrm>
            <a:off x="3765755" y="4031227"/>
            <a:ext cx="5636920" cy="2874482"/>
          </a:xfrm>
          <a:prstGeom prst="roundRect">
            <a:avLst/>
          </a:prstGeom>
          <a:solidFill>
            <a:schemeClr val="bg1"/>
          </a:solidFill>
          <a:ln w="57150">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953" y="4215621"/>
            <a:ext cx="4794524" cy="2505694"/>
          </a:xfrm>
          <a:prstGeom prst="rect">
            <a:avLst/>
          </a:prstGeom>
        </p:spPr>
      </p:pic>
    </p:spTree>
    <p:extLst>
      <p:ext uri="{BB962C8B-B14F-4D97-AF65-F5344CB8AC3E}">
        <p14:creationId xmlns:p14="http://schemas.microsoft.com/office/powerpoint/2010/main" val="454007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1" name="Rectángulo redondeado"/>
          <p:cNvSpPr/>
          <p:nvPr/>
        </p:nvSpPr>
        <p:spPr>
          <a:xfrm>
            <a:off x="325689" y="2014398"/>
            <a:ext cx="8769819" cy="935280"/>
          </a:xfrm>
          <a:prstGeom prst="roundRect">
            <a:avLst>
              <a:gd name="adj" fmla="val 29068"/>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BALANCEO O BAMBOLEO</a:t>
            </a:r>
          </a:p>
        </p:txBody>
      </p:sp>
      <p:sp>
        <p:nvSpPr>
          <p:cNvPr id="27" name="Nunca drenar o botar los líquidos que contiene. Estos son altamente tóxicos y corrosivos, hacerlo es un riesgo potencial para quien la manipula y el medio ambiente.…"/>
          <p:cNvSpPr txBox="1"/>
          <p:nvPr/>
        </p:nvSpPr>
        <p:spPr>
          <a:xfrm>
            <a:off x="771981" y="2262517"/>
            <a:ext cx="7877234"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Debido al movimiento del vehículo en pistas irregulares, los resortes se expanden de un lado y se comprimen de otro, causando así el balanceo o bamboleo.</a:t>
            </a:r>
            <a:endParaRPr lang="es-CL" sz="1600" dirty="0">
              <a:solidFill>
                <a:schemeClr val="bg2">
                  <a:lumMod val="50000"/>
                </a:schemeClr>
              </a:solidFill>
              <a:latin typeface="Calibri" charset="0"/>
              <a:ea typeface="Calibri" charset="0"/>
              <a:cs typeface="Calibri" charset="0"/>
            </a:endParaRPr>
          </a:p>
        </p:txBody>
      </p:sp>
      <p:pic>
        <p:nvPicPr>
          <p:cNvPr id="11" name="Imagen 10">
            <a:extLst>
              <a:ext uri="{FF2B5EF4-FFF2-40B4-BE49-F238E27FC236}">
                <a16:creationId xmlns="" xmlns:a16="http://schemas.microsoft.com/office/drawing/2014/main" id="{E9A9E8D1-7F5A-4746-BA70-0021034488E7}"/>
              </a:ext>
            </a:extLst>
          </p:cNvPr>
          <p:cNvPicPr>
            <a:picLocks noChangeAspect="1"/>
          </p:cNvPicPr>
          <p:nvPr/>
        </p:nvPicPr>
        <p:blipFill rotWithShape="1">
          <a:blip r:embed="rId3"/>
          <a:srcRect/>
          <a:stretch/>
        </p:blipFill>
        <p:spPr>
          <a:xfrm>
            <a:off x="4548735" y="3408188"/>
            <a:ext cx="4853940" cy="3184963"/>
          </a:xfrm>
          <a:prstGeom prst="roundRect">
            <a:avLst/>
          </a:prstGeom>
          <a:ln>
            <a:noFill/>
          </a:ln>
        </p:spPr>
      </p:pic>
      <p:sp>
        <p:nvSpPr>
          <p:cNvPr id="12" name="Marco 11">
            <a:extLst>
              <a:ext uri="{FF2B5EF4-FFF2-40B4-BE49-F238E27FC236}">
                <a16:creationId xmlns="" xmlns:a16="http://schemas.microsoft.com/office/drawing/2014/main" id="{80FCFD7C-7CF7-984F-A9F0-38178847F183}"/>
              </a:ext>
            </a:extLst>
          </p:cNvPr>
          <p:cNvSpPr/>
          <p:nvPr/>
        </p:nvSpPr>
        <p:spPr>
          <a:xfrm>
            <a:off x="8714335" y="5566462"/>
            <a:ext cx="688340" cy="34834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175" y="4227871"/>
            <a:ext cx="3858324" cy="1982854"/>
          </a:xfrm>
          <a:prstGeom prst="rect">
            <a:avLst/>
          </a:prstGeom>
        </p:spPr>
      </p:pic>
    </p:spTree>
    <p:extLst>
      <p:ext uri="{BB962C8B-B14F-4D97-AF65-F5344CB8AC3E}">
        <p14:creationId xmlns:p14="http://schemas.microsoft.com/office/powerpoint/2010/main" val="175804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1" name="Rectángulo redondeado"/>
          <p:cNvSpPr/>
          <p:nvPr/>
        </p:nvSpPr>
        <p:spPr>
          <a:xfrm>
            <a:off x="325689" y="2014398"/>
            <a:ext cx="8769819" cy="1495718"/>
          </a:xfrm>
          <a:prstGeom prst="roundRect">
            <a:avLst>
              <a:gd name="adj" fmla="val 29068"/>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CABECEO O INCLINACIÓN</a:t>
            </a:r>
          </a:p>
        </p:txBody>
      </p:sp>
      <p:sp>
        <p:nvSpPr>
          <p:cNvPr id="27" name="Nunca drenar o botar los líquidos que contiene. Estos son altamente tóxicos y corrosivos, hacerlo es un riesgo potencial para quien la manipula y el medio ambiente.…"/>
          <p:cNvSpPr txBox="1"/>
          <p:nvPr/>
        </p:nvSpPr>
        <p:spPr>
          <a:xfrm>
            <a:off x="771981" y="2262517"/>
            <a:ext cx="7877234" cy="9848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Se refiere a cuando el vehículo tiene oscilaciones hacia arriba y para abajo en relación a su línea de centro, tanto en la parte delantera, como trasera del vehículo. </a:t>
            </a:r>
            <a:endParaRPr lang="es-ES" sz="1600" dirty="0" smtClean="0">
              <a:solidFill>
                <a:schemeClr val="bg2">
                  <a:lumMod val="50000"/>
                </a:schemeClr>
              </a:solidFill>
              <a:latin typeface="Calibri" charset="0"/>
              <a:ea typeface="Calibri" charset="0"/>
              <a:cs typeface="Calibri" charset="0"/>
            </a:endParaRPr>
          </a:p>
          <a:p>
            <a:pPr algn="just"/>
            <a:r>
              <a:rPr lang="es-ES" sz="1600" dirty="0">
                <a:solidFill>
                  <a:schemeClr val="bg2">
                    <a:lumMod val="50000"/>
                  </a:schemeClr>
                </a:solidFill>
                <a:latin typeface="Calibri" charset="0"/>
                <a:ea typeface="Calibri" charset="0"/>
                <a:cs typeface="Calibri" charset="0"/>
              </a:rPr>
              <a:t>Esto ocurre cuando el vehículo pasa por depresiones y relieves en la pista. Esto además ocurre cuando se efectúan aceleraciones o frenadas bruscas</a:t>
            </a:r>
            <a:r>
              <a:rPr lang="es-ES"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10" name="Imagen 9">
            <a:extLst>
              <a:ext uri="{FF2B5EF4-FFF2-40B4-BE49-F238E27FC236}">
                <a16:creationId xmlns="" xmlns:a16="http://schemas.microsoft.com/office/drawing/2014/main" id="{028F591E-A693-C54D-A943-65BD6E601BB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89284" y="3758235"/>
            <a:ext cx="7242628" cy="3165893"/>
          </a:xfrm>
          <a:prstGeom prst="rect">
            <a:avLst/>
          </a:prstGeom>
          <a:noFill/>
          <a:ln>
            <a:solidFill>
              <a:srgbClr val="FFFFFF"/>
            </a:solidFill>
          </a:ln>
        </p:spPr>
      </p:pic>
    </p:spTree>
    <p:extLst>
      <p:ext uri="{BB962C8B-B14F-4D97-AF65-F5344CB8AC3E}">
        <p14:creationId xmlns:p14="http://schemas.microsoft.com/office/powerpoint/2010/main" val="168326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1" name="Rectángulo redondeado"/>
          <p:cNvSpPr/>
          <p:nvPr/>
        </p:nvSpPr>
        <p:spPr>
          <a:xfrm>
            <a:off x="325689" y="2014398"/>
            <a:ext cx="8769819" cy="758299"/>
          </a:xfrm>
          <a:prstGeom prst="roundRect">
            <a:avLst>
              <a:gd name="adj" fmla="val 29068"/>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EMPUJE</a:t>
            </a:r>
          </a:p>
        </p:txBody>
      </p:sp>
      <p:sp>
        <p:nvSpPr>
          <p:cNvPr id="27" name="Nunca drenar o botar los líquidos que contiene. Estos son altamente tóxicos y corrosivos, hacerlo es un riesgo potencial para quien la manipula y el medio ambiente.…"/>
          <p:cNvSpPr txBox="1"/>
          <p:nvPr/>
        </p:nvSpPr>
        <p:spPr>
          <a:xfrm>
            <a:off x="771981" y="2262517"/>
            <a:ext cx="7877234" cy="246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Ocurre cuando el vehículo transita en pista ondulada, con velocidad acentuada.</a:t>
            </a:r>
          </a:p>
        </p:txBody>
      </p:sp>
      <p:pic>
        <p:nvPicPr>
          <p:cNvPr id="8" name="Imagen 7">
            <a:extLst>
              <a:ext uri="{FF2B5EF4-FFF2-40B4-BE49-F238E27FC236}">
                <a16:creationId xmlns="" xmlns:a16="http://schemas.microsoft.com/office/drawing/2014/main" id="{223C4107-FCC9-564E-9B07-BBE9FC446A7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10168" y="3020816"/>
            <a:ext cx="7634513" cy="3672113"/>
          </a:xfrm>
          <a:prstGeom prst="rect">
            <a:avLst/>
          </a:prstGeom>
          <a:noFill/>
          <a:ln>
            <a:noFill/>
          </a:ln>
        </p:spPr>
      </p:pic>
    </p:spTree>
    <p:extLst>
      <p:ext uri="{BB962C8B-B14F-4D97-AF65-F5344CB8AC3E}">
        <p14:creationId xmlns:p14="http://schemas.microsoft.com/office/powerpoint/2010/main" val="2030926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7" name="Google Shape;317;p12"/>
          <p:cNvPicPr preferRelativeResize="0"/>
          <p:nvPr/>
        </p:nvPicPr>
        <p:blipFill rotWithShape="1">
          <a:blip r:embed="rId3">
            <a:alphaModFix/>
          </a:blip>
          <a:srcRect/>
          <a:stretch/>
        </p:blipFill>
        <p:spPr>
          <a:xfrm>
            <a:off x="5941562" y="1567119"/>
            <a:ext cx="2962656" cy="5248656"/>
          </a:xfrm>
          <a:prstGeom prst="rect">
            <a:avLst/>
          </a:prstGeom>
          <a:noFill/>
          <a:ln>
            <a:noFill/>
          </a:ln>
        </p:spPr>
      </p:pic>
      <p:sp>
        <p:nvSpPr>
          <p:cNvPr id="318" name="Google Shape;318;p12"/>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100" b="1" i="0" u="none" strike="noStrike" cap="none" dirty="0" smtClean="0">
                <a:solidFill>
                  <a:srgbClr val="741B47"/>
                </a:solidFill>
                <a:latin typeface="Calibri"/>
                <a:ea typeface="Calibri"/>
                <a:cs typeface="Calibri"/>
                <a:sym typeface="Calibri"/>
              </a:rPr>
              <a:t>¡</a:t>
            </a:r>
            <a:r>
              <a:rPr lang="en-US" sz="2100" b="1" i="0" u="none" strike="noStrike" cap="none" dirty="0" err="1">
                <a:solidFill>
                  <a:srgbClr val="741B47"/>
                </a:solidFill>
                <a:latin typeface="Calibri"/>
                <a:ea typeface="Calibri"/>
                <a:cs typeface="Calibri"/>
                <a:sym typeface="Calibri"/>
              </a:rPr>
              <a:t>Comparte</a:t>
            </a:r>
            <a:r>
              <a:rPr lang="en-US" sz="2100" b="1" i="0" u="none" strike="noStrike" cap="none" dirty="0">
                <a:solidFill>
                  <a:srgbClr val="741B47"/>
                </a:solidFill>
                <a:latin typeface="Calibri"/>
                <a:ea typeface="Calibri"/>
                <a:cs typeface="Calibri"/>
                <a:sym typeface="Calibri"/>
              </a:rPr>
              <a:t> </a:t>
            </a:r>
            <a:r>
              <a:rPr lang="en-US" sz="2100" b="1" i="0" u="none" strike="noStrike" cap="none" dirty="0" err="1">
                <a:solidFill>
                  <a:srgbClr val="741B47"/>
                </a:solidFill>
                <a:latin typeface="Calibri"/>
                <a:ea typeface="Calibri"/>
                <a:cs typeface="Calibri"/>
                <a:sym typeface="Calibri"/>
              </a:rPr>
              <a:t>tus</a:t>
            </a:r>
            <a:r>
              <a:rPr lang="en-US" sz="2100" b="1" i="0" u="none" strike="noStrike" cap="none" dirty="0">
                <a:solidFill>
                  <a:srgbClr val="741B47"/>
                </a:solidFill>
                <a:latin typeface="Calibri"/>
                <a:ea typeface="Calibri"/>
                <a:cs typeface="Calibri"/>
                <a:sym typeface="Calibri"/>
              </a:rPr>
              <a:t> </a:t>
            </a:r>
            <a:r>
              <a:rPr lang="en-US" sz="2100" b="1" i="0" u="none" strike="noStrike" cap="none" dirty="0" err="1">
                <a:solidFill>
                  <a:srgbClr val="741B47"/>
                </a:solidFill>
                <a:latin typeface="Calibri"/>
                <a:ea typeface="Calibri"/>
                <a:cs typeface="Calibri"/>
                <a:sym typeface="Calibri"/>
              </a:rPr>
              <a:t>respuestas</a:t>
            </a:r>
            <a:r>
              <a:rPr lang="en-US" sz="2100" b="1" i="0" u="none" strike="noStrike" cap="none" dirty="0">
                <a:solidFill>
                  <a:srgbClr val="741B47"/>
                </a:solidFill>
                <a:latin typeface="Calibri"/>
                <a:ea typeface="Calibri"/>
                <a:cs typeface="Calibri"/>
                <a:sym typeface="Calibri"/>
              </a:rPr>
              <a:t>!</a:t>
            </a:r>
            <a:endParaRPr dirty="0"/>
          </a:p>
        </p:txBody>
      </p:sp>
      <p:sp>
        <p:nvSpPr>
          <p:cNvPr id="319" name="Google Shape;319;p12"/>
          <p:cNvSpPr/>
          <p:nvPr/>
        </p:nvSpPr>
        <p:spPr>
          <a:xfrm>
            <a:off x="371783" y="2258678"/>
            <a:ext cx="5146719" cy="1549436"/>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20" name="Google Shape;320;p12"/>
          <p:cNvPicPr preferRelativeResize="0"/>
          <p:nvPr/>
        </p:nvPicPr>
        <p:blipFill rotWithShape="1">
          <a:blip r:embed="rId4">
            <a:alphaModFix/>
          </a:blip>
          <a:srcRect/>
          <a:stretch/>
        </p:blipFill>
        <p:spPr>
          <a:xfrm>
            <a:off x="5262651" y="2061749"/>
            <a:ext cx="477100" cy="477100"/>
          </a:xfrm>
          <a:prstGeom prst="rect">
            <a:avLst/>
          </a:prstGeom>
          <a:noFill/>
          <a:ln>
            <a:noFill/>
          </a:ln>
        </p:spPr>
      </p:pic>
      <p:sp>
        <p:nvSpPr>
          <p:cNvPr id="321" name="Google Shape;321;p12"/>
          <p:cNvSpPr txBox="1"/>
          <p:nvPr/>
        </p:nvSpPr>
        <p:spPr>
          <a:xfrm>
            <a:off x="732228" y="2557561"/>
            <a:ext cx="4425827" cy="830956"/>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1600"/>
            </a:pPr>
            <a:r>
              <a:rPr lang="en-US" sz="1600" b="0" i="0" u="none" strike="noStrike" cap="none" dirty="0" smtClean="0">
                <a:solidFill>
                  <a:srgbClr val="000000"/>
                </a:solidFill>
                <a:latin typeface="Calibri"/>
                <a:ea typeface="Calibri"/>
                <a:cs typeface="Calibri"/>
                <a:sym typeface="Calibri"/>
              </a:rPr>
              <a:t>¿</a:t>
            </a:r>
            <a:r>
              <a:rPr lang="es-ES" sz="1600" b="0" i="0" u="none" strike="noStrike" cap="none" dirty="0" smtClean="0">
                <a:solidFill>
                  <a:srgbClr val="000000"/>
                </a:solidFill>
                <a:latin typeface="Calibri"/>
                <a:ea typeface="Calibri"/>
                <a:cs typeface="Calibri"/>
                <a:sym typeface="Calibri"/>
              </a:rPr>
              <a:t>Cuántos tipos de suspensión existen</a:t>
            </a:r>
            <a:r>
              <a:rPr lang="en-US" sz="1600" b="0" i="0" u="none" strike="noStrike" cap="none" dirty="0" smtClean="0">
                <a:solidFill>
                  <a:srgbClr val="000000"/>
                </a:solidFill>
                <a:latin typeface="Calibri"/>
                <a:ea typeface="Calibri"/>
                <a:cs typeface="Calibri"/>
                <a:sym typeface="Calibri"/>
              </a:rPr>
              <a:t>?</a:t>
            </a:r>
          </a:p>
          <a:p>
            <a:pPr marR="0" lvl="0" algn="l" rtl="0">
              <a:lnSpc>
                <a:spcPct val="100000"/>
              </a:lnSpc>
              <a:spcBef>
                <a:spcPts val="0"/>
              </a:spcBef>
              <a:spcAft>
                <a:spcPts val="0"/>
              </a:spcAft>
              <a:buClr>
                <a:srgbClr val="000000"/>
              </a:buClr>
              <a:buSzPts val="1600"/>
            </a:pPr>
            <a:endParaRPr lang="en-US" sz="1600" b="0" i="0" u="none" strike="noStrike" cap="none" dirty="0" smtClean="0">
              <a:solidFill>
                <a:srgbClr val="000000"/>
              </a:solidFill>
              <a:latin typeface="Calibri"/>
              <a:ea typeface="Calibri"/>
              <a:cs typeface="Calibri"/>
              <a:sym typeface="Calibri"/>
            </a:endParaRPr>
          </a:p>
          <a:p>
            <a:pPr marR="0" lvl="0" algn="l" rtl="0">
              <a:lnSpc>
                <a:spcPct val="100000"/>
              </a:lnSpc>
              <a:spcBef>
                <a:spcPts val="0"/>
              </a:spcBef>
              <a:spcAft>
                <a:spcPts val="0"/>
              </a:spcAft>
              <a:buClr>
                <a:srgbClr val="000000"/>
              </a:buClr>
              <a:buSzPts val="1600"/>
            </a:pPr>
            <a:r>
              <a:rPr lang="en-US" sz="1600" dirty="0" smtClean="0">
                <a:latin typeface="Calibri"/>
                <a:ea typeface="Calibri"/>
                <a:cs typeface="Calibri"/>
                <a:sym typeface="Calibri"/>
              </a:rPr>
              <a:t>¿Son </a:t>
            </a:r>
            <a:r>
              <a:rPr lang="en-US" sz="1600" dirty="0" err="1" smtClean="0">
                <a:latin typeface="Calibri"/>
                <a:ea typeface="Calibri"/>
                <a:cs typeface="Calibri"/>
                <a:sym typeface="Calibri"/>
              </a:rPr>
              <a:t>todos</a:t>
            </a:r>
            <a:r>
              <a:rPr lang="en-US" sz="1600" dirty="0" smtClean="0">
                <a:latin typeface="Calibri"/>
                <a:ea typeface="Calibri"/>
                <a:cs typeface="Calibri"/>
                <a:sym typeface="Calibri"/>
              </a:rPr>
              <a:t> </a:t>
            </a:r>
            <a:r>
              <a:rPr lang="en-US" sz="1600" dirty="0" err="1" smtClean="0">
                <a:latin typeface="Calibri"/>
                <a:ea typeface="Calibri"/>
                <a:cs typeface="Calibri"/>
                <a:sym typeface="Calibri"/>
              </a:rPr>
              <a:t>los</a:t>
            </a:r>
            <a:r>
              <a:rPr lang="en-US" sz="1600" dirty="0" smtClean="0">
                <a:latin typeface="Calibri"/>
                <a:ea typeface="Calibri"/>
                <a:cs typeface="Calibri"/>
                <a:sym typeface="Calibri"/>
              </a:rPr>
              <a:t> </a:t>
            </a:r>
            <a:r>
              <a:rPr lang="en-US" sz="1600" dirty="0" err="1" smtClean="0">
                <a:latin typeface="Calibri"/>
                <a:ea typeface="Calibri"/>
                <a:cs typeface="Calibri"/>
                <a:sym typeface="Calibri"/>
              </a:rPr>
              <a:t>sistemas</a:t>
            </a:r>
            <a:r>
              <a:rPr lang="en-US" sz="1600" dirty="0" smtClean="0">
                <a:latin typeface="Calibri"/>
                <a:ea typeface="Calibri"/>
                <a:cs typeface="Calibri"/>
                <a:sym typeface="Calibri"/>
              </a:rPr>
              <a:t> </a:t>
            </a:r>
            <a:r>
              <a:rPr lang="en-US" sz="1600" dirty="0" err="1" smtClean="0">
                <a:latin typeface="Calibri"/>
                <a:ea typeface="Calibri"/>
                <a:cs typeface="Calibri"/>
                <a:sym typeface="Calibri"/>
              </a:rPr>
              <a:t>iguales</a:t>
            </a:r>
            <a:r>
              <a:rPr lang="en-US" sz="1600" dirty="0" smtClean="0">
                <a:latin typeface="Calibri"/>
                <a:ea typeface="Calibri"/>
                <a:cs typeface="Calibri"/>
                <a:sym typeface="Calibri"/>
              </a:rPr>
              <a:t>?</a:t>
            </a:r>
          </a:p>
        </p:txBody>
      </p:sp>
      <p:sp>
        <p:nvSpPr>
          <p:cNvPr id="323" name="Google Shape;323;p12"/>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REFLEXIONEMOS</a:t>
            </a:r>
            <a:endParaRPr sz="3100" b="1" i="0" u="none" strike="noStrike" cap="none">
              <a:solidFill>
                <a:srgbClr val="741B47"/>
              </a:solidFill>
              <a:latin typeface="Calibri"/>
              <a:ea typeface="Calibri"/>
              <a:cs typeface="Calibri"/>
              <a:sym typeface="Calibri"/>
            </a:endParaRPr>
          </a:p>
        </p:txBody>
      </p:sp>
      <p:sp>
        <p:nvSpPr>
          <p:cNvPr id="324" name="Google Shape;324;p12"/>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HAGAMOS UNA PAUSA</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2804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1" name="Rectángulo redondeado"/>
          <p:cNvSpPr/>
          <p:nvPr/>
        </p:nvSpPr>
        <p:spPr>
          <a:xfrm>
            <a:off x="325689" y="2014398"/>
            <a:ext cx="8769819" cy="935280"/>
          </a:xfrm>
          <a:prstGeom prst="roundRect">
            <a:avLst>
              <a:gd name="adj" fmla="val 14635"/>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ELEMENTOS DE </a:t>
            </a:r>
            <a:r>
              <a:rPr lang="en-US" sz="2800" b="0" i="0" u="none" strike="noStrike" cap="none" dirty="0" smtClean="0">
                <a:solidFill>
                  <a:srgbClr val="FF0000"/>
                </a:solidFill>
                <a:latin typeface="Calibri"/>
                <a:ea typeface="Calibri"/>
                <a:cs typeface="Calibri"/>
                <a:sym typeface="Calibri"/>
              </a:rPr>
              <a:t>SUSPENSIÓN SIMPLES</a:t>
            </a:r>
            <a:endParaRPr sz="3100" b="0" i="0" u="none" strike="noStrike" cap="none" dirty="0">
              <a:solidFill>
                <a:srgbClr val="FF0000"/>
              </a:solidFill>
              <a:latin typeface="Calibri"/>
              <a:ea typeface="Calibri"/>
              <a:cs typeface="Calibri"/>
              <a:sym typeface="Calibri"/>
            </a:endParaRPr>
          </a:p>
        </p:txBody>
      </p:sp>
      <p:sp>
        <p:nvSpPr>
          <p:cNvPr id="27" name="Nunca drenar o botar los líquidos que contiene. Estos son altamente tóxicos y corrosivos, hacerlo es un riesgo potencial para quien la manipula y el medio ambiente.…"/>
          <p:cNvSpPr txBox="1"/>
          <p:nvPr/>
        </p:nvSpPr>
        <p:spPr>
          <a:xfrm>
            <a:off x="771981" y="2262517"/>
            <a:ext cx="7877234"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En las suspensiones simples se utilizan como elementos de unión  resortes de acero elástico en forma de:</a:t>
            </a:r>
            <a:endParaRPr lang="es-CL" sz="1600" dirty="0">
              <a:solidFill>
                <a:schemeClr val="bg2">
                  <a:lumMod val="50000"/>
                </a:schemeClr>
              </a:solidFill>
              <a:latin typeface="Calibri" charset="0"/>
              <a:ea typeface="Calibri" charset="0"/>
              <a:cs typeface="Calibri" charset="0"/>
            </a:endParaRPr>
          </a:p>
        </p:txBody>
      </p:sp>
      <p:sp>
        <p:nvSpPr>
          <p:cNvPr id="2" name="CuadroTexto 1"/>
          <p:cNvSpPr txBox="1"/>
          <p:nvPr/>
        </p:nvSpPr>
        <p:spPr>
          <a:xfrm>
            <a:off x="-567267" y="0"/>
            <a:ext cx="184731" cy="307777"/>
          </a:xfrm>
          <a:prstGeom prst="rect">
            <a:avLst/>
          </a:prstGeom>
          <a:noFill/>
        </p:spPr>
        <p:txBody>
          <a:bodyPr wrap="none" rtlCol="0">
            <a:spAutoFit/>
          </a:bodyPr>
          <a:lstStyle/>
          <a:p>
            <a:endParaRPr lang="es-ES_tradnl"/>
          </a:p>
        </p:txBody>
      </p:sp>
      <p:pic>
        <p:nvPicPr>
          <p:cNvPr id="10" name="Imagen 9">
            <a:extLst>
              <a:ext uri="{FF2B5EF4-FFF2-40B4-BE49-F238E27FC236}">
                <a16:creationId xmlns="" xmlns:a16="http://schemas.microsoft.com/office/drawing/2014/main" id="{3EB9F1C7-EC3D-AA4A-8E72-189295D34731}"/>
              </a:ext>
            </a:extLst>
          </p:cNvPr>
          <p:cNvPicPr>
            <a:picLocks noChangeAspect="1"/>
          </p:cNvPicPr>
          <p:nvPr/>
        </p:nvPicPr>
        <p:blipFill>
          <a:blip r:embed="rId3"/>
          <a:stretch>
            <a:fillRect/>
          </a:stretch>
        </p:blipFill>
        <p:spPr>
          <a:xfrm>
            <a:off x="4378914" y="3339046"/>
            <a:ext cx="4270301" cy="1405685"/>
          </a:xfrm>
          <a:prstGeom prst="rect">
            <a:avLst/>
          </a:prstGeom>
        </p:spPr>
      </p:pic>
      <p:pic>
        <p:nvPicPr>
          <p:cNvPr id="11" name="Imagen 10">
            <a:extLst>
              <a:ext uri="{FF2B5EF4-FFF2-40B4-BE49-F238E27FC236}">
                <a16:creationId xmlns="" xmlns:a16="http://schemas.microsoft.com/office/drawing/2014/main" id="{E89E43F5-6894-854A-8CD6-39566849D946}"/>
              </a:ext>
            </a:extLst>
          </p:cNvPr>
          <p:cNvPicPr>
            <a:picLocks noChangeAspect="1"/>
          </p:cNvPicPr>
          <p:nvPr/>
        </p:nvPicPr>
        <p:blipFill>
          <a:blip r:embed="rId4"/>
          <a:stretch>
            <a:fillRect/>
          </a:stretch>
        </p:blipFill>
        <p:spPr>
          <a:xfrm>
            <a:off x="5315917" y="5216913"/>
            <a:ext cx="2540058" cy="1514923"/>
          </a:xfrm>
          <a:prstGeom prst="rect">
            <a:avLst/>
          </a:prstGeom>
        </p:spPr>
      </p:pic>
      <p:sp>
        <p:nvSpPr>
          <p:cNvPr id="12" name="Rectángulo redondeado"/>
          <p:cNvSpPr/>
          <p:nvPr/>
        </p:nvSpPr>
        <p:spPr>
          <a:xfrm>
            <a:off x="325689" y="3147982"/>
            <a:ext cx="8769819" cy="1787812"/>
          </a:xfrm>
          <a:prstGeom prst="roundRect">
            <a:avLst>
              <a:gd name="adj" fmla="val 14635"/>
            </a:avLst>
          </a:prstGeom>
          <a:noFill/>
          <a:ln w="47625">
            <a:solidFill>
              <a:srgbClr val="E9E1E4"/>
            </a:solidFill>
            <a:miter lim="400000"/>
          </a:ln>
        </p:spPr>
        <p:txBody>
          <a:bodyPr lIns="0" tIns="0" rIns="0" bIns="0" anchor="ctr"/>
          <a:lstStyle/>
          <a:p>
            <a:pPr algn="ctr">
              <a:defRPr>
                <a:solidFill>
                  <a:srgbClr val="FFFFFF"/>
                </a:solidFill>
              </a:defRPr>
            </a:pPr>
            <a:endParaRPr dirty="0"/>
          </a:p>
        </p:txBody>
      </p:sp>
      <p:sp>
        <p:nvSpPr>
          <p:cNvPr id="14" name="Rectángulo redondeado"/>
          <p:cNvSpPr/>
          <p:nvPr/>
        </p:nvSpPr>
        <p:spPr>
          <a:xfrm>
            <a:off x="325689" y="5080468"/>
            <a:ext cx="8769819" cy="1787812"/>
          </a:xfrm>
          <a:prstGeom prst="roundRect">
            <a:avLst>
              <a:gd name="adj" fmla="val 14635"/>
            </a:avLst>
          </a:prstGeom>
          <a:noFill/>
          <a:ln w="47625">
            <a:solidFill>
              <a:srgbClr val="E9E1E4"/>
            </a:solidFill>
            <a:miter lim="400000"/>
          </a:ln>
        </p:spPr>
        <p:txBody>
          <a:bodyPr lIns="0" tIns="0" rIns="0" bIns="0" anchor="ctr"/>
          <a:lstStyle/>
          <a:p>
            <a:pPr algn="ctr">
              <a:defRPr>
                <a:solidFill>
                  <a:srgbClr val="FFFFFF"/>
                </a:solidFill>
              </a:defRPr>
            </a:pPr>
            <a:endParaRPr dirty="0"/>
          </a:p>
        </p:txBody>
      </p:sp>
      <p:sp>
        <p:nvSpPr>
          <p:cNvPr id="15" name="Nunca drenar o botar los líquidos que contiene. Estos son altamente tóxicos y corrosivos, hacerlo es un riesgo potencial para quien la manipula y el medio ambiente.…"/>
          <p:cNvSpPr txBox="1"/>
          <p:nvPr/>
        </p:nvSpPr>
        <p:spPr>
          <a:xfrm>
            <a:off x="771981" y="3918778"/>
            <a:ext cx="7877234" cy="246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285750" indent="-285750" algn="just">
              <a:buFont typeface="Arial" charset="0"/>
              <a:buChar char="•"/>
            </a:pPr>
            <a:r>
              <a:rPr lang="es-ES" sz="1600" dirty="0" smtClean="0">
                <a:solidFill>
                  <a:schemeClr val="bg2">
                    <a:lumMod val="50000"/>
                  </a:schemeClr>
                </a:solidFill>
                <a:latin typeface="Calibri" charset="0"/>
                <a:ea typeface="Calibri" charset="0"/>
                <a:cs typeface="Calibri" charset="0"/>
              </a:rPr>
              <a:t>Ballesta o paquete de resortes</a:t>
            </a:r>
            <a:endParaRPr lang="es-CL" sz="1600" dirty="0">
              <a:solidFill>
                <a:schemeClr val="bg2">
                  <a:lumMod val="50000"/>
                </a:schemeClr>
              </a:solidFill>
              <a:latin typeface="Calibri" charset="0"/>
              <a:ea typeface="Calibri" charset="0"/>
              <a:cs typeface="Calibri" charset="0"/>
            </a:endParaRPr>
          </a:p>
        </p:txBody>
      </p:sp>
      <p:sp>
        <p:nvSpPr>
          <p:cNvPr id="18" name="Nunca drenar o botar los líquidos que contiene. Estos son altamente tóxicos y corrosivos, hacerlo es un riesgo potencial para quien la manipula y el medio ambiente.…"/>
          <p:cNvSpPr txBox="1"/>
          <p:nvPr/>
        </p:nvSpPr>
        <p:spPr>
          <a:xfrm>
            <a:off x="771981" y="5851264"/>
            <a:ext cx="7877234" cy="246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285750" indent="-285750" algn="just">
              <a:buFont typeface="Arial" charset="0"/>
              <a:buChar char="•"/>
            </a:pPr>
            <a:r>
              <a:rPr lang="es-ES" sz="1600" dirty="0" smtClean="0">
                <a:solidFill>
                  <a:schemeClr val="bg2">
                    <a:lumMod val="50000"/>
                  </a:schemeClr>
                </a:solidFill>
                <a:latin typeface="Calibri" charset="0"/>
                <a:ea typeface="Calibri" charset="0"/>
                <a:cs typeface="Calibri" charset="0"/>
              </a:rPr>
              <a:t>Muelle helicoidal</a:t>
            </a:r>
            <a:endParaRPr lang="es-CL" sz="1600" dirty="0">
              <a:solidFill>
                <a:schemeClr val="bg2">
                  <a:lumMod val="50000"/>
                </a:schemeClr>
              </a:solidFill>
              <a:latin typeface="Calibri" charset="0"/>
              <a:ea typeface="Calibri" charset="0"/>
              <a:cs typeface="Calibri" charset="0"/>
            </a:endParaRPr>
          </a:p>
        </p:txBody>
      </p:sp>
    </p:spTree>
    <p:extLst>
      <p:ext uri="{BB962C8B-B14F-4D97-AF65-F5344CB8AC3E}">
        <p14:creationId xmlns:p14="http://schemas.microsoft.com/office/powerpoint/2010/main" val="387159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ELEMENTOS DE </a:t>
            </a:r>
            <a:r>
              <a:rPr lang="en-US" sz="2800" b="0" i="0" u="none" strike="noStrike" cap="none" dirty="0" smtClean="0">
                <a:solidFill>
                  <a:srgbClr val="FF0000"/>
                </a:solidFill>
                <a:latin typeface="Calibri"/>
                <a:ea typeface="Calibri"/>
                <a:cs typeface="Calibri"/>
                <a:sym typeface="Calibri"/>
              </a:rPr>
              <a:t>SUSPENSIÓN SIMPLES</a:t>
            </a:r>
            <a:endParaRPr sz="3100" b="0" i="0" u="none" strike="noStrike" cap="none" dirty="0">
              <a:solidFill>
                <a:srgbClr val="FF0000"/>
              </a:solidFill>
              <a:latin typeface="Calibri"/>
              <a:ea typeface="Calibri"/>
              <a:cs typeface="Calibri"/>
              <a:sym typeface="Calibri"/>
            </a:endParaRPr>
          </a:p>
        </p:txBody>
      </p:sp>
      <p:sp>
        <p:nvSpPr>
          <p:cNvPr id="2" name="CuadroTexto 1"/>
          <p:cNvSpPr txBox="1"/>
          <p:nvPr/>
        </p:nvSpPr>
        <p:spPr>
          <a:xfrm>
            <a:off x="-567267" y="0"/>
            <a:ext cx="184731" cy="307777"/>
          </a:xfrm>
          <a:prstGeom prst="rect">
            <a:avLst/>
          </a:prstGeom>
          <a:noFill/>
        </p:spPr>
        <p:txBody>
          <a:bodyPr wrap="none" rtlCol="0">
            <a:spAutoFit/>
          </a:bodyPr>
          <a:lstStyle/>
          <a:p>
            <a:endParaRPr lang="es-ES_tradnl"/>
          </a:p>
        </p:txBody>
      </p:sp>
      <p:sp>
        <p:nvSpPr>
          <p:cNvPr id="16" name="Rectángulo redondeado"/>
          <p:cNvSpPr/>
          <p:nvPr/>
        </p:nvSpPr>
        <p:spPr>
          <a:xfrm>
            <a:off x="325689" y="2014397"/>
            <a:ext cx="8769819" cy="2459279"/>
          </a:xfrm>
          <a:prstGeom prst="roundRect">
            <a:avLst>
              <a:gd name="adj" fmla="val 14635"/>
            </a:avLst>
          </a:prstGeom>
          <a:noFill/>
          <a:ln w="47625">
            <a:solidFill>
              <a:srgbClr val="E9E1E4"/>
            </a:solidFill>
            <a:miter lim="400000"/>
          </a:ln>
        </p:spPr>
        <p:txBody>
          <a:bodyPr lIns="0" tIns="0" rIns="0" bIns="0" anchor="ctr"/>
          <a:lstStyle/>
          <a:p>
            <a:pPr algn="ctr">
              <a:defRPr>
                <a:solidFill>
                  <a:srgbClr val="FFFFFF"/>
                </a:solidFill>
              </a:defRPr>
            </a:pPr>
            <a:endParaRPr dirty="0"/>
          </a:p>
        </p:txBody>
      </p:sp>
      <p:sp>
        <p:nvSpPr>
          <p:cNvPr id="17" name="Rectángulo redondeado"/>
          <p:cNvSpPr/>
          <p:nvPr/>
        </p:nvSpPr>
        <p:spPr>
          <a:xfrm>
            <a:off x="325689" y="4733465"/>
            <a:ext cx="8769819" cy="1787812"/>
          </a:xfrm>
          <a:prstGeom prst="roundRect">
            <a:avLst>
              <a:gd name="adj" fmla="val 14635"/>
            </a:avLst>
          </a:prstGeom>
          <a:noFill/>
          <a:ln w="47625">
            <a:solidFill>
              <a:srgbClr val="E9E1E4"/>
            </a:solidFill>
            <a:miter lim="400000"/>
          </a:ln>
        </p:spPr>
        <p:txBody>
          <a:bodyPr lIns="0" tIns="0" rIns="0" bIns="0" anchor="ctr"/>
          <a:lstStyle/>
          <a:p>
            <a:pPr algn="ctr">
              <a:defRPr>
                <a:solidFill>
                  <a:srgbClr val="FFFFFF"/>
                </a:solidFill>
              </a:defRPr>
            </a:pPr>
            <a:endParaRPr dirty="0"/>
          </a:p>
        </p:txBody>
      </p:sp>
      <p:sp>
        <p:nvSpPr>
          <p:cNvPr id="19" name="Nunca drenar o botar los líquidos que contiene. Estos son altamente tóxicos y corrosivos, hacerlo es un riesgo potencial para quien la manipula y el medio ambiente.…"/>
          <p:cNvSpPr txBox="1"/>
          <p:nvPr/>
        </p:nvSpPr>
        <p:spPr>
          <a:xfrm>
            <a:off x="771981" y="2244419"/>
            <a:ext cx="7877234" cy="246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285750" indent="-285750" algn="just">
              <a:buFont typeface="Arial" charset="0"/>
              <a:buChar char="•"/>
            </a:pPr>
            <a:r>
              <a:rPr lang="es-ES" sz="1600" dirty="0" smtClean="0">
                <a:solidFill>
                  <a:schemeClr val="bg2">
                    <a:lumMod val="50000"/>
                  </a:schemeClr>
                </a:solidFill>
                <a:latin typeface="Calibri" charset="0"/>
                <a:ea typeface="Calibri" charset="0"/>
                <a:cs typeface="Calibri" charset="0"/>
              </a:rPr>
              <a:t>Ballesta o paquete de resortes</a:t>
            </a:r>
            <a:endParaRPr lang="es-CL" sz="1600" dirty="0">
              <a:solidFill>
                <a:schemeClr val="bg2">
                  <a:lumMod val="50000"/>
                </a:schemeClr>
              </a:solidFill>
              <a:latin typeface="Calibri" charset="0"/>
              <a:ea typeface="Calibri" charset="0"/>
              <a:cs typeface="Calibri" charset="0"/>
            </a:endParaRPr>
          </a:p>
        </p:txBody>
      </p:sp>
      <p:sp>
        <p:nvSpPr>
          <p:cNvPr id="20" name="Nunca drenar o botar los líquidos que contiene. Estos son altamente tóxicos y corrosivos, hacerlo es un riesgo potencial para quien la manipula y el medio ambiente.…"/>
          <p:cNvSpPr txBox="1"/>
          <p:nvPr/>
        </p:nvSpPr>
        <p:spPr>
          <a:xfrm>
            <a:off x="771981" y="4963486"/>
            <a:ext cx="7877234" cy="246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285750" indent="-285750" algn="just">
              <a:buFont typeface="Arial" charset="0"/>
              <a:buChar char="•"/>
            </a:pPr>
            <a:r>
              <a:rPr lang="es-ES" sz="1600" dirty="0" smtClean="0">
                <a:solidFill>
                  <a:schemeClr val="bg2">
                    <a:lumMod val="50000"/>
                  </a:schemeClr>
                </a:solidFill>
                <a:latin typeface="Calibri" charset="0"/>
                <a:ea typeface="Calibri" charset="0"/>
                <a:cs typeface="Calibri" charset="0"/>
              </a:rPr>
              <a:t>Muelle helicoidal</a:t>
            </a:r>
            <a:endParaRPr lang="es-CL" sz="1600" dirty="0">
              <a:solidFill>
                <a:schemeClr val="bg2">
                  <a:lumMod val="50000"/>
                </a:schemeClr>
              </a:solidFill>
              <a:latin typeface="Calibri" charset="0"/>
              <a:ea typeface="Calibri" charset="0"/>
              <a:cs typeface="Calibri" charset="0"/>
            </a:endParaRPr>
          </a:p>
        </p:txBody>
      </p:sp>
      <p:pic>
        <p:nvPicPr>
          <p:cNvPr id="22" name="Imagen 21">
            <a:extLst>
              <a:ext uri="{FF2B5EF4-FFF2-40B4-BE49-F238E27FC236}">
                <a16:creationId xmlns="" xmlns:a16="http://schemas.microsoft.com/office/drawing/2014/main" id="{13B3747B-6D2E-6D41-BF22-36518F18FB8B}"/>
              </a:ext>
            </a:extLst>
          </p:cNvPr>
          <p:cNvPicPr/>
          <p:nvPr/>
        </p:nvPicPr>
        <p:blipFill>
          <a:blip r:embed="rId3"/>
          <a:stretch>
            <a:fillRect/>
          </a:stretch>
        </p:blipFill>
        <p:spPr>
          <a:xfrm>
            <a:off x="736234" y="2741864"/>
            <a:ext cx="3830104" cy="1219677"/>
          </a:xfrm>
          <a:prstGeom prst="rect">
            <a:avLst/>
          </a:prstGeom>
          <a:ln>
            <a:solidFill>
              <a:srgbClr val="FFFFFF"/>
            </a:solidFill>
          </a:ln>
        </p:spPr>
      </p:pic>
      <p:pic>
        <p:nvPicPr>
          <p:cNvPr id="26" name="Imagen 25">
            <a:extLst>
              <a:ext uri="{FF2B5EF4-FFF2-40B4-BE49-F238E27FC236}">
                <a16:creationId xmlns="" xmlns:a16="http://schemas.microsoft.com/office/drawing/2014/main" id="{D3F52438-5E18-3B44-8488-D10C37317C6E}"/>
              </a:ext>
            </a:extLst>
          </p:cNvPr>
          <p:cNvPicPr>
            <a:picLocks noChangeAspect="1"/>
          </p:cNvPicPr>
          <p:nvPr/>
        </p:nvPicPr>
        <p:blipFill>
          <a:blip r:embed="rId4"/>
          <a:stretch>
            <a:fillRect/>
          </a:stretch>
        </p:blipFill>
        <p:spPr>
          <a:xfrm>
            <a:off x="5097950" y="2203725"/>
            <a:ext cx="3465946" cy="2080621"/>
          </a:xfrm>
          <a:prstGeom prst="roundRect">
            <a:avLst/>
          </a:prstGeom>
          <a:ln>
            <a:noFill/>
          </a:ln>
        </p:spPr>
      </p:pic>
      <p:pic>
        <p:nvPicPr>
          <p:cNvPr id="28" name="Imagen 27">
            <a:extLst>
              <a:ext uri="{FF2B5EF4-FFF2-40B4-BE49-F238E27FC236}">
                <a16:creationId xmlns="" xmlns:a16="http://schemas.microsoft.com/office/drawing/2014/main" id="{6072615B-6B7B-4448-86B8-E63597C04A99}"/>
              </a:ext>
            </a:extLst>
          </p:cNvPr>
          <p:cNvPicPr/>
          <p:nvPr/>
        </p:nvPicPr>
        <p:blipFill>
          <a:blip r:embed="rId5"/>
          <a:stretch>
            <a:fillRect/>
          </a:stretch>
        </p:blipFill>
        <p:spPr>
          <a:xfrm>
            <a:off x="969748" y="5412992"/>
            <a:ext cx="2884943" cy="938398"/>
          </a:xfrm>
          <a:prstGeom prst="rect">
            <a:avLst/>
          </a:prstGeom>
          <a:ln>
            <a:solidFill>
              <a:srgbClr val="FFFFFF"/>
            </a:solidFill>
          </a:ln>
        </p:spPr>
      </p:pic>
      <p:pic>
        <p:nvPicPr>
          <p:cNvPr id="29" name="Imagen 28">
            <a:extLst>
              <a:ext uri="{FF2B5EF4-FFF2-40B4-BE49-F238E27FC236}">
                <a16:creationId xmlns="" xmlns:a16="http://schemas.microsoft.com/office/drawing/2014/main" id="{E773D273-B722-F146-988C-3FA64F7709DA}"/>
              </a:ext>
            </a:extLst>
          </p:cNvPr>
          <p:cNvPicPr>
            <a:picLocks noChangeAspect="1"/>
          </p:cNvPicPr>
          <p:nvPr/>
        </p:nvPicPr>
        <p:blipFill>
          <a:blip r:embed="rId6"/>
          <a:stretch>
            <a:fillRect/>
          </a:stretch>
        </p:blipFill>
        <p:spPr>
          <a:xfrm>
            <a:off x="5097950" y="4876307"/>
            <a:ext cx="3241786" cy="1470501"/>
          </a:xfrm>
          <a:prstGeom prst="roundRect">
            <a:avLst/>
          </a:prstGeom>
          <a:ln>
            <a:noFill/>
          </a:ln>
        </p:spPr>
      </p:pic>
      <p:cxnSp>
        <p:nvCxnSpPr>
          <p:cNvPr id="30" name="Conector recto de flecha 29">
            <a:extLst>
              <a:ext uri="{FF2B5EF4-FFF2-40B4-BE49-F238E27FC236}">
                <a16:creationId xmlns="" xmlns:a16="http://schemas.microsoft.com/office/drawing/2014/main" id="{C2D7CFE4-70B0-314E-AC21-F6F8DE3D070A}"/>
              </a:ext>
            </a:extLst>
          </p:cNvPr>
          <p:cNvCxnSpPr/>
          <p:nvPr/>
        </p:nvCxnSpPr>
        <p:spPr>
          <a:xfrm flipH="1">
            <a:off x="7415120" y="2291181"/>
            <a:ext cx="697230" cy="141560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 xmlns:a16="http://schemas.microsoft.com/office/drawing/2014/main" id="{AAA9FD4B-5486-4B4E-933F-678BB1E45C58}"/>
              </a:ext>
            </a:extLst>
          </p:cNvPr>
          <p:cNvCxnSpPr>
            <a:cxnSpLocks/>
          </p:cNvCxnSpPr>
          <p:nvPr/>
        </p:nvCxnSpPr>
        <p:spPr>
          <a:xfrm flipH="1" flipV="1">
            <a:off x="7156268" y="5996288"/>
            <a:ext cx="956082" cy="3505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39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SUSPENSIÓN DEPENDIENTE</a:t>
            </a:r>
            <a:endParaRPr sz="3100" b="0" i="0" u="none" strike="noStrike" cap="none" dirty="0">
              <a:solidFill>
                <a:srgbClr val="FF0000"/>
              </a:solidFill>
              <a:latin typeface="Calibri"/>
              <a:ea typeface="Calibri"/>
              <a:cs typeface="Calibri"/>
              <a:sym typeface="Calibri"/>
            </a:endParaRPr>
          </a:p>
        </p:txBody>
      </p:sp>
      <p:sp>
        <p:nvSpPr>
          <p:cNvPr id="2" name="CuadroTexto 1"/>
          <p:cNvSpPr txBox="1"/>
          <p:nvPr/>
        </p:nvSpPr>
        <p:spPr>
          <a:xfrm>
            <a:off x="-567267" y="0"/>
            <a:ext cx="184731" cy="307777"/>
          </a:xfrm>
          <a:prstGeom prst="rect">
            <a:avLst/>
          </a:prstGeom>
          <a:noFill/>
        </p:spPr>
        <p:txBody>
          <a:bodyPr wrap="none" rtlCol="0">
            <a:spAutoFit/>
          </a:bodyPr>
          <a:lstStyle/>
          <a:p>
            <a:endParaRPr lang="es-ES_tradnl"/>
          </a:p>
        </p:txBody>
      </p:sp>
      <p:sp>
        <p:nvSpPr>
          <p:cNvPr id="18" name="Rectángulo redondeado"/>
          <p:cNvSpPr/>
          <p:nvPr/>
        </p:nvSpPr>
        <p:spPr>
          <a:xfrm>
            <a:off x="325689" y="2014398"/>
            <a:ext cx="8769819" cy="1161421"/>
          </a:xfrm>
          <a:prstGeom prst="roundRect">
            <a:avLst>
              <a:gd name="adj" fmla="val 18924"/>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1" name="Nunca drenar o botar los líquidos que contiene. Estos son altamente tóxicos y corrosivos, hacerlo es un riesgo potencial para quien la manipula y el medio ambiente.…"/>
          <p:cNvSpPr txBox="1"/>
          <p:nvPr/>
        </p:nvSpPr>
        <p:spPr>
          <a:xfrm>
            <a:off x="771981" y="2189268"/>
            <a:ext cx="7877234"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Este tipo de suspensión tiene movimientos dependientes entre las ruedas, usada generalmente en vehículos para cargas. Está casi siempre instalada en la parte trasera de los vehículos, pudiendo usar paquete de resortes o resortes helicoidales. </a:t>
            </a:r>
            <a:endParaRPr lang="es-CL" sz="1600" dirty="0">
              <a:solidFill>
                <a:schemeClr val="bg2">
                  <a:lumMod val="50000"/>
                </a:schemeClr>
              </a:solidFill>
              <a:latin typeface="Calibri" charset="0"/>
              <a:ea typeface="Calibri" charset="0"/>
              <a:cs typeface="Calibri" charset="0"/>
            </a:endParaRPr>
          </a:p>
        </p:txBody>
      </p:sp>
      <p:pic>
        <p:nvPicPr>
          <p:cNvPr id="27" name="Imagen 26">
            <a:extLst>
              <a:ext uri="{FF2B5EF4-FFF2-40B4-BE49-F238E27FC236}">
                <a16:creationId xmlns="" xmlns:a16="http://schemas.microsoft.com/office/drawing/2014/main" id="{91B8BDEE-5FE1-8347-959E-F58F935BD042}"/>
              </a:ext>
            </a:extLst>
          </p:cNvPr>
          <p:cNvPicPr>
            <a:picLocks noChangeAspect="1"/>
          </p:cNvPicPr>
          <p:nvPr/>
        </p:nvPicPr>
        <p:blipFill>
          <a:blip r:embed="rId3"/>
          <a:stretch>
            <a:fillRect/>
          </a:stretch>
        </p:blipFill>
        <p:spPr>
          <a:xfrm>
            <a:off x="5168082" y="3562515"/>
            <a:ext cx="4015297" cy="2627350"/>
          </a:xfrm>
          <a:prstGeom prst="rect">
            <a:avLst/>
          </a:prstGeom>
        </p:spPr>
      </p:pic>
      <p:pic>
        <p:nvPicPr>
          <p:cNvPr id="32" name="Imagen 31">
            <a:extLst>
              <a:ext uri="{FF2B5EF4-FFF2-40B4-BE49-F238E27FC236}">
                <a16:creationId xmlns="" xmlns:a16="http://schemas.microsoft.com/office/drawing/2014/main" id="{CDBC98C5-D3AD-BB4C-8CFE-35D4A4C2F20D}"/>
              </a:ext>
            </a:extLst>
          </p:cNvPr>
          <p:cNvPicPr>
            <a:picLocks noChangeAspect="1"/>
          </p:cNvPicPr>
          <p:nvPr/>
        </p:nvPicPr>
        <p:blipFill>
          <a:blip r:embed="rId4"/>
          <a:stretch>
            <a:fillRect/>
          </a:stretch>
        </p:blipFill>
        <p:spPr>
          <a:xfrm>
            <a:off x="452176" y="3492472"/>
            <a:ext cx="4214010" cy="2767436"/>
          </a:xfrm>
          <a:prstGeom prst="roundRect">
            <a:avLst/>
          </a:prstGeom>
        </p:spPr>
      </p:pic>
      <p:sp>
        <p:nvSpPr>
          <p:cNvPr id="33" name="CuadroTexto 32">
            <a:extLst>
              <a:ext uri="{FF2B5EF4-FFF2-40B4-BE49-F238E27FC236}">
                <a16:creationId xmlns="" xmlns:a16="http://schemas.microsoft.com/office/drawing/2014/main" id="{9EDB1C66-2FBC-0B44-8759-28343415347D}"/>
              </a:ext>
            </a:extLst>
          </p:cNvPr>
          <p:cNvSpPr txBox="1"/>
          <p:nvPr/>
        </p:nvSpPr>
        <p:spPr>
          <a:xfrm>
            <a:off x="769268" y="6419171"/>
            <a:ext cx="3579826" cy="400110"/>
          </a:xfrm>
          <a:prstGeom prst="rect">
            <a:avLst/>
          </a:prstGeom>
          <a:noFill/>
        </p:spPr>
        <p:txBody>
          <a:bodyPr wrap="none" rtlCol="0">
            <a:spAutoFit/>
          </a:bodyPr>
          <a:lstStyle/>
          <a:p>
            <a:r>
              <a:rPr lang="es-CL" sz="2000" b="1" dirty="0">
                <a:solidFill>
                  <a:srgbClr val="741B47"/>
                </a:solidFill>
                <a:latin typeface="Calibri" charset="0"/>
                <a:ea typeface="Calibri" charset="0"/>
                <a:cs typeface="Calibri" charset="0"/>
              </a:rPr>
              <a:t>Paquete de Resortes o </a:t>
            </a:r>
            <a:r>
              <a:rPr lang="es-CL" sz="2000" b="1" dirty="0" smtClean="0">
                <a:solidFill>
                  <a:srgbClr val="741B47"/>
                </a:solidFill>
                <a:latin typeface="Calibri" charset="0"/>
                <a:ea typeface="Calibri" charset="0"/>
                <a:cs typeface="Calibri" charset="0"/>
              </a:rPr>
              <a:t>Ballestas</a:t>
            </a:r>
            <a:endParaRPr lang="es-CL" sz="2000" b="1" dirty="0">
              <a:solidFill>
                <a:srgbClr val="741B47"/>
              </a:solidFill>
              <a:latin typeface="Calibri" charset="0"/>
              <a:ea typeface="Calibri" charset="0"/>
              <a:cs typeface="Calibri" charset="0"/>
            </a:endParaRPr>
          </a:p>
        </p:txBody>
      </p:sp>
      <p:sp>
        <p:nvSpPr>
          <p:cNvPr id="34" name="CuadroTexto 33">
            <a:extLst>
              <a:ext uri="{FF2B5EF4-FFF2-40B4-BE49-F238E27FC236}">
                <a16:creationId xmlns="" xmlns:a16="http://schemas.microsoft.com/office/drawing/2014/main" id="{05FB0DA0-42F8-5540-AB3E-FDBBC6A30350}"/>
              </a:ext>
            </a:extLst>
          </p:cNvPr>
          <p:cNvSpPr txBox="1"/>
          <p:nvPr/>
        </p:nvSpPr>
        <p:spPr>
          <a:xfrm>
            <a:off x="5088458" y="6419171"/>
            <a:ext cx="4312399" cy="400110"/>
          </a:xfrm>
          <a:prstGeom prst="rect">
            <a:avLst/>
          </a:prstGeom>
          <a:noFill/>
        </p:spPr>
        <p:txBody>
          <a:bodyPr wrap="none" rtlCol="0">
            <a:spAutoFit/>
          </a:bodyPr>
          <a:lstStyle/>
          <a:p>
            <a:r>
              <a:rPr lang="es-CL" sz="2000" b="1" dirty="0">
                <a:solidFill>
                  <a:srgbClr val="741B47"/>
                </a:solidFill>
                <a:latin typeface="Calibri" charset="0"/>
                <a:ea typeface="Calibri" charset="0"/>
                <a:cs typeface="Calibri" charset="0"/>
              </a:rPr>
              <a:t>Resortes de Espiral o Muelle Helicoidal</a:t>
            </a:r>
          </a:p>
        </p:txBody>
      </p:sp>
    </p:spTree>
    <p:extLst>
      <p:ext uri="{BB962C8B-B14F-4D97-AF65-F5344CB8AC3E}">
        <p14:creationId xmlns:p14="http://schemas.microsoft.com/office/powerpoint/2010/main" val="800934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p23"/>
          <p:cNvSpPr txBox="1"/>
          <p:nvPr/>
        </p:nvSpPr>
        <p:spPr>
          <a:xfrm>
            <a:off x="1139100" y="834800"/>
            <a:ext cx="5486144"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smtClean="0">
                <a:solidFill>
                  <a:srgbClr val="741B47"/>
                </a:solidFill>
                <a:latin typeface="Calibri"/>
                <a:ea typeface="Calibri"/>
                <a:cs typeface="Calibri"/>
                <a:sym typeface="Calibri"/>
              </a:rPr>
              <a:t>MÓDULO 9 </a:t>
            </a:r>
            <a:r>
              <a:rPr lang="en-US" sz="1200" b="0" i="0" u="none" strike="noStrike" cap="none" dirty="0" smtClean="0">
                <a:solidFill>
                  <a:srgbClr val="741B47"/>
                </a:solidFill>
                <a:latin typeface="Calibri"/>
                <a:ea typeface="Calibri"/>
                <a:cs typeface="Calibri"/>
                <a:sym typeface="Calibri"/>
              </a:rPr>
              <a:t>| MANTENIMIENTO DE SISTEMAS DE DIRECCIÓN Y SUSPENSIÓN</a:t>
            </a:r>
            <a:endParaRPr sz="1200" b="0" i="0" u="none" strike="noStrike" cap="none" dirty="0">
              <a:solidFill>
                <a:srgbClr val="741B47"/>
              </a:solidFill>
              <a:latin typeface="Calibri"/>
              <a:ea typeface="Calibri"/>
              <a:cs typeface="Calibri"/>
              <a:sym typeface="Calibri"/>
            </a:endParaRPr>
          </a:p>
        </p:txBody>
      </p:sp>
      <p:sp>
        <p:nvSpPr>
          <p:cNvPr id="3" name="Google Shape;83;p2"/>
          <p:cNvSpPr txBo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ACTIVIDAD </a:t>
            </a:r>
            <a:r>
              <a:rPr lang="en-US" sz="1500" b="1" i="0" u="none" strike="noStrike" cap="none" dirty="0" smtClean="0">
                <a:solidFill>
                  <a:srgbClr val="000000"/>
                </a:solidFill>
                <a:latin typeface="Calibri"/>
                <a:ea typeface="Calibri"/>
                <a:cs typeface="Calibri"/>
                <a:sym typeface="Calibri"/>
              </a:rPr>
              <a:t>2</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4" name="Google Shape;61;p13"/>
          <p:cNvSpPr txBox="1">
            <a:spLocks/>
          </p:cNvSpPr>
          <p:nvPr/>
        </p:nvSpPr>
        <p:spPr>
          <a:xfrm>
            <a:off x="365425" y="2117023"/>
            <a:ext cx="7369225"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smtClean="0">
                <a:solidFill>
                  <a:srgbClr val="741B47"/>
                </a:solidFill>
                <a:latin typeface="Calibri" panose="020F0502020204030204" pitchFamily="34" charset="0"/>
                <a:ea typeface="Roboto"/>
                <a:cs typeface="Calibri" panose="020F0502020204030204" pitchFamily="34" charset="0"/>
                <a:sym typeface="Roboto"/>
              </a:rPr>
              <a:t>SISTEMA DE SUSPENSIÓN</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700" y="3651045"/>
            <a:ext cx="7135368" cy="2459736"/>
          </a:xfrm>
          <a:prstGeom prst="rect">
            <a:avLst/>
          </a:prstGeom>
        </p:spPr>
      </p:pic>
    </p:spTree>
    <p:extLst>
      <p:ext uri="{BB962C8B-B14F-4D97-AF65-F5344CB8AC3E}">
        <p14:creationId xmlns:p14="http://schemas.microsoft.com/office/powerpoint/2010/main" val="210510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4" name="Rectángulo redondeado 3"/>
          <p:cNvSpPr/>
          <p:nvPr/>
        </p:nvSpPr>
        <p:spPr>
          <a:xfrm>
            <a:off x="325689" y="3146323"/>
            <a:ext cx="5819472" cy="276286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SUSPENSIÓN INDEPENDIENTE</a:t>
            </a:r>
            <a:endParaRPr sz="3100" b="0" i="0" u="none" strike="noStrike" cap="none" dirty="0">
              <a:solidFill>
                <a:srgbClr val="FF0000"/>
              </a:solidFill>
              <a:latin typeface="Calibri"/>
              <a:ea typeface="Calibri"/>
              <a:cs typeface="Calibri"/>
              <a:sym typeface="Calibri"/>
            </a:endParaRPr>
          </a:p>
        </p:txBody>
      </p:sp>
      <p:sp>
        <p:nvSpPr>
          <p:cNvPr id="2" name="CuadroTexto 1"/>
          <p:cNvSpPr txBox="1"/>
          <p:nvPr/>
        </p:nvSpPr>
        <p:spPr>
          <a:xfrm>
            <a:off x="-567267" y="0"/>
            <a:ext cx="184731" cy="307777"/>
          </a:xfrm>
          <a:prstGeom prst="rect">
            <a:avLst/>
          </a:prstGeom>
          <a:noFill/>
        </p:spPr>
        <p:txBody>
          <a:bodyPr wrap="none" rtlCol="0">
            <a:spAutoFit/>
          </a:bodyPr>
          <a:lstStyle/>
          <a:p>
            <a:endParaRPr lang="es-ES_tradnl"/>
          </a:p>
        </p:txBody>
      </p:sp>
      <p:sp>
        <p:nvSpPr>
          <p:cNvPr id="18" name="Rectángulo redondeado"/>
          <p:cNvSpPr/>
          <p:nvPr/>
        </p:nvSpPr>
        <p:spPr>
          <a:xfrm>
            <a:off x="325689" y="2014398"/>
            <a:ext cx="8769819" cy="905783"/>
          </a:xfrm>
          <a:prstGeom prst="roundRect">
            <a:avLst>
              <a:gd name="adj" fmla="val 18924"/>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1" name="Nunca drenar o botar los líquidos que contiene. Estos son altamente tóxicos y corrosivos, hacerlo es un riesgo potencial para quien la manipula y el medio ambiente.…"/>
          <p:cNvSpPr txBox="1"/>
          <p:nvPr/>
        </p:nvSpPr>
        <p:spPr>
          <a:xfrm>
            <a:off x="771981" y="2189268"/>
            <a:ext cx="7877234"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Posee movimientos independientes entre las ruedas, usada tanto en las delanteras  como en la trasera de los vehículos. Entre las suspensiones independientes, podemos identificar:</a:t>
            </a:r>
            <a:endParaRPr lang="es-CL" sz="1600" dirty="0">
              <a:solidFill>
                <a:schemeClr val="bg2">
                  <a:lumMod val="50000"/>
                </a:schemeClr>
              </a:solidFill>
              <a:latin typeface="Calibri" charset="0"/>
              <a:ea typeface="Calibri" charset="0"/>
              <a:cs typeface="Calibri" charset="0"/>
            </a:endParaRPr>
          </a:p>
        </p:txBody>
      </p:sp>
      <p:sp>
        <p:nvSpPr>
          <p:cNvPr id="12" name="Rectángulo 11">
            <a:extLst>
              <a:ext uri="{FF2B5EF4-FFF2-40B4-BE49-F238E27FC236}">
                <a16:creationId xmlns="" xmlns:a16="http://schemas.microsoft.com/office/drawing/2014/main" id="{F0B5C0F6-C21B-834E-97A6-273CFED5A71E}"/>
              </a:ext>
            </a:extLst>
          </p:cNvPr>
          <p:cNvSpPr/>
          <p:nvPr/>
        </p:nvSpPr>
        <p:spPr>
          <a:xfrm>
            <a:off x="771981" y="3468025"/>
            <a:ext cx="7589851" cy="1900777"/>
          </a:xfrm>
          <a:prstGeom prst="rect">
            <a:avLst/>
          </a:prstGeom>
        </p:spPr>
        <p:txBody>
          <a:bodyPr wrap="square">
            <a:spAutoFit/>
          </a:bodyPr>
          <a:lstStyle/>
          <a:p>
            <a:pPr marL="342900" lvl="0" indent="-342900">
              <a:lnSpc>
                <a:spcPct val="150000"/>
              </a:lnSpc>
              <a:buFont typeface="Arial" charset="0"/>
              <a:buChar char="•"/>
            </a:pPr>
            <a:r>
              <a:rPr lang="es-ES" sz="1600" b="1" dirty="0">
                <a:solidFill>
                  <a:schemeClr val="bg2">
                    <a:lumMod val="50000"/>
                  </a:schemeClr>
                </a:solidFill>
                <a:latin typeface="Calibri" charset="0"/>
                <a:ea typeface="Calibri" charset="0"/>
                <a:cs typeface="Calibri" charset="0"/>
              </a:rPr>
              <a:t>McPherson.</a:t>
            </a:r>
            <a:endParaRPr lang="es-CL" sz="1600" b="1" dirty="0">
              <a:solidFill>
                <a:schemeClr val="bg2">
                  <a:lumMod val="50000"/>
                </a:schemeClr>
              </a:solidFill>
              <a:latin typeface="Calibri" charset="0"/>
              <a:ea typeface="Calibri" charset="0"/>
              <a:cs typeface="Calibri" charset="0"/>
            </a:endParaRPr>
          </a:p>
          <a:p>
            <a:pPr marL="342900" lvl="0" indent="-342900">
              <a:lnSpc>
                <a:spcPct val="150000"/>
              </a:lnSpc>
              <a:buFont typeface="Arial" charset="0"/>
              <a:buChar char="•"/>
            </a:pPr>
            <a:r>
              <a:rPr lang="es-ES" sz="1600" b="1" dirty="0">
                <a:solidFill>
                  <a:schemeClr val="bg2">
                    <a:lumMod val="50000"/>
                  </a:schemeClr>
                </a:solidFill>
                <a:latin typeface="Calibri" charset="0"/>
                <a:ea typeface="Calibri" charset="0"/>
                <a:cs typeface="Calibri" charset="0"/>
              </a:rPr>
              <a:t>Multi LINK.</a:t>
            </a:r>
            <a:endParaRPr lang="es-CL" sz="1600" b="1" dirty="0">
              <a:solidFill>
                <a:schemeClr val="bg2">
                  <a:lumMod val="50000"/>
                </a:schemeClr>
              </a:solidFill>
              <a:latin typeface="Calibri" charset="0"/>
              <a:ea typeface="Calibri" charset="0"/>
              <a:cs typeface="Calibri" charset="0"/>
            </a:endParaRPr>
          </a:p>
          <a:p>
            <a:pPr marL="342900" lvl="0" indent="-342900">
              <a:lnSpc>
                <a:spcPct val="150000"/>
              </a:lnSpc>
              <a:buFont typeface="Arial" charset="0"/>
              <a:buChar char="•"/>
            </a:pPr>
            <a:r>
              <a:rPr lang="es-ES" sz="1600" b="1" dirty="0">
                <a:solidFill>
                  <a:schemeClr val="bg2">
                    <a:lumMod val="50000"/>
                  </a:schemeClr>
                </a:solidFill>
                <a:latin typeface="Calibri" charset="0"/>
                <a:ea typeface="Calibri" charset="0"/>
                <a:cs typeface="Calibri" charset="0"/>
              </a:rPr>
              <a:t>Suspensión independiente con barra de torsión.</a:t>
            </a:r>
            <a:endParaRPr lang="es-CL" sz="1600" b="1" dirty="0">
              <a:solidFill>
                <a:schemeClr val="bg2">
                  <a:lumMod val="50000"/>
                </a:schemeClr>
              </a:solidFill>
              <a:latin typeface="Calibri" charset="0"/>
              <a:ea typeface="Calibri" charset="0"/>
              <a:cs typeface="Calibri" charset="0"/>
            </a:endParaRPr>
          </a:p>
          <a:p>
            <a:pPr marL="342900" lvl="0" indent="-342900">
              <a:lnSpc>
                <a:spcPct val="150000"/>
              </a:lnSpc>
              <a:buFont typeface="Arial" charset="0"/>
              <a:buChar char="•"/>
            </a:pPr>
            <a:r>
              <a:rPr lang="es-ES" sz="1600" b="1" dirty="0">
                <a:solidFill>
                  <a:schemeClr val="bg2">
                    <a:lumMod val="50000"/>
                  </a:schemeClr>
                </a:solidFill>
                <a:latin typeface="Calibri" charset="0"/>
                <a:ea typeface="Calibri" charset="0"/>
                <a:cs typeface="Calibri" charset="0"/>
              </a:rPr>
              <a:t>Suspensión Independiente con haz de torsión.</a:t>
            </a:r>
            <a:endParaRPr lang="es-CL" sz="1600" b="1" dirty="0">
              <a:solidFill>
                <a:schemeClr val="bg2">
                  <a:lumMod val="50000"/>
                </a:schemeClr>
              </a:solidFill>
              <a:latin typeface="Calibri" charset="0"/>
              <a:ea typeface="Calibri" charset="0"/>
              <a:cs typeface="Calibri" charset="0"/>
            </a:endParaRPr>
          </a:p>
          <a:p>
            <a:pPr marL="342900" lvl="0" indent="-342900">
              <a:lnSpc>
                <a:spcPct val="150000"/>
              </a:lnSpc>
              <a:buFont typeface="Arial" charset="0"/>
              <a:buChar char="•"/>
            </a:pPr>
            <a:r>
              <a:rPr lang="es-ES" sz="1600" b="1" dirty="0">
                <a:solidFill>
                  <a:schemeClr val="bg2">
                    <a:lumMod val="50000"/>
                  </a:schemeClr>
                </a:solidFill>
                <a:latin typeface="Calibri" charset="0"/>
                <a:ea typeface="Calibri" charset="0"/>
                <a:cs typeface="Calibri" charset="0"/>
              </a:rPr>
              <a:t>Suspensión Independiente con brazos oscilantes.</a:t>
            </a:r>
            <a:endParaRPr lang="es-CL" sz="1600" b="1" dirty="0">
              <a:solidFill>
                <a:schemeClr val="bg2">
                  <a:lumMod val="50000"/>
                </a:schemeClr>
              </a:solidFill>
              <a:latin typeface="Calibri" charset="0"/>
              <a:ea typeface="Calibri" charset="0"/>
              <a:cs typeface="Calibri"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390" y="3468025"/>
            <a:ext cx="3789926" cy="4165887"/>
          </a:xfrm>
          <a:prstGeom prst="rect">
            <a:avLst/>
          </a:prstGeom>
        </p:spPr>
      </p:pic>
    </p:spTree>
    <p:extLst>
      <p:ext uri="{BB962C8B-B14F-4D97-AF65-F5344CB8AC3E}">
        <p14:creationId xmlns:p14="http://schemas.microsoft.com/office/powerpoint/2010/main" val="1391199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SUSPENSIÓN INDEPENDIENTE </a:t>
            </a:r>
            <a:r>
              <a:rPr lang="en-US" sz="2800" i="0" u="none" strike="noStrike" cap="none" dirty="0" smtClean="0">
                <a:solidFill>
                  <a:srgbClr val="FF0000"/>
                </a:solidFill>
                <a:latin typeface="Calibri"/>
                <a:ea typeface="Calibri"/>
                <a:cs typeface="Calibri"/>
                <a:sym typeface="Calibri"/>
              </a:rPr>
              <a:t>MCPHERSON</a:t>
            </a:r>
            <a:endParaRPr sz="3100" i="0" u="none" strike="noStrike" cap="none" dirty="0">
              <a:solidFill>
                <a:srgbClr val="FF0000"/>
              </a:solidFill>
              <a:latin typeface="Calibri"/>
              <a:ea typeface="Calibri"/>
              <a:cs typeface="Calibri"/>
              <a:sym typeface="Calibri"/>
            </a:endParaRPr>
          </a:p>
        </p:txBody>
      </p:sp>
      <p:sp>
        <p:nvSpPr>
          <p:cNvPr id="2" name="CuadroTexto 1"/>
          <p:cNvSpPr txBox="1"/>
          <p:nvPr/>
        </p:nvSpPr>
        <p:spPr>
          <a:xfrm>
            <a:off x="-567267" y="0"/>
            <a:ext cx="184731" cy="307777"/>
          </a:xfrm>
          <a:prstGeom prst="rect">
            <a:avLst/>
          </a:prstGeom>
          <a:noFill/>
        </p:spPr>
        <p:txBody>
          <a:bodyPr wrap="none" rtlCol="0">
            <a:spAutoFit/>
          </a:bodyPr>
          <a:lstStyle/>
          <a:p>
            <a:endParaRPr lang="es-ES_tradnl"/>
          </a:p>
        </p:txBody>
      </p:sp>
      <p:sp>
        <p:nvSpPr>
          <p:cNvPr id="18" name="Rectángulo redondeado"/>
          <p:cNvSpPr/>
          <p:nvPr/>
        </p:nvSpPr>
        <p:spPr>
          <a:xfrm>
            <a:off x="325689" y="2014398"/>
            <a:ext cx="8769819" cy="1928337"/>
          </a:xfrm>
          <a:prstGeom prst="roundRect">
            <a:avLst>
              <a:gd name="adj" fmla="val 12295"/>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1" name="Nunca drenar o botar los líquidos que contiene. Estos son altamente tóxicos y corrosivos, hacerlo es un riesgo potencial para quien la manipula y el medio ambiente.…"/>
          <p:cNvSpPr txBox="1"/>
          <p:nvPr/>
        </p:nvSpPr>
        <p:spPr>
          <a:xfrm>
            <a:off x="771981" y="2189268"/>
            <a:ext cx="7877234" cy="147732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Posee movimientos independientes entre las ruedas</a:t>
            </a:r>
            <a:r>
              <a:rPr lang="es-ES" sz="1600" dirty="0" smtClean="0">
                <a:solidFill>
                  <a:schemeClr val="bg2">
                    <a:lumMod val="50000"/>
                  </a:schemeClr>
                </a:solidFill>
                <a:latin typeface="Calibri" charset="0"/>
                <a:ea typeface="Calibri" charset="0"/>
                <a:cs typeface="Calibri" charset="0"/>
              </a:rPr>
              <a:t>.</a:t>
            </a:r>
          </a:p>
          <a:p>
            <a:pPr algn="just"/>
            <a:endParaRPr lang="es-ES" sz="1600" dirty="0">
              <a:solidFill>
                <a:schemeClr val="bg2">
                  <a:lumMod val="50000"/>
                </a:schemeClr>
              </a:solidFill>
              <a:latin typeface="Calibri" charset="0"/>
              <a:ea typeface="Calibri" charset="0"/>
              <a:cs typeface="Calibri" charset="0"/>
            </a:endParaRPr>
          </a:p>
          <a:p>
            <a:pPr algn="just"/>
            <a:r>
              <a:rPr lang="es-ES" sz="1600" dirty="0">
                <a:solidFill>
                  <a:schemeClr val="bg2">
                    <a:lumMod val="50000"/>
                  </a:schemeClr>
                </a:solidFill>
                <a:latin typeface="Calibri" charset="0"/>
                <a:ea typeface="Calibri" charset="0"/>
                <a:cs typeface="Calibri" charset="0"/>
              </a:rPr>
              <a:t>La extremidad superior es montada en la carrocería del vehículo con fijación directa en el amortiguador, por medio del amortiguador de caucho (cazoleta) y rodamiento. </a:t>
            </a:r>
            <a:endParaRPr lang="es-ES" sz="1600" dirty="0" smtClean="0">
              <a:solidFill>
                <a:schemeClr val="bg2">
                  <a:lumMod val="50000"/>
                </a:schemeClr>
              </a:solidFill>
              <a:latin typeface="Calibri" charset="0"/>
              <a:ea typeface="Calibri" charset="0"/>
              <a:cs typeface="Calibri" charset="0"/>
            </a:endParaRPr>
          </a:p>
          <a:p>
            <a:pPr algn="just"/>
            <a:endParaRPr lang="es-ES" sz="1600" dirty="0">
              <a:solidFill>
                <a:schemeClr val="bg2">
                  <a:lumMod val="50000"/>
                </a:schemeClr>
              </a:solidFill>
              <a:latin typeface="Calibri" charset="0"/>
              <a:ea typeface="Calibri" charset="0"/>
              <a:cs typeface="Calibri" charset="0"/>
            </a:endParaRPr>
          </a:p>
          <a:p>
            <a:pPr algn="just"/>
            <a:r>
              <a:rPr lang="es-ES" sz="1600" dirty="0">
                <a:solidFill>
                  <a:schemeClr val="bg2">
                    <a:lumMod val="50000"/>
                  </a:schemeClr>
                </a:solidFill>
                <a:latin typeface="Calibri" charset="0"/>
                <a:ea typeface="Calibri" charset="0"/>
                <a:cs typeface="Calibri" charset="0"/>
              </a:rPr>
              <a:t>Es una de las suspensiones más utilizadas</a:t>
            </a:r>
            <a:r>
              <a:rPr lang="es-ES" sz="1600" dirty="0" smtClean="0">
                <a:solidFill>
                  <a:schemeClr val="bg2">
                    <a:lumMod val="50000"/>
                  </a:schemeClr>
                </a:solidFill>
                <a:latin typeface="Calibri" charset="0"/>
                <a:ea typeface="Calibri" charset="0"/>
                <a:cs typeface="Calibri" charset="0"/>
              </a:rPr>
              <a:t>.</a:t>
            </a:r>
            <a:r>
              <a:rPr lang="es-ES" sz="1600" dirty="0" smtClean="0">
                <a:solidFill>
                  <a:schemeClr val="bg2">
                    <a:lumMod val="50000"/>
                  </a:schemeClr>
                </a:solidFill>
                <a:latin typeface="Avenir Book" panose="02000503020000020003" pitchFamily="2" charset="0"/>
              </a:rPr>
              <a:t> </a:t>
            </a:r>
            <a:endParaRPr lang="es-CL" sz="1600" dirty="0">
              <a:solidFill>
                <a:schemeClr val="bg2">
                  <a:lumMod val="50000"/>
                </a:schemeClr>
              </a:solidFill>
              <a:latin typeface="Calibri" charset="0"/>
              <a:ea typeface="Calibri" charset="0"/>
              <a:cs typeface="Calibri" charset="0"/>
            </a:endParaRPr>
          </a:p>
        </p:txBody>
      </p:sp>
      <p:pic>
        <p:nvPicPr>
          <p:cNvPr id="11" name="Picture 3" descr="C:\Users\Yasmin\Desktop\Sem título.png">
            <a:extLst>
              <a:ext uri="{FF2B5EF4-FFF2-40B4-BE49-F238E27FC236}">
                <a16:creationId xmlns="" xmlns:a16="http://schemas.microsoft.com/office/drawing/2014/main" id="{EFC04474-25B6-3F47-BF91-EFD5EBA265F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3548" y="4183988"/>
            <a:ext cx="2592968" cy="3113740"/>
          </a:xfrm>
          <a:prstGeom prst="rect">
            <a:avLst/>
          </a:prstGeom>
          <a:noFill/>
          <a:ln>
            <a:noFill/>
          </a:ln>
        </p:spPr>
      </p:pic>
      <p:pic>
        <p:nvPicPr>
          <p:cNvPr id="13" name="Imagen 12">
            <a:extLst>
              <a:ext uri="{FF2B5EF4-FFF2-40B4-BE49-F238E27FC236}">
                <a16:creationId xmlns="" xmlns:a16="http://schemas.microsoft.com/office/drawing/2014/main" id="{C632147E-8224-A748-8B7D-D5D1D8E89EF2}"/>
              </a:ext>
            </a:extLst>
          </p:cNvPr>
          <p:cNvPicPr>
            <a:picLocks noChangeAspect="1"/>
          </p:cNvPicPr>
          <p:nvPr/>
        </p:nvPicPr>
        <p:blipFill>
          <a:blip r:embed="rId4"/>
          <a:stretch>
            <a:fillRect/>
          </a:stretch>
        </p:blipFill>
        <p:spPr>
          <a:xfrm>
            <a:off x="3613120" y="4098742"/>
            <a:ext cx="2263675" cy="2836176"/>
          </a:xfrm>
          <a:prstGeom prst="rect">
            <a:avLst/>
          </a:prstGeom>
        </p:spPr>
      </p:pic>
      <p:pic>
        <p:nvPicPr>
          <p:cNvPr id="14" name="Imagen 13">
            <a:extLst>
              <a:ext uri="{FF2B5EF4-FFF2-40B4-BE49-F238E27FC236}">
                <a16:creationId xmlns="" xmlns:a16="http://schemas.microsoft.com/office/drawing/2014/main" id="{95893AFC-46A6-B94F-B770-82B336558E46}"/>
              </a:ext>
            </a:extLst>
          </p:cNvPr>
          <p:cNvPicPr>
            <a:picLocks noChangeAspect="1"/>
          </p:cNvPicPr>
          <p:nvPr/>
        </p:nvPicPr>
        <p:blipFill>
          <a:blip r:embed="rId5"/>
          <a:stretch>
            <a:fillRect/>
          </a:stretch>
        </p:blipFill>
        <p:spPr>
          <a:xfrm>
            <a:off x="692302" y="4117605"/>
            <a:ext cx="2263675" cy="2836176"/>
          </a:xfrm>
          <a:prstGeom prst="rect">
            <a:avLst/>
          </a:prstGeom>
        </p:spPr>
      </p:pic>
    </p:spTree>
    <p:extLst>
      <p:ext uri="{BB962C8B-B14F-4D97-AF65-F5344CB8AC3E}">
        <p14:creationId xmlns:p14="http://schemas.microsoft.com/office/powerpoint/2010/main" val="613877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SUSPENSIÓN INDEPENDIENTE </a:t>
            </a:r>
            <a:r>
              <a:rPr lang="en-US" sz="2800" i="0" u="none" strike="noStrike" cap="none" dirty="0" smtClean="0">
                <a:solidFill>
                  <a:srgbClr val="FF0000"/>
                </a:solidFill>
                <a:latin typeface="Calibri"/>
                <a:ea typeface="Calibri"/>
                <a:cs typeface="Calibri"/>
                <a:sym typeface="Calibri"/>
              </a:rPr>
              <a:t>MULTI LINK</a:t>
            </a:r>
            <a:endParaRPr sz="3100" i="0" u="none" strike="noStrike" cap="none" dirty="0">
              <a:solidFill>
                <a:srgbClr val="FF0000"/>
              </a:solidFill>
              <a:latin typeface="Calibri"/>
              <a:ea typeface="Calibri"/>
              <a:cs typeface="Calibri"/>
              <a:sym typeface="Calibri"/>
            </a:endParaRPr>
          </a:p>
        </p:txBody>
      </p:sp>
      <p:sp>
        <p:nvSpPr>
          <p:cNvPr id="2" name="CuadroTexto 1"/>
          <p:cNvSpPr txBox="1"/>
          <p:nvPr/>
        </p:nvSpPr>
        <p:spPr>
          <a:xfrm>
            <a:off x="-567267" y="0"/>
            <a:ext cx="184731" cy="307777"/>
          </a:xfrm>
          <a:prstGeom prst="rect">
            <a:avLst/>
          </a:prstGeom>
          <a:noFill/>
        </p:spPr>
        <p:txBody>
          <a:bodyPr wrap="none" rtlCol="0">
            <a:spAutoFit/>
          </a:bodyPr>
          <a:lstStyle/>
          <a:p>
            <a:endParaRPr lang="es-ES_tradnl"/>
          </a:p>
        </p:txBody>
      </p:sp>
      <p:pic>
        <p:nvPicPr>
          <p:cNvPr id="9" name="Imagen 8">
            <a:extLst>
              <a:ext uri="{FF2B5EF4-FFF2-40B4-BE49-F238E27FC236}">
                <a16:creationId xmlns="" xmlns:a16="http://schemas.microsoft.com/office/drawing/2014/main" id="{52D701A7-44FD-E840-B20A-E42443AB884E}"/>
              </a:ext>
            </a:extLst>
          </p:cNvPr>
          <p:cNvPicPr>
            <a:picLocks noChangeAspect="1"/>
          </p:cNvPicPr>
          <p:nvPr/>
        </p:nvPicPr>
        <p:blipFill>
          <a:blip r:embed="rId3"/>
          <a:stretch>
            <a:fillRect/>
          </a:stretch>
        </p:blipFill>
        <p:spPr>
          <a:xfrm>
            <a:off x="1313368" y="2209486"/>
            <a:ext cx="7228114" cy="4262950"/>
          </a:xfrm>
          <a:prstGeom prst="rect">
            <a:avLst/>
          </a:prstGeom>
        </p:spPr>
      </p:pic>
      <p:sp>
        <p:nvSpPr>
          <p:cNvPr id="3" name="Rectángulo redondeado 2"/>
          <p:cNvSpPr/>
          <p:nvPr/>
        </p:nvSpPr>
        <p:spPr>
          <a:xfrm>
            <a:off x="1091381" y="2005781"/>
            <a:ext cx="7659329" cy="4640825"/>
          </a:xfrm>
          <a:prstGeom prst="roundRect">
            <a:avLst/>
          </a:prstGeom>
          <a:noFill/>
          <a:ln>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01697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SUSPENSIÓN INDEPENDIENTE CON </a:t>
            </a:r>
            <a:r>
              <a:rPr lang="en-US" sz="2800" i="0" u="none" strike="noStrike" cap="none" dirty="0" smtClean="0">
                <a:solidFill>
                  <a:srgbClr val="FF0000"/>
                </a:solidFill>
                <a:latin typeface="Calibri"/>
                <a:ea typeface="Calibri"/>
                <a:cs typeface="Calibri"/>
                <a:sym typeface="Calibri"/>
              </a:rPr>
              <a:t>BARBA DE TORSIÓN</a:t>
            </a:r>
            <a:endParaRPr sz="3100" i="0" u="none" strike="noStrike" cap="none" dirty="0">
              <a:solidFill>
                <a:srgbClr val="FF0000"/>
              </a:solidFill>
              <a:latin typeface="Calibri"/>
              <a:ea typeface="Calibri"/>
              <a:cs typeface="Calibri"/>
              <a:sym typeface="Calibri"/>
            </a:endParaRPr>
          </a:p>
        </p:txBody>
      </p:sp>
      <p:sp>
        <p:nvSpPr>
          <p:cNvPr id="2" name="CuadroTexto 1"/>
          <p:cNvSpPr txBox="1"/>
          <p:nvPr/>
        </p:nvSpPr>
        <p:spPr>
          <a:xfrm>
            <a:off x="-567267" y="0"/>
            <a:ext cx="184731" cy="307777"/>
          </a:xfrm>
          <a:prstGeom prst="rect">
            <a:avLst/>
          </a:prstGeom>
          <a:noFill/>
        </p:spPr>
        <p:txBody>
          <a:bodyPr wrap="none" rtlCol="0">
            <a:spAutoFit/>
          </a:bodyPr>
          <a:lstStyle/>
          <a:p>
            <a:endParaRPr lang="es-ES_tradnl"/>
          </a:p>
        </p:txBody>
      </p:sp>
      <p:sp>
        <p:nvSpPr>
          <p:cNvPr id="18" name="Rectángulo redondeado"/>
          <p:cNvSpPr/>
          <p:nvPr/>
        </p:nvSpPr>
        <p:spPr>
          <a:xfrm>
            <a:off x="325689" y="2014398"/>
            <a:ext cx="8769819" cy="905783"/>
          </a:xfrm>
          <a:prstGeom prst="roundRect">
            <a:avLst>
              <a:gd name="adj" fmla="val 29663"/>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1" name="Nunca drenar o botar los líquidos que contiene. Estos son altamente tóxicos y corrosivos, hacerlo es un riesgo potencial para quien la manipula y el medio ambiente.…"/>
          <p:cNvSpPr txBox="1"/>
          <p:nvPr/>
        </p:nvSpPr>
        <p:spPr>
          <a:xfrm>
            <a:off x="771981" y="2189268"/>
            <a:ext cx="7877234"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Su construcción es parecida con la suspensión de brazos oscilantes, pero en el lugar del resorte helicoidal, es utilizada la barra de torsión.</a:t>
            </a:r>
            <a:endParaRPr lang="es-CL" sz="1600" dirty="0">
              <a:solidFill>
                <a:schemeClr val="bg2">
                  <a:lumMod val="50000"/>
                </a:schemeClr>
              </a:solidFill>
              <a:latin typeface="Calibri" charset="0"/>
              <a:ea typeface="Calibri" charset="0"/>
              <a:cs typeface="Calibri" charset="0"/>
            </a:endParaRPr>
          </a:p>
        </p:txBody>
      </p:sp>
      <p:pic>
        <p:nvPicPr>
          <p:cNvPr id="9" name="Imagem 2">
            <a:extLst>
              <a:ext uri="{FF2B5EF4-FFF2-40B4-BE49-F238E27FC236}">
                <a16:creationId xmlns="" xmlns:a16="http://schemas.microsoft.com/office/drawing/2014/main" id="{481CD9CC-B5F8-4C40-B8FF-73E72A8F1EC3}"/>
              </a:ext>
            </a:extLst>
          </p:cNvPr>
          <p:cNvPicPr/>
          <p:nvPr/>
        </p:nvPicPr>
        <p:blipFill>
          <a:blip r:embed="rId3" cstate="print">
            <a:grayscl/>
          </a:blip>
          <a:srcRect/>
          <a:stretch>
            <a:fillRect/>
          </a:stretch>
        </p:blipFill>
        <p:spPr bwMode="auto">
          <a:xfrm>
            <a:off x="325689" y="3850848"/>
            <a:ext cx="6196693" cy="2148115"/>
          </a:xfrm>
          <a:prstGeom prst="rect">
            <a:avLst/>
          </a:prstGeom>
          <a:noFill/>
          <a:ln w="9525">
            <a:solidFill>
              <a:srgbClr val="FFFFFF"/>
            </a:solidFill>
            <a:miter lim="800000"/>
            <a:headEnd/>
            <a:tailEnd/>
          </a:ln>
        </p:spPr>
      </p:pic>
      <p:pic>
        <p:nvPicPr>
          <p:cNvPr id="10" name="Imagen 9">
            <a:extLst>
              <a:ext uri="{FF2B5EF4-FFF2-40B4-BE49-F238E27FC236}">
                <a16:creationId xmlns="" xmlns:a16="http://schemas.microsoft.com/office/drawing/2014/main" id="{0A011EB4-E253-C24A-B2BC-7A8A629402B8}"/>
              </a:ext>
            </a:extLst>
          </p:cNvPr>
          <p:cNvPicPr>
            <a:picLocks noChangeAspect="1"/>
          </p:cNvPicPr>
          <p:nvPr/>
        </p:nvPicPr>
        <p:blipFill>
          <a:blip r:embed="rId4"/>
          <a:stretch>
            <a:fillRect/>
          </a:stretch>
        </p:blipFill>
        <p:spPr>
          <a:xfrm>
            <a:off x="3807766" y="3360551"/>
            <a:ext cx="5100930" cy="3128708"/>
          </a:xfrm>
          <a:prstGeom prst="rect">
            <a:avLst/>
          </a:prstGeom>
        </p:spPr>
      </p:pic>
      <p:sp>
        <p:nvSpPr>
          <p:cNvPr id="12" name="Rectángulo redondeado 11"/>
          <p:cNvSpPr/>
          <p:nvPr/>
        </p:nvSpPr>
        <p:spPr>
          <a:xfrm>
            <a:off x="325689" y="3095051"/>
            <a:ext cx="8769819" cy="3659710"/>
          </a:xfrm>
          <a:prstGeom prst="roundRect">
            <a:avLst>
              <a:gd name="adj" fmla="val 9413"/>
            </a:avLst>
          </a:prstGeom>
          <a:noFill/>
          <a:ln>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mtClean="0"/>
              <a:t>V</a:t>
            </a:r>
            <a:endParaRPr lang="es-ES_tradnl"/>
          </a:p>
        </p:txBody>
      </p:sp>
    </p:spTree>
    <p:extLst>
      <p:ext uri="{BB962C8B-B14F-4D97-AF65-F5344CB8AC3E}">
        <p14:creationId xmlns:p14="http://schemas.microsoft.com/office/powerpoint/2010/main" val="80884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SUSPENSIÓN INDEPENDIENTE CON </a:t>
            </a:r>
            <a:r>
              <a:rPr lang="en-US" sz="2800" i="0" u="none" strike="noStrike" cap="none" dirty="0" smtClean="0">
                <a:solidFill>
                  <a:srgbClr val="FF0000"/>
                </a:solidFill>
                <a:latin typeface="Calibri"/>
                <a:ea typeface="Calibri"/>
                <a:cs typeface="Calibri"/>
                <a:sym typeface="Calibri"/>
              </a:rPr>
              <a:t>BRAZO OSCILANTE</a:t>
            </a:r>
            <a:endParaRPr sz="3100" i="0" u="none" strike="noStrike" cap="none" dirty="0">
              <a:solidFill>
                <a:srgbClr val="FF0000"/>
              </a:solidFill>
              <a:latin typeface="Calibri"/>
              <a:ea typeface="Calibri"/>
              <a:cs typeface="Calibri"/>
              <a:sym typeface="Calibri"/>
            </a:endParaRPr>
          </a:p>
        </p:txBody>
      </p:sp>
      <p:sp>
        <p:nvSpPr>
          <p:cNvPr id="2" name="CuadroTexto 1"/>
          <p:cNvSpPr txBox="1"/>
          <p:nvPr/>
        </p:nvSpPr>
        <p:spPr>
          <a:xfrm>
            <a:off x="-567267" y="0"/>
            <a:ext cx="184731" cy="307777"/>
          </a:xfrm>
          <a:prstGeom prst="rect">
            <a:avLst/>
          </a:prstGeom>
          <a:noFill/>
        </p:spPr>
        <p:txBody>
          <a:bodyPr wrap="none" rtlCol="0">
            <a:spAutoFit/>
          </a:bodyPr>
          <a:lstStyle/>
          <a:p>
            <a:endParaRPr lang="es-ES_tradnl"/>
          </a:p>
        </p:txBody>
      </p:sp>
      <p:sp>
        <p:nvSpPr>
          <p:cNvPr id="18" name="Rectángulo redondeado"/>
          <p:cNvSpPr/>
          <p:nvPr/>
        </p:nvSpPr>
        <p:spPr>
          <a:xfrm>
            <a:off x="325689" y="2014398"/>
            <a:ext cx="8769819" cy="1358067"/>
          </a:xfrm>
          <a:prstGeom prst="roundRect">
            <a:avLst>
              <a:gd name="adj" fmla="val 26043"/>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1" name="Nunca drenar o botar los líquidos que contiene. Estos son altamente tóxicos y corrosivos, hacerlo es un riesgo potencial para quien la manipula y el medio ambiente.…"/>
          <p:cNvSpPr txBox="1"/>
          <p:nvPr/>
        </p:nvSpPr>
        <p:spPr>
          <a:xfrm>
            <a:off x="771981" y="2189268"/>
            <a:ext cx="7877234" cy="9848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Este tipo de suspensión puede ofrecer una buena sustentación de peso, proporcionando buen confort al dirigir. </a:t>
            </a:r>
            <a:endParaRPr lang="es-ES" sz="1600" dirty="0" smtClean="0">
              <a:solidFill>
                <a:schemeClr val="bg2">
                  <a:lumMod val="50000"/>
                </a:schemeClr>
              </a:solidFill>
              <a:latin typeface="Calibri" charset="0"/>
              <a:ea typeface="Calibri" charset="0"/>
              <a:cs typeface="Calibri" charset="0"/>
            </a:endParaRPr>
          </a:p>
          <a:p>
            <a:pPr algn="just"/>
            <a:endParaRPr lang="es-ES" sz="1600" dirty="0">
              <a:solidFill>
                <a:schemeClr val="bg2">
                  <a:lumMod val="50000"/>
                </a:schemeClr>
              </a:solidFill>
              <a:latin typeface="Calibri" charset="0"/>
              <a:ea typeface="Calibri" charset="0"/>
              <a:cs typeface="Calibri" charset="0"/>
            </a:endParaRPr>
          </a:p>
          <a:p>
            <a:pPr algn="just"/>
            <a:r>
              <a:rPr lang="es-ES" sz="1600" dirty="0" smtClean="0">
                <a:solidFill>
                  <a:schemeClr val="bg2">
                    <a:lumMod val="50000"/>
                  </a:schemeClr>
                </a:solidFill>
                <a:latin typeface="Calibri" charset="0"/>
                <a:ea typeface="Calibri" charset="0"/>
                <a:cs typeface="Calibri" charset="0"/>
              </a:rPr>
              <a:t>La rueda es sustentada por medio de un par de brazos oscilantes.</a:t>
            </a:r>
            <a:endParaRPr lang="es-CL" sz="1600" dirty="0">
              <a:solidFill>
                <a:schemeClr val="bg2">
                  <a:lumMod val="50000"/>
                </a:schemeClr>
              </a:solidFill>
              <a:latin typeface="Calibri" charset="0"/>
              <a:ea typeface="Calibri" charset="0"/>
              <a:cs typeface="Calibri" charset="0"/>
            </a:endParaRPr>
          </a:p>
        </p:txBody>
      </p:sp>
      <p:pic>
        <p:nvPicPr>
          <p:cNvPr id="11" name="Imagen 10">
            <a:extLst>
              <a:ext uri="{FF2B5EF4-FFF2-40B4-BE49-F238E27FC236}">
                <a16:creationId xmlns="" xmlns:a16="http://schemas.microsoft.com/office/drawing/2014/main" id="{AFB4756E-71A7-6D4C-8C1E-816B16D3D327}"/>
              </a:ext>
            </a:extLst>
          </p:cNvPr>
          <p:cNvPicPr>
            <a:picLocks noChangeAspect="1"/>
          </p:cNvPicPr>
          <p:nvPr/>
        </p:nvPicPr>
        <p:blipFill>
          <a:blip r:embed="rId3"/>
          <a:stretch>
            <a:fillRect/>
          </a:stretch>
        </p:blipFill>
        <p:spPr>
          <a:xfrm>
            <a:off x="1773675" y="3562220"/>
            <a:ext cx="6147258" cy="3033115"/>
          </a:xfrm>
          <a:prstGeom prst="rect">
            <a:avLst/>
          </a:prstGeom>
        </p:spPr>
      </p:pic>
      <p:sp>
        <p:nvSpPr>
          <p:cNvPr id="12" name="Rectángulo redondeado 11"/>
          <p:cNvSpPr/>
          <p:nvPr/>
        </p:nvSpPr>
        <p:spPr>
          <a:xfrm>
            <a:off x="1484672" y="3547335"/>
            <a:ext cx="6725264" cy="3048000"/>
          </a:xfrm>
          <a:prstGeom prst="roundRect">
            <a:avLst>
              <a:gd name="adj" fmla="val 9413"/>
            </a:avLst>
          </a:prstGeom>
          <a:noFill/>
          <a:ln>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mtClean="0"/>
              <a:t>V</a:t>
            </a:r>
            <a:endParaRPr lang="es-ES_tradnl"/>
          </a:p>
        </p:txBody>
      </p:sp>
    </p:spTree>
    <p:extLst>
      <p:ext uri="{BB962C8B-B14F-4D97-AF65-F5344CB8AC3E}">
        <p14:creationId xmlns:p14="http://schemas.microsoft.com/office/powerpoint/2010/main" val="2036726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SUSPENSIÓN DE </a:t>
            </a:r>
            <a:r>
              <a:rPr lang="en-US" sz="2800" i="0" u="none" strike="noStrike" cap="none" dirty="0" smtClean="0">
                <a:solidFill>
                  <a:srgbClr val="FF0000"/>
                </a:solidFill>
                <a:latin typeface="Calibri"/>
                <a:ea typeface="Calibri"/>
                <a:cs typeface="Calibri"/>
                <a:sym typeface="Calibri"/>
              </a:rPr>
              <a:t>PARALELOGRAMO DEFORMABLE</a:t>
            </a:r>
            <a:endParaRPr sz="3100" i="0" u="none" strike="noStrike" cap="none" dirty="0">
              <a:solidFill>
                <a:srgbClr val="FF0000"/>
              </a:solidFill>
              <a:latin typeface="Calibri"/>
              <a:ea typeface="Calibri"/>
              <a:cs typeface="Calibri"/>
              <a:sym typeface="Calibri"/>
            </a:endParaRPr>
          </a:p>
        </p:txBody>
      </p:sp>
      <p:sp>
        <p:nvSpPr>
          <p:cNvPr id="2" name="CuadroTexto 1"/>
          <p:cNvSpPr txBox="1"/>
          <p:nvPr/>
        </p:nvSpPr>
        <p:spPr>
          <a:xfrm>
            <a:off x="-567267" y="0"/>
            <a:ext cx="184731" cy="307777"/>
          </a:xfrm>
          <a:prstGeom prst="rect">
            <a:avLst/>
          </a:prstGeom>
          <a:noFill/>
        </p:spPr>
        <p:txBody>
          <a:bodyPr wrap="none" rtlCol="0">
            <a:spAutoFit/>
          </a:bodyPr>
          <a:lstStyle/>
          <a:p>
            <a:endParaRPr lang="es-ES_tradnl"/>
          </a:p>
        </p:txBody>
      </p:sp>
      <p:sp>
        <p:nvSpPr>
          <p:cNvPr id="3" name="Rectángulo redondeado 2"/>
          <p:cNvSpPr/>
          <p:nvPr/>
        </p:nvSpPr>
        <p:spPr>
          <a:xfrm>
            <a:off x="452175" y="2005781"/>
            <a:ext cx="8740986" cy="4640825"/>
          </a:xfrm>
          <a:prstGeom prst="roundRect">
            <a:avLst>
              <a:gd name="adj" fmla="val 8828"/>
            </a:avLst>
          </a:prstGeom>
          <a:noFill/>
          <a:ln>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 name="Imagen 5">
            <a:extLst>
              <a:ext uri="{FF2B5EF4-FFF2-40B4-BE49-F238E27FC236}">
                <a16:creationId xmlns="" xmlns:a16="http://schemas.microsoft.com/office/drawing/2014/main" id="{0F32DA2F-AE3D-C345-AF1E-4ED343897855}"/>
              </a:ext>
            </a:extLst>
          </p:cNvPr>
          <p:cNvPicPr/>
          <p:nvPr/>
        </p:nvPicPr>
        <p:blipFill>
          <a:blip r:embed="rId3"/>
          <a:stretch>
            <a:fillRect/>
          </a:stretch>
        </p:blipFill>
        <p:spPr>
          <a:xfrm>
            <a:off x="878191" y="2259648"/>
            <a:ext cx="3734041" cy="2411203"/>
          </a:xfrm>
          <a:prstGeom prst="rect">
            <a:avLst/>
          </a:prstGeom>
          <a:ln>
            <a:noFill/>
          </a:ln>
        </p:spPr>
      </p:pic>
      <p:pic>
        <p:nvPicPr>
          <p:cNvPr id="7" name="Imagen 6">
            <a:extLst>
              <a:ext uri="{FF2B5EF4-FFF2-40B4-BE49-F238E27FC236}">
                <a16:creationId xmlns="" xmlns:a16="http://schemas.microsoft.com/office/drawing/2014/main" id="{691BAFEA-259A-D14F-A6F1-E7DFF3ED7804}"/>
              </a:ext>
            </a:extLst>
          </p:cNvPr>
          <p:cNvPicPr/>
          <p:nvPr/>
        </p:nvPicPr>
        <p:blipFill>
          <a:blip r:embed="rId4"/>
          <a:stretch>
            <a:fillRect/>
          </a:stretch>
        </p:blipFill>
        <p:spPr>
          <a:xfrm>
            <a:off x="4927425" y="3773286"/>
            <a:ext cx="4188229" cy="2411203"/>
          </a:xfrm>
          <a:prstGeom prst="roundRect">
            <a:avLst/>
          </a:prstGeom>
          <a:ln>
            <a:noFill/>
          </a:ln>
        </p:spPr>
      </p:pic>
    </p:spTree>
    <p:extLst>
      <p:ext uri="{BB962C8B-B14F-4D97-AF65-F5344CB8AC3E}">
        <p14:creationId xmlns:p14="http://schemas.microsoft.com/office/powerpoint/2010/main" val="1959905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SUSPENSIÓN SEMI </a:t>
            </a:r>
            <a:r>
              <a:rPr lang="en-US" sz="2800" i="0" u="none" strike="noStrike" cap="none" dirty="0" smtClean="0">
                <a:solidFill>
                  <a:srgbClr val="FF0000"/>
                </a:solidFill>
                <a:latin typeface="Calibri"/>
                <a:ea typeface="Calibri"/>
                <a:cs typeface="Calibri"/>
                <a:sym typeface="Calibri"/>
              </a:rPr>
              <a:t>INDEPENDIENTE</a:t>
            </a:r>
            <a:endParaRPr sz="3100" i="0" u="none" strike="noStrike" cap="none" dirty="0">
              <a:solidFill>
                <a:srgbClr val="FF0000"/>
              </a:solidFill>
              <a:latin typeface="Calibri"/>
              <a:ea typeface="Calibri"/>
              <a:cs typeface="Calibri"/>
              <a:sym typeface="Calibri"/>
            </a:endParaRPr>
          </a:p>
        </p:txBody>
      </p:sp>
      <p:sp>
        <p:nvSpPr>
          <p:cNvPr id="2" name="CuadroTexto 1"/>
          <p:cNvSpPr txBox="1"/>
          <p:nvPr/>
        </p:nvSpPr>
        <p:spPr>
          <a:xfrm>
            <a:off x="-567267" y="0"/>
            <a:ext cx="184731" cy="307777"/>
          </a:xfrm>
          <a:prstGeom prst="rect">
            <a:avLst/>
          </a:prstGeom>
          <a:noFill/>
        </p:spPr>
        <p:txBody>
          <a:bodyPr wrap="none" rtlCol="0">
            <a:spAutoFit/>
          </a:bodyPr>
          <a:lstStyle/>
          <a:p>
            <a:endParaRPr lang="es-ES_tradnl"/>
          </a:p>
        </p:txBody>
      </p:sp>
      <p:sp>
        <p:nvSpPr>
          <p:cNvPr id="18" name="Rectángulo redondeado"/>
          <p:cNvSpPr/>
          <p:nvPr/>
        </p:nvSpPr>
        <p:spPr>
          <a:xfrm>
            <a:off x="325689" y="2014399"/>
            <a:ext cx="8769819" cy="895950"/>
          </a:xfrm>
          <a:prstGeom prst="roundRect">
            <a:avLst>
              <a:gd name="adj" fmla="val 26043"/>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1" name="Nunca drenar o botar los líquidos que contiene. Estos son altamente tóxicos y corrosivos, hacerlo es un riesgo potencial para quien la manipula y el medio ambiente.…"/>
          <p:cNvSpPr txBox="1"/>
          <p:nvPr/>
        </p:nvSpPr>
        <p:spPr>
          <a:xfrm>
            <a:off x="771981" y="2189268"/>
            <a:ext cx="7877234"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Posee movimientos casi independientes entre las ruedas. Es construida con eje con perfil en U o C, posibilitando al mismo tiempo gran torsión.</a:t>
            </a:r>
            <a:endParaRPr lang="es-CL" sz="1600" dirty="0">
              <a:solidFill>
                <a:schemeClr val="bg2">
                  <a:lumMod val="50000"/>
                </a:schemeClr>
              </a:solidFill>
              <a:latin typeface="Calibri" charset="0"/>
              <a:ea typeface="Calibri" charset="0"/>
              <a:cs typeface="Calibri" charset="0"/>
            </a:endParaRPr>
          </a:p>
        </p:txBody>
      </p:sp>
      <p:pic>
        <p:nvPicPr>
          <p:cNvPr id="8" name="Imagen 7">
            <a:extLst>
              <a:ext uri="{FF2B5EF4-FFF2-40B4-BE49-F238E27FC236}">
                <a16:creationId xmlns="" xmlns:a16="http://schemas.microsoft.com/office/drawing/2014/main" id="{05ABB575-34F2-A942-81D5-BD9A4F3B248E}"/>
              </a:ext>
            </a:extLst>
          </p:cNvPr>
          <p:cNvPicPr>
            <a:picLocks noChangeAspect="1"/>
          </p:cNvPicPr>
          <p:nvPr/>
        </p:nvPicPr>
        <p:blipFill>
          <a:blip r:embed="rId3"/>
          <a:stretch>
            <a:fillRect/>
          </a:stretch>
        </p:blipFill>
        <p:spPr>
          <a:xfrm>
            <a:off x="1651018" y="3227003"/>
            <a:ext cx="6116466" cy="3350742"/>
          </a:xfrm>
          <a:prstGeom prst="roundRect">
            <a:avLst/>
          </a:prstGeom>
          <a:ln w="53975">
            <a:solidFill>
              <a:srgbClr val="E9E1E4"/>
            </a:solidFill>
          </a:ln>
        </p:spPr>
      </p:pic>
    </p:spTree>
    <p:extLst>
      <p:ext uri="{BB962C8B-B14F-4D97-AF65-F5344CB8AC3E}">
        <p14:creationId xmlns:p14="http://schemas.microsoft.com/office/powerpoint/2010/main" val="1992837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COMPONENTES DE </a:t>
            </a:r>
            <a:r>
              <a:rPr lang="en-US" sz="2800" i="0" u="none" strike="noStrike" cap="none" dirty="0" smtClean="0">
                <a:solidFill>
                  <a:srgbClr val="FF0000"/>
                </a:solidFill>
                <a:latin typeface="Calibri"/>
                <a:ea typeface="Calibri"/>
                <a:cs typeface="Calibri"/>
                <a:sym typeface="Calibri"/>
              </a:rPr>
              <a:t>ÓRGANOS DE RODAJE</a:t>
            </a:r>
            <a:endParaRPr sz="3100" i="0" u="none" strike="noStrike" cap="none" dirty="0">
              <a:solidFill>
                <a:srgbClr val="FF0000"/>
              </a:solidFill>
              <a:latin typeface="Calibri"/>
              <a:ea typeface="Calibri"/>
              <a:cs typeface="Calibri"/>
              <a:sym typeface="Calibri"/>
            </a:endParaRPr>
          </a:p>
        </p:txBody>
      </p:sp>
      <p:sp>
        <p:nvSpPr>
          <p:cNvPr id="2" name="CuadroTexto 1"/>
          <p:cNvSpPr txBox="1"/>
          <p:nvPr/>
        </p:nvSpPr>
        <p:spPr>
          <a:xfrm>
            <a:off x="-567267" y="0"/>
            <a:ext cx="184731" cy="307777"/>
          </a:xfrm>
          <a:prstGeom prst="rect">
            <a:avLst/>
          </a:prstGeom>
          <a:noFill/>
        </p:spPr>
        <p:txBody>
          <a:bodyPr wrap="none" rtlCol="0">
            <a:spAutoFit/>
          </a:bodyPr>
          <a:lstStyle/>
          <a:p>
            <a:endParaRPr lang="es-ES_tradnl"/>
          </a:p>
        </p:txBody>
      </p:sp>
      <p:sp>
        <p:nvSpPr>
          <p:cNvPr id="18" name="Rectángulo redondeado"/>
          <p:cNvSpPr/>
          <p:nvPr/>
        </p:nvSpPr>
        <p:spPr>
          <a:xfrm>
            <a:off x="325689" y="2014398"/>
            <a:ext cx="8769819" cy="2134815"/>
          </a:xfrm>
          <a:prstGeom prst="roundRect">
            <a:avLst>
              <a:gd name="adj" fmla="val 14391"/>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1" name="Nunca drenar o botar los líquidos que contiene. Estos son altamente tóxicos y corrosivos, hacerlo es un riesgo potencial para quien la manipula y el medio ambiente.…"/>
          <p:cNvSpPr txBox="1"/>
          <p:nvPr/>
        </p:nvSpPr>
        <p:spPr>
          <a:xfrm>
            <a:off x="771981" y="2189268"/>
            <a:ext cx="7877234" cy="172354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b="1" dirty="0">
                <a:solidFill>
                  <a:srgbClr val="741B47"/>
                </a:solidFill>
                <a:latin typeface="Calibri" charset="0"/>
                <a:ea typeface="Calibri" charset="0"/>
                <a:cs typeface="Calibri" charset="0"/>
              </a:rPr>
              <a:t>CUBOS DE RUEDAS</a:t>
            </a:r>
            <a:r>
              <a:rPr lang="es-CL" sz="1600" b="1" dirty="0">
                <a:solidFill>
                  <a:srgbClr val="741B47"/>
                </a:solidFill>
                <a:latin typeface="Calibri" charset="0"/>
                <a:ea typeface="Calibri" charset="0"/>
                <a:cs typeface="Calibri" charset="0"/>
              </a:rPr>
              <a:t> </a:t>
            </a:r>
            <a:endParaRPr lang="es-ES" sz="1600" b="1" dirty="0">
              <a:solidFill>
                <a:srgbClr val="741B47"/>
              </a:solidFill>
              <a:latin typeface="Calibri" charset="0"/>
              <a:ea typeface="Calibri" charset="0"/>
              <a:cs typeface="Calibri" charset="0"/>
            </a:endParaRPr>
          </a:p>
          <a:p>
            <a:pPr algn="just"/>
            <a:endParaRPr lang="es-ES" sz="1600" dirty="0" smtClean="0">
              <a:solidFill>
                <a:schemeClr val="bg2">
                  <a:lumMod val="50000"/>
                </a:schemeClr>
              </a:solidFill>
              <a:latin typeface="Calibri" charset="0"/>
              <a:ea typeface="Calibri" charset="0"/>
              <a:cs typeface="Calibri" charset="0"/>
            </a:endParaRPr>
          </a:p>
          <a:p>
            <a:pPr algn="just"/>
            <a:r>
              <a:rPr lang="es-ES" sz="1600" dirty="0" smtClean="0">
                <a:solidFill>
                  <a:schemeClr val="bg2">
                    <a:lumMod val="50000"/>
                  </a:schemeClr>
                </a:solidFill>
                <a:latin typeface="Calibri" charset="0"/>
                <a:ea typeface="Calibri" charset="0"/>
                <a:cs typeface="Calibri" charset="0"/>
              </a:rPr>
              <a:t>Se </a:t>
            </a:r>
            <a:r>
              <a:rPr lang="es-ES" sz="1600" dirty="0">
                <a:solidFill>
                  <a:schemeClr val="bg2">
                    <a:lumMod val="50000"/>
                  </a:schemeClr>
                </a:solidFill>
                <a:latin typeface="Calibri" charset="0"/>
                <a:ea typeface="Calibri" charset="0"/>
                <a:cs typeface="Calibri" charset="0"/>
              </a:rPr>
              <a:t>montan en las masas  de las ruedas,  en donde está instalado el rodamiento que hace  a las ruedas deslizarse sobre la superficie. </a:t>
            </a:r>
            <a:endParaRPr lang="es-ES" sz="1600" dirty="0" smtClean="0">
              <a:solidFill>
                <a:schemeClr val="bg2">
                  <a:lumMod val="50000"/>
                </a:schemeClr>
              </a:solidFill>
              <a:latin typeface="Calibri" charset="0"/>
              <a:ea typeface="Calibri" charset="0"/>
              <a:cs typeface="Calibri" charset="0"/>
            </a:endParaRPr>
          </a:p>
          <a:p>
            <a:pPr algn="just"/>
            <a:endParaRPr lang="es-ES" sz="1600" dirty="0">
              <a:solidFill>
                <a:schemeClr val="bg2">
                  <a:lumMod val="50000"/>
                </a:schemeClr>
              </a:solidFill>
              <a:latin typeface="Calibri" charset="0"/>
              <a:ea typeface="Calibri" charset="0"/>
              <a:cs typeface="Calibri" charset="0"/>
            </a:endParaRPr>
          </a:p>
          <a:p>
            <a:pPr algn="just"/>
            <a:r>
              <a:rPr lang="es-ES" sz="1600" dirty="0">
                <a:solidFill>
                  <a:schemeClr val="bg2">
                    <a:lumMod val="50000"/>
                  </a:schemeClr>
                </a:solidFill>
                <a:latin typeface="Calibri" charset="0"/>
                <a:ea typeface="Calibri" charset="0"/>
                <a:cs typeface="Calibri" charset="0"/>
              </a:rPr>
              <a:t>Pueden  montarse cubos tanto en la rueda delantera como en la trasera, y ahí son conectados con las puntas homocinéticas, cuando las ruedas son las que dan la tracción. </a:t>
            </a:r>
            <a:endParaRPr lang="es-CL" sz="1600" dirty="0">
              <a:solidFill>
                <a:schemeClr val="bg2">
                  <a:lumMod val="50000"/>
                </a:schemeClr>
              </a:solidFill>
              <a:latin typeface="Calibri" charset="0"/>
              <a:ea typeface="Calibri" charset="0"/>
              <a:cs typeface="Calibri" charset="0"/>
            </a:endParaRPr>
          </a:p>
        </p:txBody>
      </p:sp>
      <p:pic>
        <p:nvPicPr>
          <p:cNvPr id="7" name="Imagem 4">
            <a:extLst>
              <a:ext uri="{FF2B5EF4-FFF2-40B4-BE49-F238E27FC236}">
                <a16:creationId xmlns="" xmlns:a16="http://schemas.microsoft.com/office/drawing/2014/main" id="{4F718AE3-6688-CE45-919A-FC4CAB958821}"/>
              </a:ext>
            </a:extLst>
          </p:cNvPr>
          <p:cNvPicPr/>
          <p:nvPr/>
        </p:nvPicPr>
        <p:blipFill>
          <a:blip r:embed="rId3" cstate="print"/>
          <a:srcRect/>
          <a:stretch>
            <a:fillRect/>
          </a:stretch>
        </p:blipFill>
        <p:spPr bwMode="auto">
          <a:xfrm>
            <a:off x="771981" y="4324083"/>
            <a:ext cx="5064823" cy="2481064"/>
          </a:xfrm>
          <a:prstGeom prst="rect">
            <a:avLst/>
          </a:prstGeom>
          <a:noFill/>
          <a:ln w="9525">
            <a:solidFill>
              <a:srgbClr val="FFFFFF"/>
            </a:solidFill>
            <a:miter lim="800000"/>
            <a:headEnd/>
            <a:tailEnd/>
          </a:ln>
        </p:spPr>
      </p:pic>
      <p:pic>
        <p:nvPicPr>
          <p:cNvPr id="9" name="Imagen 8">
            <a:extLst>
              <a:ext uri="{FF2B5EF4-FFF2-40B4-BE49-F238E27FC236}">
                <a16:creationId xmlns="" xmlns:a16="http://schemas.microsoft.com/office/drawing/2014/main" id="{17546799-C9BC-EB45-B6BC-BF9843F4C389}"/>
              </a:ext>
            </a:extLst>
          </p:cNvPr>
          <p:cNvPicPr>
            <a:picLocks noChangeAspect="1"/>
          </p:cNvPicPr>
          <p:nvPr/>
        </p:nvPicPr>
        <p:blipFill>
          <a:blip r:embed="rId4"/>
          <a:stretch>
            <a:fillRect/>
          </a:stretch>
        </p:blipFill>
        <p:spPr>
          <a:xfrm>
            <a:off x="6432436" y="4381736"/>
            <a:ext cx="2477953" cy="2129259"/>
          </a:xfrm>
          <a:prstGeom prst="rect">
            <a:avLst/>
          </a:prstGeom>
        </p:spPr>
      </p:pic>
    </p:spTree>
    <p:extLst>
      <p:ext uri="{BB962C8B-B14F-4D97-AF65-F5344CB8AC3E}">
        <p14:creationId xmlns:p14="http://schemas.microsoft.com/office/powerpoint/2010/main" val="2105092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smtClean="0">
                <a:solidFill>
                  <a:srgbClr val="741B47"/>
                </a:solidFill>
                <a:latin typeface="Calibri"/>
                <a:ea typeface="Calibri"/>
                <a:cs typeface="Calibri"/>
                <a:sym typeface="Calibri"/>
              </a:rPr>
              <a:t>RESORTES</a:t>
            </a:r>
            <a:r>
              <a:rPr lang="en-US" sz="2800" b="1" i="0" u="none" strike="noStrike" cap="none" dirty="0" smtClean="0">
                <a:solidFill>
                  <a:srgbClr val="741B47"/>
                </a:solidFill>
                <a:latin typeface="Calibri"/>
                <a:ea typeface="Calibri"/>
                <a:cs typeface="Calibri"/>
                <a:sym typeface="Calibri"/>
              </a:rPr>
              <a:t> DE </a:t>
            </a:r>
            <a:r>
              <a:rPr lang="en-US" sz="2800" i="0" u="none" strike="noStrike" cap="none" dirty="0" smtClean="0">
                <a:solidFill>
                  <a:srgbClr val="FF0000"/>
                </a:solidFill>
                <a:latin typeface="Calibri"/>
                <a:ea typeface="Calibri"/>
                <a:cs typeface="Calibri"/>
                <a:sym typeface="Calibri"/>
              </a:rPr>
              <a:t>CAUCHO</a:t>
            </a:r>
            <a:endParaRPr sz="3100" i="0" u="none" strike="noStrike" cap="none" dirty="0">
              <a:solidFill>
                <a:srgbClr val="FF0000"/>
              </a:solidFill>
              <a:latin typeface="Calibri"/>
              <a:ea typeface="Calibri"/>
              <a:cs typeface="Calibri"/>
              <a:sym typeface="Calibri"/>
            </a:endParaRPr>
          </a:p>
        </p:txBody>
      </p:sp>
      <p:sp>
        <p:nvSpPr>
          <p:cNvPr id="2" name="CuadroTexto 1"/>
          <p:cNvSpPr txBox="1"/>
          <p:nvPr/>
        </p:nvSpPr>
        <p:spPr>
          <a:xfrm>
            <a:off x="-567267" y="0"/>
            <a:ext cx="184731" cy="307777"/>
          </a:xfrm>
          <a:prstGeom prst="rect">
            <a:avLst/>
          </a:prstGeom>
          <a:noFill/>
        </p:spPr>
        <p:txBody>
          <a:bodyPr wrap="none" rtlCol="0">
            <a:spAutoFit/>
          </a:bodyPr>
          <a:lstStyle/>
          <a:p>
            <a:endParaRPr lang="es-ES_tradnl"/>
          </a:p>
        </p:txBody>
      </p:sp>
      <p:sp>
        <p:nvSpPr>
          <p:cNvPr id="18" name="Rectángulo redondeado"/>
          <p:cNvSpPr/>
          <p:nvPr/>
        </p:nvSpPr>
        <p:spPr>
          <a:xfrm>
            <a:off x="325689" y="2014399"/>
            <a:ext cx="8769819" cy="1426892"/>
          </a:xfrm>
          <a:prstGeom prst="roundRect">
            <a:avLst>
              <a:gd name="adj" fmla="val 14391"/>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1" name="Nunca drenar o botar los líquidos que contiene. Estos son altamente tóxicos y corrosivos, hacerlo es un riesgo potencial para quien la manipula y el medio ambiente.…"/>
          <p:cNvSpPr txBox="1"/>
          <p:nvPr/>
        </p:nvSpPr>
        <p:spPr>
          <a:xfrm>
            <a:off x="771981" y="2189268"/>
            <a:ext cx="7877234" cy="9848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Son usados como resortes elásticos, los cuales amortiguan el paso del movimiento a  través de ellos. Se conocen como juntas </a:t>
            </a:r>
            <a:r>
              <a:rPr lang="es-ES" sz="1600" dirty="0" smtClean="0">
                <a:solidFill>
                  <a:schemeClr val="bg2">
                    <a:lumMod val="50000"/>
                  </a:schemeClr>
                </a:solidFill>
                <a:latin typeface="Calibri" charset="0"/>
                <a:ea typeface="Calibri" charset="0"/>
                <a:cs typeface="Calibri" charset="0"/>
              </a:rPr>
              <a:t>elásticas.</a:t>
            </a:r>
          </a:p>
          <a:p>
            <a:pPr algn="just"/>
            <a:endParaRPr lang="es-ES" sz="1600" dirty="0">
              <a:solidFill>
                <a:schemeClr val="bg2">
                  <a:lumMod val="50000"/>
                </a:schemeClr>
              </a:solidFill>
              <a:latin typeface="Calibri" charset="0"/>
              <a:ea typeface="Calibri" charset="0"/>
              <a:cs typeface="Calibri" charset="0"/>
            </a:endParaRPr>
          </a:p>
          <a:p>
            <a:pPr algn="just"/>
            <a:r>
              <a:rPr lang="es-ES" sz="1600" dirty="0">
                <a:solidFill>
                  <a:schemeClr val="bg2">
                    <a:lumMod val="50000"/>
                  </a:schemeClr>
                </a:solidFill>
                <a:latin typeface="Calibri" charset="0"/>
                <a:ea typeface="Calibri" charset="0"/>
                <a:cs typeface="Calibri" charset="0"/>
              </a:rPr>
              <a:t>También cumplen la función de guardapolvos</a:t>
            </a:r>
            <a:r>
              <a:rPr lang="es-ES" sz="1600" dirty="0" smtClean="0">
                <a:solidFill>
                  <a:schemeClr val="bg2">
                    <a:lumMod val="50000"/>
                  </a:schemeClr>
                </a:solidFill>
                <a:latin typeface="Calibri" charset="0"/>
                <a:ea typeface="Calibri" charset="0"/>
                <a:cs typeface="Calibri" charset="0"/>
              </a:rPr>
              <a:t>.</a:t>
            </a:r>
            <a:r>
              <a:rPr lang="es-ES" sz="1600" dirty="0" smtClean="0">
                <a:solidFill>
                  <a:schemeClr val="bg2">
                    <a:lumMod val="50000"/>
                  </a:schemeClr>
                </a:solidFill>
                <a:latin typeface="Avenir Book" panose="02000503020000020003" pitchFamily="2" charset="0"/>
              </a:rPr>
              <a:t> </a:t>
            </a:r>
            <a:endParaRPr lang="es-CL" sz="1600" dirty="0">
              <a:solidFill>
                <a:schemeClr val="bg2">
                  <a:lumMod val="50000"/>
                </a:schemeClr>
              </a:solidFill>
              <a:latin typeface="Avenir Book" panose="02000503020000020003" pitchFamily="2" charset="0"/>
            </a:endParaRPr>
          </a:p>
        </p:txBody>
      </p:sp>
      <p:pic>
        <p:nvPicPr>
          <p:cNvPr id="8" name="Imagem 3">
            <a:extLst>
              <a:ext uri="{FF2B5EF4-FFF2-40B4-BE49-F238E27FC236}">
                <a16:creationId xmlns="" xmlns:a16="http://schemas.microsoft.com/office/drawing/2014/main" id="{5DD6089A-6B97-3648-A8D8-10205B3AD756}"/>
              </a:ext>
            </a:extLst>
          </p:cNvPr>
          <p:cNvPicPr/>
          <p:nvPr/>
        </p:nvPicPr>
        <p:blipFill>
          <a:blip r:embed="rId3" cstate="print"/>
          <a:srcRect/>
          <a:stretch>
            <a:fillRect/>
          </a:stretch>
        </p:blipFill>
        <p:spPr bwMode="auto">
          <a:xfrm>
            <a:off x="1146070" y="3608560"/>
            <a:ext cx="7428122" cy="3096265"/>
          </a:xfrm>
          <a:prstGeom prst="roundRect">
            <a:avLst/>
          </a:prstGeom>
          <a:noFill/>
          <a:ln w="38100">
            <a:solidFill>
              <a:srgbClr val="E9E1E4"/>
            </a:solidFill>
            <a:miter lim="800000"/>
            <a:headEnd/>
            <a:tailEnd/>
          </a:ln>
        </p:spPr>
      </p:pic>
    </p:spTree>
    <p:extLst>
      <p:ext uri="{BB962C8B-B14F-4D97-AF65-F5344CB8AC3E}">
        <p14:creationId xmlns:p14="http://schemas.microsoft.com/office/powerpoint/2010/main" val="1885992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smtClean="0">
                <a:solidFill>
                  <a:srgbClr val="741B47"/>
                </a:solidFill>
                <a:latin typeface="Calibri"/>
                <a:ea typeface="Calibri"/>
                <a:cs typeface="Calibri"/>
                <a:sym typeface="Calibri"/>
              </a:rPr>
              <a:t>RESORTES</a:t>
            </a:r>
            <a:r>
              <a:rPr lang="en-US" sz="2800" b="1" i="0" u="none" strike="noStrike" cap="none" dirty="0" smtClean="0">
                <a:solidFill>
                  <a:srgbClr val="741B47"/>
                </a:solidFill>
                <a:latin typeface="Calibri"/>
                <a:ea typeface="Calibri"/>
                <a:cs typeface="Calibri"/>
                <a:sym typeface="Calibri"/>
              </a:rPr>
              <a:t> </a:t>
            </a:r>
            <a:r>
              <a:rPr lang="en-US" sz="2800" i="0" u="none" strike="noStrike" cap="none" dirty="0" smtClean="0">
                <a:solidFill>
                  <a:srgbClr val="FF0000"/>
                </a:solidFill>
                <a:latin typeface="Calibri"/>
                <a:ea typeface="Calibri"/>
                <a:cs typeface="Calibri"/>
                <a:sym typeface="Calibri"/>
              </a:rPr>
              <a:t>NEUMÁTICOS</a:t>
            </a:r>
            <a:endParaRPr sz="3100" i="0" u="none" strike="noStrike" cap="none" dirty="0">
              <a:solidFill>
                <a:srgbClr val="FF0000"/>
              </a:solidFill>
              <a:latin typeface="Calibri"/>
              <a:ea typeface="Calibri"/>
              <a:cs typeface="Calibri"/>
              <a:sym typeface="Calibri"/>
            </a:endParaRPr>
          </a:p>
        </p:txBody>
      </p:sp>
      <p:sp>
        <p:nvSpPr>
          <p:cNvPr id="2" name="CuadroTexto 1"/>
          <p:cNvSpPr txBox="1"/>
          <p:nvPr/>
        </p:nvSpPr>
        <p:spPr>
          <a:xfrm>
            <a:off x="-567267" y="0"/>
            <a:ext cx="184731" cy="307777"/>
          </a:xfrm>
          <a:prstGeom prst="rect">
            <a:avLst/>
          </a:prstGeom>
          <a:noFill/>
        </p:spPr>
        <p:txBody>
          <a:bodyPr wrap="none" rtlCol="0">
            <a:spAutoFit/>
          </a:bodyPr>
          <a:lstStyle/>
          <a:p>
            <a:endParaRPr lang="es-ES_tradnl"/>
          </a:p>
        </p:txBody>
      </p:sp>
      <p:sp>
        <p:nvSpPr>
          <p:cNvPr id="18" name="Rectángulo redondeado"/>
          <p:cNvSpPr/>
          <p:nvPr/>
        </p:nvSpPr>
        <p:spPr>
          <a:xfrm>
            <a:off x="325689" y="2014398"/>
            <a:ext cx="8769819" cy="1869343"/>
          </a:xfrm>
          <a:prstGeom prst="roundRect">
            <a:avLst>
              <a:gd name="adj" fmla="val 14391"/>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1" name="Nunca drenar o botar los líquidos que contiene. Estos son altamente tóxicos y corrosivos, hacerlo es un riesgo potencial para quien la manipula y el medio ambiente.…"/>
          <p:cNvSpPr txBox="1"/>
          <p:nvPr/>
        </p:nvSpPr>
        <p:spPr>
          <a:xfrm>
            <a:off x="771981" y="2189268"/>
            <a:ext cx="7877234" cy="147732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Los resortes neumáticos usan el principio de elasticidad del aire cuando están comprimidos. Habitualmente son  conocidos como pulmones, los cuales son de uso común en el transporte de carga y pasajeros (Buses). </a:t>
            </a:r>
            <a:endParaRPr lang="es-CL" sz="1600" dirty="0">
              <a:solidFill>
                <a:schemeClr val="bg2">
                  <a:lumMod val="50000"/>
                </a:schemeClr>
              </a:solidFill>
              <a:latin typeface="Calibri" charset="0"/>
              <a:ea typeface="Calibri" charset="0"/>
              <a:cs typeface="Calibri" charset="0"/>
            </a:endParaRPr>
          </a:p>
          <a:p>
            <a:pPr algn="just"/>
            <a:endParaRPr lang="es-ES" sz="1600" dirty="0">
              <a:solidFill>
                <a:schemeClr val="bg2">
                  <a:lumMod val="50000"/>
                </a:schemeClr>
              </a:solidFill>
              <a:latin typeface="Calibri" charset="0"/>
              <a:ea typeface="Calibri" charset="0"/>
              <a:cs typeface="Calibri" charset="0"/>
            </a:endParaRPr>
          </a:p>
          <a:p>
            <a:pPr algn="just"/>
            <a:r>
              <a:rPr lang="es-ES" sz="1600" dirty="0">
                <a:solidFill>
                  <a:schemeClr val="bg2">
                    <a:lumMod val="50000"/>
                  </a:schemeClr>
                </a:solidFill>
                <a:latin typeface="Calibri" charset="0"/>
                <a:ea typeface="Calibri" charset="0"/>
                <a:cs typeface="Calibri" charset="0"/>
              </a:rPr>
              <a:t>Son extremamente suaves y pueden varias su longitud y elasticidad de resorte, alterando la presión del aire, ingresando más aire o reduciendo la cantidad de aire.</a:t>
            </a:r>
            <a:endParaRPr lang="es-CL" sz="1600" dirty="0">
              <a:solidFill>
                <a:schemeClr val="bg2">
                  <a:lumMod val="50000"/>
                </a:schemeClr>
              </a:solidFill>
              <a:latin typeface="Calibri" charset="0"/>
              <a:ea typeface="Calibri" charset="0"/>
              <a:cs typeface="Calibri" charset="0"/>
            </a:endParaRPr>
          </a:p>
        </p:txBody>
      </p:sp>
      <p:pic>
        <p:nvPicPr>
          <p:cNvPr id="7" name="Imagem 4">
            <a:extLst>
              <a:ext uri="{FF2B5EF4-FFF2-40B4-BE49-F238E27FC236}">
                <a16:creationId xmlns="" xmlns:a16="http://schemas.microsoft.com/office/drawing/2014/main" id="{8F821CC6-8104-2140-80F8-384F7CE718C7}"/>
              </a:ext>
            </a:extLst>
          </p:cNvPr>
          <p:cNvPicPr/>
          <p:nvPr/>
        </p:nvPicPr>
        <p:blipFill>
          <a:blip r:embed="rId3" cstate="print"/>
          <a:srcRect/>
          <a:stretch>
            <a:fillRect/>
          </a:stretch>
        </p:blipFill>
        <p:spPr bwMode="auto">
          <a:xfrm>
            <a:off x="452175" y="4412657"/>
            <a:ext cx="5399673" cy="2141179"/>
          </a:xfrm>
          <a:prstGeom prst="rect">
            <a:avLst/>
          </a:prstGeom>
          <a:noFill/>
          <a:ln w="9525">
            <a:noFill/>
            <a:miter lim="800000"/>
            <a:headEnd/>
            <a:tailEnd/>
          </a:ln>
        </p:spPr>
      </p:pic>
      <p:pic>
        <p:nvPicPr>
          <p:cNvPr id="9" name="Imagen 8">
            <a:extLst>
              <a:ext uri="{FF2B5EF4-FFF2-40B4-BE49-F238E27FC236}">
                <a16:creationId xmlns="" xmlns:a16="http://schemas.microsoft.com/office/drawing/2014/main" id="{6892C373-F12B-6D46-914D-551608BD0054}"/>
              </a:ext>
            </a:extLst>
          </p:cNvPr>
          <p:cNvPicPr>
            <a:picLocks noChangeAspect="1"/>
          </p:cNvPicPr>
          <p:nvPr/>
        </p:nvPicPr>
        <p:blipFill>
          <a:blip r:embed="rId4"/>
          <a:stretch>
            <a:fillRect/>
          </a:stretch>
        </p:blipFill>
        <p:spPr>
          <a:xfrm>
            <a:off x="5959638" y="4200393"/>
            <a:ext cx="3305996" cy="2462967"/>
          </a:xfrm>
          <a:prstGeom prst="rect">
            <a:avLst/>
          </a:prstGeom>
          <a:ln>
            <a:noFill/>
          </a:ln>
        </p:spPr>
      </p:pic>
    </p:spTree>
    <p:extLst>
      <p:ext uri="{BB962C8B-B14F-4D97-AF65-F5344CB8AC3E}">
        <p14:creationId xmlns:p14="http://schemas.microsoft.com/office/powerpoint/2010/main" val="42597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1;p3"/>
          <p:cNvSpPr/>
          <p:nvPr/>
        </p:nvSpPr>
        <p:spPr>
          <a:xfrm>
            <a:off x="481781" y="1887795"/>
            <a:ext cx="4090219" cy="3116824"/>
          </a:xfrm>
          <a:prstGeom prst="roundRect">
            <a:avLst>
              <a:gd name="adj" fmla="val 8420"/>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 name="Google Shape;99;p3"/>
          <p:cNvSpPr txBox="1"/>
          <p:nvPr/>
        </p:nvSpPr>
        <p:spPr>
          <a:xfrm>
            <a:off x="1095636" y="2880851"/>
            <a:ext cx="2812027" cy="1130711"/>
          </a:xfrm>
          <a:prstGeom prst="rect">
            <a:avLst/>
          </a:prstGeom>
          <a:noFill/>
          <a:ln>
            <a:noFill/>
          </a:ln>
        </p:spPr>
        <p:txBody>
          <a:bodyPr spcFirstLastPara="1" wrap="square" lIns="91425" tIns="91425" rIns="91425" bIns="91425" anchor="ctr" anchorCtr="0">
            <a:noAutofit/>
          </a:bodyPr>
          <a:lstStyle/>
          <a:p>
            <a:r>
              <a:rPr lang="es-ES_tradnl" sz="1600" dirty="0">
                <a:latin typeface="Calibri" charset="0"/>
                <a:ea typeface="Calibri" charset="0"/>
                <a:cs typeface="Calibri" charset="0"/>
              </a:rPr>
              <a:t>Realizar mantenimiento básico de diversos sistemas de vehículos automotrices livianos, semipesados y pesados, de acuerdo a las pautas de mantenimiento del fabricante, de inspección y diagnóstico de fallas.</a:t>
            </a:r>
            <a:endParaRPr lang="es-ES_tradnl" sz="1600" b="1" dirty="0">
              <a:solidFill>
                <a:srgbClr val="76384D"/>
              </a:solidFill>
              <a:latin typeface="Calibri" charset="0"/>
              <a:ea typeface="Calibri" charset="0"/>
              <a:cs typeface="Calibri" charset="0"/>
              <a:sym typeface="Calibri"/>
            </a:endParaRPr>
          </a:p>
        </p:txBody>
      </p:sp>
      <p:pic>
        <p:nvPicPr>
          <p:cNvPr id="22" name="Imagen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75" y="1796210"/>
            <a:ext cx="719661" cy="686189"/>
          </a:xfrm>
          <a:prstGeom prst="rect">
            <a:avLst/>
          </a:prstGeom>
        </p:spPr>
      </p:pic>
      <p:sp>
        <p:nvSpPr>
          <p:cNvPr id="20" name="Google Shape;95;p3"/>
          <p:cNvSpPr txBox="1"/>
          <p:nvPr/>
        </p:nvSpPr>
        <p:spPr>
          <a:xfrm>
            <a:off x="375975" y="1373700"/>
            <a:ext cx="4864619"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smtClean="0">
                <a:solidFill>
                  <a:srgbClr val="741B47"/>
                </a:solidFill>
                <a:latin typeface="Calibri"/>
                <a:ea typeface="Calibri"/>
                <a:cs typeface="Calibri"/>
                <a:sym typeface="Calibri"/>
              </a:rPr>
              <a:t>OBJETIVO DE APRENDIZAJE</a:t>
            </a:r>
            <a:endParaRPr lang="en-US" sz="3100" b="1" dirty="0">
              <a:solidFill>
                <a:srgbClr val="741B47"/>
              </a:solidFill>
              <a:latin typeface="Calibri"/>
              <a:ea typeface="Calibri"/>
              <a:cs typeface="Calibri"/>
              <a:sym typeface="Calibri"/>
            </a:endParaRPr>
          </a:p>
        </p:txBody>
      </p:sp>
      <p:pic>
        <p:nvPicPr>
          <p:cNvPr id="27" name="Imagen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5785" y="2354963"/>
            <a:ext cx="5849284" cy="4478455"/>
          </a:xfrm>
          <a:prstGeom prst="rect">
            <a:avLst/>
          </a:prstGeom>
        </p:spPr>
      </p:pic>
    </p:spTree>
    <p:extLst>
      <p:ext uri="{BB962C8B-B14F-4D97-AF65-F5344CB8AC3E}">
        <p14:creationId xmlns:p14="http://schemas.microsoft.com/office/powerpoint/2010/main" val="1906689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Imagen 9" descr="Imagen 9"/>
          <p:cNvPicPr>
            <a:picLocks noChangeAspect="1"/>
          </p:cNvPicPr>
          <p:nvPr/>
        </p:nvPicPr>
        <p:blipFill>
          <a:blip r:embed="rId2"/>
          <a:stretch>
            <a:fillRect/>
          </a:stretch>
        </p:blipFill>
        <p:spPr>
          <a:xfrm>
            <a:off x="831331" y="1816062"/>
            <a:ext cx="7019389" cy="4873690"/>
          </a:xfrm>
          <a:prstGeom prst="rect">
            <a:avLst/>
          </a:prstGeom>
          <a:ln w="12700">
            <a:miter lim="400000"/>
          </a:ln>
        </p:spPr>
      </p:pic>
      <p:pic>
        <p:nvPicPr>
          <p:cNvPr id="401" name="Imagen 10" descr="Imagen 10"/>
          <p:cNvPicPr>
            <a:picLocks noChangeAspect="1"/>
          </p:cNvPicPr>
          <p:nvPr/>
        </p:nvPicPr>
        <p:blipFill>
          <a:blip r:embed="rId3"/>
          <a:stretch>
            <a:fillRect/>
          </a:stretch>
        </p:blipFill>
        <p:spPr>
          <a:xfrm flipH="1">
            <a:off x="5176767" y="3961509"/>
            <a:ext cx="4638251" cy="3846491"/>
          </a:xfrm>
          <a:prstGeom prst="rect">
            <a:avLst/>
          </a:prstGeom>
          <a:ln w="12700">
            <a:miter lim="400000"/>
          </a:ln>
        </p:spPr>
      </p:pic>
      <p:grpSp>
        <p:nvGrpSpPr>
          <p:cNvPr id="404" name="Grupo 11"/>
          <p:cNvGrpSpPr/>
          <p:nvPr/>
        </p:nvGrpSpPr>
        <p:grpSpPr>
          <a:xfrm>
            <a:off x="6555955" y="1700167"/>
            <a:ext cx="2634732" cy="2630706"/>
            <a:chOff x="0" y="0"/>
            <a:chExt cx="2633624" cy="2629600"/>
          </a:xfrm>
        </p:grpSpPr>
        <p:sp>
          <p:nvSpPr>
            <p:cNvPr id="402" name="Google Shape;250;p10"/>
            <p:cNvSpPr/>
            <p:nvPr/>
          </p:nvSpPr>
          <p:spPr>
            <a:xfrm>
              <a:off x="0" y="0"/>
              <a:ext cx="2633625" cy="1993052"/>
            </a:xfrm>
            <a:prstGeom prst="roundRect">
              <a:avLst>
                <a:gd name="adj" fmla="val 11224"/>
              </a:avLst>
            </a:prstGeom>
            <a:solidFill>
              <a:srgbClr val="DFD3D8"/>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sz="1401"/>
            </a:p>
          </p:txBody>
        </p:sp>
        <p:sp>
          <p:nvSpPr>
            <p:cNvPr id="403" name="Triángulo isósceles 13"/>
            <p:cNvSpPr/>
            <p:nvPr/>
          </p:nvSpPr>
          <p:spPr>
            <a:xfrm rot="12168342">
              <a:off x="992572" y="1807525"/>
              <a:ext cx="333493" cy="788255"/>
            </a:xfrm>
            <a:prstGeom prst="triangle">
              <a:avLst/>
            </a:prstGeom>
            <a:solidFill>
              <a:srgbClr val="DFD3D8"/>
            </a:solidFill>
            <a:ln w="12700" cap="flat">
              <a:noFill/>
              <a:miter lim="400000"/>
            </a:ln>
            <a:effectLst/>
          </p:spPr>
          <p:txBody>
            <a:bodyPr wrap="square" lIns="0" tIns="0" rIns="0" bIns="0" numCol="1" anchor="ctr">
              <a:noAutofit/>
            </a:bodyPr>
            <a:lstStyle/>
            <a:p>
              <a:pPr algn="ctr">
                <a:defRPr>
                  <a:solidFill>
                    <a:srgbClr val="FFFFFF"/>
                  </a:solidFill>
                </a:defRPr>
              </a:pPr>
              <a:endParaRPr sz="1401"/>
            </a:p>
          </p:txBody>
        </p:sp>
      </p:grpSp>
      <p:sp>
        <p:nvSpPr>
          <p:cNvPr id="405" name="Google Shape;353;p18"/>
          <p:cNvSpPr txBox="1"/>
          <p:nvPr/>
        </p:nvSpPr>
        <p:spPr>
          <a:xfrm>
            <a:off x="6689121" y="1898942"/>
            <a:ext cx="2409618" cy="1736623"/>
          </a:xfrm>
          <a:prstGeom prst="rect">
            <a:avLst/>
          </a:prstGeom>
          <a:ln w="12700">
            <a:miter lim="400000"/>
          </a:ln>
          <a:extLst>
            <a:ext uri="{C572A759-6A51-4108-AA02-DFA0A04FC94B}">
              <ma14:wrappingTextBoxFlag xmlns="" xmlns:ma14="http://schemas.microsoft.com/office/mac/drawingml/2011/main" val="1"/>
            </a:ext>
          </a:extLst>
        </p:spPr>
        <p:txBody>
          <a:bodyPr wrap="square" lIns="91437" tIns="91437" rIns="91437" bIns="91437" anchor="ctr">
            <a:spAutoFit/>
          </a:bodyPr>
          <a:lstStyle/>
          <a:p>
            <a:pPr>
              <a:lnSpc>
                <a:spcPct val="80000"/>
              </a:lnSpc>
              <a:defRPr sz="2100" b="1">
                <a:solidFill>
                  <a:srgbClr val="741B47"/>
                </a:solidFill>
                <a:latin typeface="Calibri"/>
                <a:ea typeface="Calibri"/>
                <a:cs typeface="Calibri"/>
                <a:sym typeface="Calibri"/>
              </a:defRPr>
            </a:pPr>
            <a:r>
              <a:rPr sz="2101" dirty="0"/>
              <a:t>Veamos el siguiente video que nos explica el </a:t>
            </a:r>
            <a:r>
              <a:rPr lang="es-ES" sz="2101" dirty="0" smtClean="0">
                <a:solidFill>
                  <a:srgbClr val="FF0000"/>
                </a:solidFill>
              </a:rPr>
              <a:t>funcionamiento del sistema de suspensión</a:t>
            </a:r>
            <a:r>
              <a:rPr sz="2101" dirty="0" smtClean="0"/>
              <a:t>!</a:t>
            </a:r>
            <a:endParaRPr sz="2101" dirty="0"/>
          </a:p>
        </p:txBody>
      </p:sp>
      <p:sp>
        <p:nvSpPr>
          <p:cNvPr id="406" name="Google Shape;323;p12"/>
          <p:cNvSpPr txBox="1"/>
          <p:nvPr/>
        </p:nvSpPr>
        <p:spPr>
          <a:xfrm>
            <a:off x="2945262" y="3533262"/>
            <a:ext cx="2425748" cy="738965"/>
          </a:xfrm>
          <a:prstGeom prst="rect">
            <a:avLst/>
          </a:prstGeom>
          <a:ln w="12700">
            <a:miter lim="400000"/>
          </a:ln>
          <a:extLst>
            <a:ext uri="{C572A759-6A51-4108-AA02-DFA0A04FC94B}">
              <ma14:wrappingTextBoxFlag xmlns="" xmlns:ma14="http://schemas.microsoft.com/office/mac/drawingml/2011/main" val="1"/>
            </a:ext>
          </a:extLst>
        </p:spPr>
        <p:txBody>
          <a:bodyPr lIns="91462" tIns="91462" rIns="91462" bIns="91462" anchor="ctr">
            <a:spAutoFit/>
          </a:bodyPr>
          <a:lstStyle>
            <a:lvl1pPr>
              <a:defRPr sz="1800">
                <a:latin typeface="Calibri"/>
                <a:ea typeface="Calibri"/>
                <a:cs typeface="Calibri"/>
                <a:sym typeface="Calibri"/>
              </a:defRPr>
            </a:lvl1pPr>
          </a:lstStyle>
          <a:p>
            <a:r>
              <a:rPr lang="es-CL" sz="1801" dirty="0" smtClean="0"/>
              <a:t>Funcionamiento </a:t>
            </a:r>
            <a:r>
              <a:rPr lang="es-CL" sz="1801" dirty="0"/>
              <a:t>del sistema de suspensión</a:t>
            </a:r>
            <a:endParaRPr sz="1801" dirty="0"/>
          </a:p>
        </p:txBody>
      </p:sp>
      <p:sp>
        <p:nvSpPr>
          <p:cNvPr id="407" name="Google Shape;206;p7"/>
          <p:cNvSpPr txBox="1"/>
          <p:nvPr/>
        </p:nvSpPr>
        <p:spPr>
          <a:xfrm>
            <a:off x="382999" y="1261802"/>
            <a:ext cx="8954265" cy="536344"/>
          </a:xfrm>
          <a:prstGeom prst="rect">
            <a:avLst/>
          </a:prstGeom>
          <a:ln w="12700">
            <a:miter lim="400000"/>
          </a:ln>
          <a:extLst>
            <a:ext uri="{C572A759-6A51-4108-AA02-DFA0A04FC94B}">
              <ma14:wrappingTextBoxFlag xmlns="" xmlns:ma14="http://schemas.microsoft.com/office/mac/drawingml/2011/main" val="1"/>
            </a:ext>
          </a:extLst>
        </p:spPr>
        <p:txBody>
          <a:bodyPr lIns="91437" tIns="91437" rIns="91437" bIns="91437" anchor="ctr">
            <a:spAutoFit/>
          </a:bodyPr>
          <a:lstStyle>
            <a:lvl1pPr>
              <a:lnSpc>
                <a:spcPct val="80000"/>
              </a:lnSpc>
              <a:defRPr sz="2800" b="1">
                <a:solidFill>
                  <a:srgbClr val="741B47"/>
                </a:solidFill>
                <a:latin typeface="Calibri"/>
                <a:ea typeface="Calibri"/>
                <a:cs typeface="Calibri"/>
                <a:sym typeface="Calibri"/>
              </a:defRPr>
            </a:lvl1pPr>
          </a:lstStyle>
          <a:p>
            <a:r>
              <a:rPr sz="2801"/>
              <a:t>VIDEO</a:t>
            </a:r>
          </a:p>
        </p:txBody>
      </p:sp>
      <p:grpSp>
        <p:nvGrpSpPr>
          <p:cNvPr id="411" name="Botón de acción: Hacia delante o Siguiente 17">
            <a:hlinkClick r:id=""/>
          </p:cNvPr>
          <p:cNvGrpSpPr/>
          <p:nvPr/>
        </p:nvGrpSpPr>
        <p:grpSpPr>
          <a:xfrm>
            <a:off x="2443369" y="3656713"/>
            <a:ext cx="492059" cy="492059"/>
            <a:chOff x="0" y="0"/>
            <a:chExt cx="491850" cy="491850"/>
          </a:xfrm>
        </p:grpSpPr>
        <p:sp>
          <p:nvSpPr>
            <p:cNvPr id="408" name="Cuadrado"/>
            <p:cNvSpPr/>
            <p:nvPr/>
          </p:nvSpPr>
          <p:spPr>
            <a:xfrm>
              <a:off x="0" y="0"/>
              <a:ext cx="491851" cy="491851"/>
            </a:xfrm>
            <a:prstGeom prst="rect">
              <a:avLst/>
            </a:prstGeom>
            <a:solidFill>
              <a:srgbClr val="BFBFBF"/>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sz="1401"/>
            </a:p>
          </p:txBody>
        </p:sp>
        <p:sp>
          <p:nvSpPr>
            <p:cNvPr id="409" name="Triángulo">
              <a:hlinkClick r:id="rId4"/>
            </p:cNvPr>
            <p:cNvSpPr/>
            <p:nvPr/>
          </p:nvSpPr>
          <p:spPr>
            <a:xfrm>
              <a:off x="61480" y="61480"/>
              <a:ext cx="368891" cy="36889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0"/>
                  </a:lnTo>
                  <a:lnTo>
                    <a:pt x="0" y="21600"/>
                  </a:lnTo>
                  <a:close/>
                </a:path>
              </a:pathLst>
            </a:custGeom>
            <a:solidFill>
              <a:srgbClr val="000000">
                <a:alpha val="40000"/>
              </a:srgbClr>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sz="1401"/>
            </a:p>
          </p:txBody>
        </p:sp>
        <p:sp>
          <p:nvSpPr>
            <p:cNvPr id="410" name="Figura"/>
            <p:cNvSpPr/>
            <p:nvPr/>
          </p:nvSpPr>
          <p:spPr>
            <a:xfrm>
              <a:off x="0" y="0"/>
              <a:ext cx="491851" cy="491851"/>
            </a:xfrm>
            <a:custGeom>
              <a:avLst/>
              <a:gdLst/>
              <a:ahLst/>
              <a:cxnLst>
                <a:cxn ang="0">
                  <a:pos x="wd2" y="hd2"/>
                </a:cxn>
                <a:cxn ang="5400000">
                  <a:pos x="wd2" y="hd2"/>
                </a:cxn>
                <a:cxn ang="10800000">
                  <a:pos x="wd2" y="hd2"/>
                </a:cxn>
                <a:cxn ang="16200000">
                  <a:pos x="wd2" y="hd2"/>
                </a:cxn>
              </a:cxnLst>
              <a:rect l="0" t="0" r="r" b="b"/>
              <a:pathLst>
                <a:path w="21600" h="21600" extrusionOk="0">
                  <a:moveTo>
                    <a:pt x="18900" y="10800"/>
                  </a:moveTo>
                  <a:lnTo>
                    <a:pt x="2700" y="18900"/>
                  </a:lnTo>
                  <a:lnTo>
                    <a:pt x="2700" y="2700"/>
                  </a:lnTo>
                  <a:close/>
                  <a:moveTo>
                    <a:pt x="0" y="0"/>
                  </a:moveTo>
                  <a:lnTo>
                    <a:pt x="21600" y="0"/>
                  </a:lnTo>
                  <a:lnTo>
                    <a:pt x="21600" y="21600"/>
                  </a:lnTo>
                  <a:lnTo>
                    <a:pt x="0" y="21600"/>
                  </a:lnTo>
                  <a:close/>
                </a:path>
              </a:pathLst>
            </a:custGeom>
            <a:noFill/>
            <a:ln w="9525" cap="flat">
              <a:solidFill>
                <a:srgbClr val="000000"/>
              </a:solidFill>
              <a:prstDash val="solid"/>
              <a:round/>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sz="1401"/>
            </a:p>
          </p:txBody>
        </p:sp>
      </p:grpSp>
      <p:sp>
        <p:nvSpPr>
          <p:cNvPr id="412" name="Google Shape;443;p20"/>
          <p:cNvSpPr txBox="1"/>
          <p:nvPr/>
        </p:nvSpPr>
        <p:spPr>
          <a:xfrm>
            <a:off x="366944" y="1097258"/>
            <a:ext cx="4702375" cy="400373"/>
          </a:xfrm>
          <a:prstGeom prst="rect">
            <a:avLst/>
          </a:prstGeom>
          <a:ln w="12700">
            <a:miter lim="400000"/>
          </a:ln>
          <a:extLst>
            <a:ext uri="{C572A759-6A51-4108-AA02-DFA0A04FC94B}">
              <ma14:wrappingTextBoxFlag xmlns="" xmlns:ma14="http://schemas.microsoft.com/office/mac/drawingml/2011/main" val="1"/>
            </a:ext>
          </a:extLst>
        </p:spPr>
        <p:txBody>
          <a:bodyPr lIns="91462" tIns="91462" rIns="91462" bIns="91462" anchor="ctr">
            <a:spAutoFit/>
          </a:bodyPr>
          <a:lstStyle>
            <a:lvl1pPr>
              <a:defRPr b="1">
                <a:latin typeface="Calibri"/>
                <a:ea typeface="Calibri"/>
                <a:cs typeface="Calibri"/>
                <a:sym typeface="Calibri"/>
              </a:defRPr>
            </a:lvl1pPr>
          </a:lstStyle>
          <a:p>
            <a:r>
              <a:rPr sz="1401"/>
              <a:t>VEAMOS EL SIGUIENTE</a:t>
            </a:r>
          </a:p>
        </p:txBody>
      </p:sp>
    </p:spTree>
    <p:extLst>
      <p:ext uri="{BB962C8B-B14F-4D97-AF65-F5344CB8AC3E}">
        <p14:creationId xmlns:p14="http://schemas.microsoft.com/office/powerpoint/2010/main" val="1753504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¿CUÁNTO APRENDIMOS?</a:t>
            </a:r>
            <a:endParaRPr sz="3100" b="1" i="0" u="none" strike="noStrike" cap="none">
              <a:solidFill>
                <a:srgbClr val="741B47"/>
              </a:solidFill>
              <a:latin typeface="Calibri"/>
              <a:ea typeface="Calibri"/>
              <a:cs typeface="Calibri"/>
              <a:sym typeface="Calibri"/>
            </a:endParaRPr>
          </a:p>
        </p:txBody>
      </p:sp>
      <p:grpSp>
        <p:nvGrpSpPr>
          <p:cNvPr id="389" name="Google Shape;389;p18"/>
          <p:cNvGrpSpPr/>
          <p:nvPr/>
        </p:nvGrpSpPr>
        <p:grpSpPr>
          <a:xfrm>
            <a:off x="2035277" y="2911885"/>
            <a:ext cx="6999671" cy="2696553"/>
            <a:chOff x="4461133" y="3098700"/>
            <a:chExt cx="4657800" cy="1525000"/>
          </a:xfrm>
        </p:grpSpPr>
        <p:sp>
          <p:nvSpPr>
            <p:cNvPr id="390" name="Google Shape;390;p18"/>
            <p:cNvSpPr/>
            <p:nvPr/>
          </p:nvSpPr>
          <p:spPr>
            <a:xfrm>
              <a:off x="4461133" y="3098700"/>
              <a:ext cx="4657800" cy="1525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1" name="Google Shape;391;p18"/>
            <p:cNvSpPr txBox="1"/>
            <p:nvPr/>
          </p:nvSpPr>
          <p:spPr>
            <a:xfrm>
              <a:off x="5442536" y="3625505"/>
              <a:ext cx="3323687" cy="438026"/>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n-US" sz="2000" b="0" i="0" u="none" strike="noStrike" cap="none" dirty="0" smtClean="0">
                  <a:solidFill>
                    <a:srgbClr val="741B47"/>
                  </a:solidFill>
                  <a:latin typeface="Calibri"/>
                  <a:ea typeface="Calibri"/>
                  <a:cs typeface="Calibri"/>
                  <a:sym typeface="Calibri"/>
                </a:rPr>
                <a:t>SISTEMA DE </a:t>
              </a:r>
              <a:r>
                <a:rPr lang="es-ES" sz="2000" b="1" i="0" u="none" strike="noStrike" cap="none" dirty="0" smtClean="0">
                  <a:solidFill>
                    <a:srgbClr val="741B47"/>
                  </a:solidFill>
                  <a:latin typeface="Calibri"/>
                  <a:ea typeface="Calibri"/>
                  <a:cs typeface="Calibri"/>
                  <a:sym typeface="Calibri"/>
                </a:rPr>
                <a:t>SUSPENSIÓN</a:t>
              </a:r>
              <a:endParaRPr dirty="0"/>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a:t>
              </a: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actividad</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resume </a:t>
              </a:r>
              <a:r>
                <a:rPr lang="en-US" sz="1600" b="0" i="0" u="none" strike="noStrike" cap="none" dirty="0" err="1">
                  <a:solidFill>
                    <a:srgbClr val="000000"/>
                  </a:solidFill>
                  <a:latin typeface="Calibri"/>
                  <a:ea typeface="Calibri"/>
                  <a:cs typeface="Calibri"/>
                  <a:sym typeface="Calibri"/>
                </a:rPr>
                <a:t>todo</a:t>
              </a:r>
              <a:r>
                <a:rPr lang="en-US" sz="1600" b="0" i="0" u="none" strike="noStrike" cap="none" dirty="0">
                  <a:solidFill>
                    <a:srgbClr val="000000"/>
                  </a:solidFill>
                  <a:latin typeface="Calibri"/>
                  <a:ea typeface="Calibri"/>
                  <a:cs typeface="Calibri"/>
                  <a:sym typeface="Calibri"/>
                </a:rPr>
                <a:t> lo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hemos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visto</a:t>
              </a:r>
              <a:r>
                <a:rPr lang="en-US" sz="1600" b="0" i="0" u="none" strike="noStrike" cap="none" dirty="0">
                  <a:solidFill>
                    <a:srgbClr val="000000"/>
                  </a:solidFill>
                  <a:latin typeface="Calibri"/>
                  <a:ea typeface="Calibri"/>
                  <a:cs typeface="Calibri"/>
                  <a:sym typeface="Calibri"/>
                </a:rPr>
                <a:t>! </a:t>
              </a:r>
              <a:r>
                <a:rPr lang="en-US" sz="1600" b="1" i="0" u="none" strike="noStrike" cap="none" dirty="0">
                  <a:solidFill>
                    <a:srgbClr val="76384D"/>
                  </a:solidFill>
                  <a:latin typeface="Calibri"/>
                  <a:ea typeface="Calibri"/>
                  <a:cs typeface="Calibri"/>
                  <a:sym typeface="Calibri"/>
                </a:rPr>
                <a:t>¡</a:t>
              </a:r>
              <a:r>
                <a:rPr lang="en-US" sz="1600" b="1" i="0" u="none" strike="noStrike" cap="none" dirty="0" err="1" smtClean="0">
                  <a:solidFill>
                    <a:srgbClr val="76384D"/>
                  </a:solidFill>
                  <a:latin typeface="Calibri"/>
                  <a:ea typeface="Calibri"/>
                  <a:cs typeface="Calibri"/>
                  <a:sym typeface="Calibri"/>
                </a:rPr>
                <a:t>Atentos</a:t>
              </a:r>
              <a:r>
                <a:rPr lang="en-US" sz="1600" b="1" i="0" u="none" strike="noStrike" cap="none" dirty="0" smtClean="0">
                  <a:solidFill>
                    <a:srgbClr val="76384D"/>
                  </a:solidFill>
                  <a:latin typeface="Calibri"/>
                  <a:ea typeface="Calibri"/>
                  <a:cs typeface="Calibri"/>
                  <a:sym typeface="Calibri"/>
                </a:rPr>
                <a:t>!</a:t>
              </a:r>
              <a:endParaRPr sz="1600" b="1" i="0" u="none" strike="noStrike" cap="none" dirty="0">
                <a:solidFill>
                  <a:srgbClr val="76384D"/>
                </a:solidFill>
                <a:latin typeface="Calibri"/>
                <a:ea typeface="Calibri"/>
                <a:cs typeface="Calibri"/>
                <a:sym typeface="Calibri"/>
              </a:endParaRPr>
            </a:p>
          </p:txBody>
        </p:sp>
      </p:grpSp>
      <p:sp>
        <p:nvSpPr>
          <p:cNvPr id="392" name="Google Shape;392;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REVISEMOS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3" name="Google Shape;168;p5"/>
          <p:cNvSpPr txBox="1"/>
          <p:nvPr/>
        </p:nvSpPr>
        <p:spPr>
          <a:xfrm>
            <a:off x="4125175"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b="0" i="0" u="none" strike="noStrike" cap="none" dirty="0" smtClean="0">
                <a:solidFill>
                  <a:srgbClr val="BA9BA5"/>
                </a:solidFill>
                <a:latin typeface="Calibri"/>
                <a:ea typeface="Calibri"/>
                <a:cs typeface="Calibri"/>
                <a:sym typeface="Calibri"/>
              </a:rPr>
              <a:t>2</a:t>
            </a:r>
            <a:endParaRPr sz="5000" b="0" i="0" u="none" strike="noStrike" cap="none" dirty="0">
              <a:solidFill>
                <a:srgbClr val="BA9BA5"/>
              </a:solidFill>
              <a:latin typeface="Calibri"/>
              <a:ea typeface="Calibri"/>
              <a:cs typeface="Calibri"/>
              <a:sym typeface="Calibri"/>
            </a:endParaRP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444" y="5389023"/>
            <a:ext cx="1651873" cy="884514"/>
          </a:xfrm>
          <a:prstGeom prst="rect">
            <a:avLst/>
          </a:prstGeom>
        </p:spPr>
      </p:pic>
      <p:pic>
        <p:nvPicPr>
          <p:cNvPr id="17" name="Google Shape;394;p18"/>
          <p:cNvPicPr preferRelativeResize="0"/>
          <p:nvPr/>
        </p:nvPicPr>
        <p:blipFill rotWithShape="1">
          <a:blip r:embed="rId4">
            <a:alphaModFix/>
          </a:blip>
          <a:srcRect/>
          <a:stretch/>
        </p:blipFill>
        <p:spPr>
          <a:xfrm>
            <a:off x="0" y="2474949"/>
            <a:ext cx="3854921" cy="3652248"/>
          </a:xfrm>
          <a:prstGeom prst="rect">
            <a:avLst/>
          </a:prstGeom>
          <a:noFill/>
          <a:ln>
            <a:noFill/>
          </a:ln>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317" y="5029930"/>
            <a:ext cx="1806825" cy="13482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01;p1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COMENZAR LA ACTIVIDAD: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3" name="Google Shape;402;p19"/>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a:solidFill>
                  <a:srgbClr val="ED423D"/>
                </a:solidFill>
                <a:latin typeface="Calibri"/>
                <a:ea typeface="Calibri"/>
                <a:cs typeface="Calibri"/>
                <a:sym typeface="Calibri"/>
              </a:rPr>
              <a:t>¡ATENCIÓN!</a:t>
            </a:r>
            <a:endParaRPr sz="3100" b="1" i="0" u="none" strike="noStrike" cap="none">
              <a:solidFill>
                <a:srgbClr val="ED423D"/>
              </a:solidFill>
              <a:latin typeface="Calibri"/>
              <a:ea typeface="Calibri"/>
              <a:cs typeface="Calibri"/>
              <a:sym typeface="Calibri"/>
            </a:endParaRPr>
          </a:p>
        </p:txBody>
      </p:sp>
      <p:sp>
        <p:nvSpPr>
          <p:cNvPr id="4" name="Google Shape;404;p19"/>
          <p:cNvSpPr txBox="1"/>
          <p:nvPr/>
        </p:nvSpPr>
        <p:spPr>
          <a:xfrm>
            <a:off x="1229039" y="1922016"/>
            <a:ext cx="79346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Materiales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inflamables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err="1" smtClean="0">
                <a:solidFill>
                  <a:schemeClr val="dk1"/>
                </a:solidFill>
                <a:latin typeface="Calibri"/>
                <a:ea typeface="Calibri"/>
                <a:cs typeface="Calibri"/>
                <a:sym typeface="Calibri"/>
              </a:rPr>
              <a:t>Tener</a:t>
            </a:r>
            <a:r>
              <a:rPr lang="en-US" sz="1400" b="0" i="0" u="none" strike="noStrike" cap="none" dirty="0" smtClean="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máxima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precaución</a:t>
            </a:r>
            <a:r>
              <a:rPr lang="en-US" sz="1400" b="0" i="0" u="none" strike="noStrike" cap="none" dirty="0">
                <a:solidFill>
                  <a:schemeClr val="dk1"/>
                </a:solidFill>
                <a:latin typeface="Calibri"/>
                <a:ea typeface="Calibri"/>
                <a:cs typeface="Calibri"/>
                <a:sym typeface="Calibri"/>
              </a:rPr>
              <a:t> al </a:t>
            </a:r>
            <a:r>
              <a:rPr lang="en-US" sz="1400" b="0" i="0" u="none" strike="noStrike" cap="none" dirty="0" err="1">
                <a:solidFill>
                  <a:schemeClr val="dk1"/>
                </a:solidFill>
                <a:latin typeface="Calibri"/>
                <a:ea typeface="Calibri"/>
                <a:cs typeface="Calibri"/>
                <a:sym typeface="Calibri"/>
              </a:rPr>
              <a:t>momento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manipular</a:t>
            </a:r>
            <a:r>
              <a:rPr lang="en-US" sz="1400" b="0" i="0" u="none" strike="noStrike" cap="none" dirty="0">
                <a:solidFill>
                  <a:schemeClr val="dk1"/>
                </a:solidFill>
                <a:latin typeface="Calibri"/>
                <a:ea typeface="Calibri"/>
                <a:cs typeface="Calibri"/>
                <a:sym typeface="Calibri"/>
              </a:rPr>
              <a:t> o </a:t>
            </a:r>
            <a:r>
              <a:rPr lang="en-US" sz="1400" b="0" i="0" u="none" strike="noStrike" cap="none" dirty="0" err="1">
                <a:solidFill>
                  <a:schemeClr val="dk1"/>
                </a:solidFill>
                <a:latin typeface="Calibri"/>
                <a:ea typeface="Calibri"/>
                <a:cs typeface="Calibri"/>
                <a:sym typeface="Calibri"/>
              </a:rPr>
              <a:t>extraer</a:t>
            </a:r>
            <a:r>
              <a:rPr lang="en-US" sz="1400" b="0" i="0" u="none" strike="noStrike" cap="none" dirty="0">
                <a:solidFill>
                  <a:schemeClr val="dk1"/>
                </a:solidFill>
                <a:latin typeface="Calibri"/>
                <a:ea typeface="Calibri"/>
                <a:cs typeface="Calibri"/>
                <a:sym typeface="Calibri"/>
              </a:rPr>
              <a:t> el combustible de los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del </a:t>
            </a:r>
            <a:r>
              <a:rPr lang="en-US" sz="1400" b="0" i="0" u="none" strike="noStrike" cap="none" dirty="0" err="1">
                <a:solidFill>
                  <a:schemeClr val="dk1"/>
                </a:solidFill>
                <a:latin typeface="Calibri"/>
                <a:ea typeface="Calibri"/>
                <a:cs typeface="Calibri"/>
                <a:sym typeface="Calibri"/>
              </a:rPr>
              <a:t>vehículo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bomba</a:t>
            </a:r>
            <a:r>
              <a:rPr lang="en-US" sz="1400" b="0" i="0" u="none" strike="noStrike" cap="none" dirty="0">
                <a:solidFill>
                  <a:schemeClr val="dk1"/>
                </a:solidFill>
                <a:latin typeface="Calibri"/>
                <a:ea typeface="Calibri"/>
                <a:cs typeface="Calibri"/>
                <a:sym typeface="Calibri"/>
              </a:rPr>
              <a:t> combustible, </a:t>
            </a:r>
            <a:r>
              <a:rPr lang="en-US" sz="1400" b="0" i="0" u="none" strike="noStrike" cap="none" dirty="0" err="1">
                <a:solidFill>
                  <a:schemeClr val="dk1"/>
                </a:solidFill>
                <a:latin typeface="Calibri"/>
                <a:ea typeface="Calibri"/>
                <a:cs typeface="Calibri"/>
                <a:sym typeface="Calibri"/>
              </a:rPr>
              <a:t>mangueras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inyección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 </a:t>
            </a:r>
            <a:endParaRPr sz="1400" b="0" i="0" u="none" strike="noStrike" cap="none" dirty="0">
              <a:solidFill>
                <a:schemeClr val="dk1"/>
              </a:solidFill>
              <a:latin typeface="Calibri"/>
              <a:ea typeface="Calibri"/>
              <a:cs typeface="Calibri"/>
              <a:sym typeface="Calibri"/>
            </a:endParaRPr>
          </a:p>
        </p:txBody>
      </p:sp>
      <p:sp>
        <p:nvSpPr>
          <p:cNvPr id="5" name="Google Shape;405;p19"/>
          <p:cNvSpPr txBox="1"/>
          <p:nvPr/>
        </p:nvSpPr>
        <p:spPr>
          <a:xfrm>
            <a:off x="1229039" y="2672931"/>
            <a:ext cx="766915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la vista: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antiparras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que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exista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riesgo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proyección</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partículas</a:t>
            </a:r>
            <a:r>
              <a:rPr lang="en-US" sz="1400" b="0" i="0" u="none" strike="noStrike" cap="none" dirty="0">
                <a:solidFill>
                  <a:schemeClr val="dk1"/>
                </a:solidFill>
                <a:latin typeface="Calibri"/>
                <a:ea typeface="Calibri"/>
                <a:cs typeface="Calibri"/>
                <a:sym typeface="Calibri"/>
              </a:rPr>
              <a:t> a los </a:t>
            </a:r>
            <a:r>
              <a:rPr lang="en-US" sz="1400" b="0" i="0" u="none" strike="noStrike" cap="none" dirty="0" err="1">
                <a:solidFill>
                  <a:schemeClr val="dk1"/>
                </a:solidFill>
                <a:latin typeface="Calibri"/>
                <a:ea typeface="Calibri"/>
                <a:cs typeface="Calibri"/>
                <a:sym typeface="Calibri"/>
              </a:rPr>
              <a:t>ojos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aceites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líquidos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refrigerantes</a:t>
            </a:r>
            <a:r>
              <a:rPr lang="en-US" sz="1400" b="0" i="0" u="none" strike="noStrike" cap="none" dirty="0">
                <a:solidFill>
                  <a:schemeClr val="dk1"/>
                </a:solidFill>
                <a:latin typeface="Calibri"/>
                <a:ea typeface="Calibri"/>
                <a:cs typeface="Calibri"/>
                <a:sym typeface="Calibri"/>
              </a:rPr>
              <a:t> y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virutas</a:t>
            </a:r>
            <a:r>
              <a:rPr lang="en-US" sz="1400" b="0" i="0" u="none" strike="noStrike" cap="none" dirty="0">
                <a:solidFill>
                  <a:schemeClr val="dk1"/>
                </a:solidFill>
                <a:latin typeface="Calibri"/>
                <a:ea typeface="Calibri"/>
                <a:cs typeface="Calibri"/>
                <a:sym typeface="Calibri"/>
              </a:rPr>
              <a:t> del disco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circuitos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a:t>
            </a:r>
            <a:endParaRPr sz="1400" b="0" i="0" u="none" strike="noStrike" cap="none" dirty="0">
              <a:solidFill>
                <a:schemeClr val="dk1"/>
              </a:solidFill>
              <a:latin typeface="Calibri"/>
              <a:ea typeface="Calibri"/>
              <a:cs typeface="Calibri"/>
              <a:sym typeface="Calibri"/>
            </a:endParaRPr>
          </a:p>
        </p:txBody>
      </p:sp>
      <p:sp>
        <p:nvSpPr>
          <p:cNvPr id="6" name="Google Shape;406;p19"/>
          <p:cNvSpPr txBox="1"/>
          <p:nvPr/>
        </p:nvSpPr>
        <p:spPr>
          <a:xfrm>
            <a:off x="1229039" y="4508604"/>
            <a:ext cx="78658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los pies: </a:t>
            </a:r>
            <a:r>
              <a:rPr lang="en-US" sz="1400" b="0" i="0" u="none" strike="noStrike" cap="none" dirty="0" err="1" smtClean="0">
                <a:solidFill>
                  <a:srgbClr val="000000"/>
                </a:solidFill>
                <a:latin typeface="Calibri"/>
                <a:ea typeface="Calibri"/>
                <a:cs typeface="Calibri"/>
                <a:sym typeface="Calibri"/>
              </a:rPr>
              <a:t>Uso</a:t>
            </a:r>
            <a:r>
              <a:rPr lang="en-US" sz="1400" b="0" i="0" u="none" strike="noStrike" cap="none" dirty="0" smtClean="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obligatorio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zapatos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seguridad</a:t>
            </a:r>
            <a:r>
              <a:rPr lang="en-US" sz="1400" b="0" i="0" u="none" strike="noStrike" cap="none" dirty="0">
                <a:solidFill>
                  <a:srgbClr val="000000"/>
                </a:solidFill>
                <a:latin typeface="Calibri"/>
                <a:ea typeface="Calibri"/>
                <a:cs typeface="Calibri"/>
                <a:sym typeface="Calibri"/>
              </a:rPr>
              <a:t> al </a:t>
            </a:r>
            <a:r>
              <a:rPr lang="en-US" sz="1400" b="0" i="0" u="none" strike="noStrike" cap="none" dirty="0" err="1">
                <a:solidFill>
                  <a:srgbClr val="000000"/>
                </a:solidFill>
                <a:latin typeface="Calibri"/>
                <a:ea typeface="Calibri"/>
                <a:cs typeface="Calibri"/>
                <a:sym typeface="Calibri"/>
              </a:rPr>
              <a:t>entrar</a:t>
            </a:r>
            <a:r>
              <a:rPr lang="en-US" sz="1400" b="0" i="0" u="none" strike="noStrike" cap="none" dirty="0">
                <a:solidFill>
                  <a:srgbClr val="000000"/>
                </a:solidFill>
                <a:latin typeface="Calibri"/>
                <a:ea typeface="Calibri"/>
                <a:cs typeface="Calibri"/>
                <a:sym typeface="Calibri"/>
              </a:rPr>
              <a:t> al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 en </a:t>
            </a:r>
            <a:r>
              <a:rPr lang="en-US" sz="1400" b="0" i="0" u="none" strike="noStrike" cap="none" dirty="0" err="1">
                <a:solidFill>
                  <a:srgbClr val="000000"/>
                </a:solidFill>
                <a:latin typeface="Calibri"/>
                <a:ea typeface="Calibri"/>
                <a:cs typeface="Calibri"/>
                <a:sym typeface="Calibri"/>
              </a:rPr>
              <a:t>casos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que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exista</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riesgo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caídas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objetos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pesados</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sp>
        <p:nvSpPr>
          <p:cNvPr id="7" name="Google Shape;407;p19"/>
          <p:cNvSpPr txBox="1"/>
          <p:nvPr/>
        </p:nvSpPr>
        <p:spPr>
          <a:xfrm>
            <a:off x="1229039" y="5298844"/>
            <a:ext cx="703006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err="1">
                <a:solidFill>
                  <a:srgbClr val="741B47"/>
                </a:solidFill>
                <a:latin typeface="Calibri"/>
                <a:ea typeface="Calibri"/>
                <a:cs typeface="Calibri"/>
                <a:sym typeface="Calibri"/>
              </a:rPr>
              <a:t>Manipular</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herramientas</a:t>
            </a:r>
            <a:r>
              <a:rPr lang="en-US" sz="1400" b="1" i="0" u="none" strike="noStrike" cap="none" dirty="0">
                <a:solidFill>
                  <a:srgbClr val="741B47"/>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cuidadosamente</a:t>
            </a:r>
            <a:r>
              <a:rPr lang="en-US" sz="1400" b="0" i="0" u="none" strike="noStrike" cap="none" dirty="0" smtClean="0">
                <a:solidFill>
                  <a:srgbClr val="000000"/>
                </a:solidFill>
                <a:latin typeface="Calibri"/>
                <a:ea typeface="Calibri"/>
                <a:cs typeface="Calibri"/>
                <a:sym typeface="Calibri"/>
              </a:rPr>
              <a:t>.</a:t>
            </a:r>
          </a:p>
          <a:p>
            <a:r>
              <a:rPr lang="es-CL" b="1" dirty="0">
                <a:solidFill>
                  <a:srgbClr val="741B47"/>
                </a:solidFill>
                <a:latin typeface="Calibri"/>
                <a:ea typeface="Calibri"/>
                <a:cs typeface="Calibri"/>
                <a:sym typeface="Calibri"/>
              </a:rPr>
              <a:t>Asegurar la integridad física </a:t>
            </a:r>
            <a:r>
              <a:rPr lang="es-CL" dirty="0">
                <a:latin typeface="Calibri"/>
                <a:ea typeface="Calibri"/>
                <a:cs typeface="Calibri"/>
                <a:sym typeface="Calibri"/>
              </a:rPr>
              <a:t>propia y del grupo de trabajo</a:t>
            </a:r>
            <a:r>
              <a:rPr lang="es-CL" dirty="0" smtClean="0">
                <a:latin typeface="Calibri"/>
                <a:ea typeface="Calibri"/>
                <a:cs typeface="Calibri"/>
                <a:sym typeface="Calibri"/>
              </a:rPr>
              <a:t>.</a:t>
            </a:r>
          </a:p>
          <a:p>
            <a:r>
              <a:rPr lang="en-US" dirty="0">
                <a:latin typeface="Calibri"/>
                <a:ea typeface="Calibri"/>
                <a:cs typeface="Calibri"/>
                <a:sym typeface="Calibri"/>
              </a:rPr>
              <a:t>Circular solo </a:t>
            </a:r>
            <a:r>
              <a:rPr lang="en-US" dirty="0" err="1">
                <a:latin typeface="Calibri"/>
                <a:ea typeface="Calibri"/>
                <a:cs typeface="Calibri"/>
                <a:sym typeface="Calibri"/>
              </a:rPr>
              <a:t>por</a:t>
            </a:r>
            <a:r>
              <a:rPr lang="en-US" dirty="0">
                <a:latin typeface="Calibri"/>
                <a:ea typeface="Calibri"/>
                <a:cs typeface="Calibri"/>
                <a:sym typeface="Calibri"/>
              </a:rPr>
              <a:t> </a:t>
            </a:r>
            <a:r>
              <a:rPr lang="en-US" dirty="0" err="1">
                <a:latin typeface="Calibri"/>
                <a:ea typeface="Calibri"/>
                <a:cs typeface="Calibri"/>
                <a:sym typeface="Calibri"/>
              </a:rPr>
              <a:t>las</a:t>
            </a:r>
            <a:r>
              <a:rPr lang="en-US" dirty="0">
                <a:latin typeface="Calibri"/>
                <a:ea typeface="Calibri"/>
                <a:cs typeface="Calibri"/>
                <a:sym typeface="Calibri"/>
              </a:rPr>
              <a:t> </a:t>
            </a:r>
            <a:r>
              <a:rPr lang="en-US" b="1" dirty="0" err="1">
                <a:solidFill>
                  <a:srgbClr val="741B47"/>
                </a:solidFill>
                <a:latin typeface="Calibri"/>
                <a:ea typeface="Calibri"/>
                <a:cs typeface="Calibri"/>
                <a:sym typeface="Calibri"/>
              </a:rPr>
              <a:t>zonas</a:t>
            </a:r>
            <a:r>
              <a:rPr lang="en-US" b="1" dirty="0">
                <a:solidFill>
                  <a:srgbClr val="741B47"/>
                </a:solidFill>
                <a:latin typeface="Calibri"/>
                <a:ea typeface="Calibri"/>
                <a:cs typeface="Calibri"/>
                <a:sym typeface="Calibri"/>
              </a:rPr>
              <a:t> de </a:t>
            </a:r>
            <a:r>
              <a:rPr lang="en-US" b="1" dirty="0" err="1">
                <a:solidFill>
                  <a:srgbClr val="741B47"/>
                </a:solidFill>
                <a:latin typeface="Calibri"/>
                <a:ea typeface="Calibri"/>
                <a:cs typeface="Calibri"/>
                <a:sym typeface="Calibri"/>
              </a:rPr>
              <a:t>seguridad</a:t>
            </a:r>
            <a:r>
              <a:rPr lang="en-US" b="1" dirty="0">
                <a:solidFill>
                  <a:srgbClr val="741B47"/>
                </a:solidFill>
                <a:latin typeface="Calibri"/>
                <a:ea typeface="Calibri"/>
                <a:cs typeface="Calibri"/>
                <a:sym typeface="Calibri"/>
              </a:rPr>
              <a:t> </a:t>
            </a:r>
            <a:r>
              <a:rPr lang="en-US" dirty="0" err="1" smtClean="0">
                <a:latin typeface="Calibri"/>
                <a:ea typeface="Calibri"/>
                <a:cs typeface="Calibri"/>
                <a:sym typeface="Calibri"/>
              </a:rPr>
              <a:t>demarcadas</a:t>
            </a:r>
            <a:r>
              <a:rPr lang="en-US" dirty="0" smtClean="0">
                <a:latin typeface="Calibri"/>
                <a:ea typeface="Calibri"/>
                <a:cs typeface="Calibri"/>
                <a:sym typeface="Calibri"/>
              </a:rPr>
              <a:t>.</a:t>
            </a:r>
            <a:endParaRPr lang="es-CL" dirty="0">
              <a:solidFill>
                <a:schemeClr val="lt1"/>
              </a:solidFill>
              <a:latin typeface="Calibri"/>
              <a:ea typeface="Calibri"/>
              <a:cs typeface="Calibri"/>
              <a:sym typeface="Calibri"/>
            </a:endParaRPr>
          </a:p>
        </p:txBody>
      </p:sp>
      <p:sp>
        <p:nvSpPr>
          <p:cNvPr id="8" name="Google Shape;410;p19"/>
          <p:cNvSpPr txBox="1"/>
          <p:nvPr/>
        </p:nvSpPr>
        <p:spPr>
          <a:xfrm>
            <a:off x="1229039" y="6272147"/>
            <a:ext cx="3883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Toda </a:t>
            </a:r>
            <a:r>
              <a:rPr lang="en-US" sz="1400" b="0" i="0" u="none" strike="noStrike" cap="none" dirty="0" err="1">
                <a:solidFill>
                  <a:srgbClr val="000000"/>
                </a:solidFill>
                <a:latin typeface="Calibri"/>
                <a:ea typeface="Calibri"/>
                <a:cs typeface="Calibri"/>
                <a:sym typeface="Calibri"/>
              </a:rPr>
              <a:t>actividad</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debe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desarrollarse</a:t>
            </a:r>
            <a:r>
              <a:rPr lang="en-US" sz="1400" b="0" i="0" u="none" strike="noStrike" cap="none" dirty="0">
                <a:solidFill>
                  <a:srgbClr val="000000"/>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bajo</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supervisión</a:t>
            </a:r>
            <a:r>
              <a:rPr lang="en-US" sz="1400" b="1" i="0" u="none" strike="noStrike" cap="none" dirty="0">
                <a:solidFill>
                  <a:srgbClr val="741B47"/>
                </a:solidFill>
                <a:latin typeface="Calibri"/>
                <a:ea typeface="Calibri"/>
                <a:cs typeface="Calibri"/>
                <a:sym typeface="Calibri"/>
              </a:rPr>
              <a:t> </a:t>
            </a:r>
            <a:r>
              <a:rPr lang="en-US" sz="1400" b="0" i="0" u="none" strike="noStrike" cap="none" dirty="0">
                <a:solidFill>
                  <a:srgbClr val="000000"/>
                </a:solidFill>
                <a:latin typeface="Calibri"/>
                <a:ea typeface="Calibri"/>
                <a:cs typeface="Calibri"/>
                <a:sym typeface="Calibri"/>
              </a:rPr>
              <a:t>de la persona a cargo del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grpSp>
        <p:nvGrpSpPr>
          <p:cNvPr id="9" name="Google Shape;411;p19"/>
          <p:cNvGrpSpPr/>
          <p:nvPr/>
        </p:nvGrpSpPr>
        <p:grpSpPr>
          <a:xfrm>
            <a:off x="-4655" y="1788831"/>
            <a:ext cx="1135367" cy="783005"/>
            <a:chOff x="-4655" y="1877319"/>
            <a:chExt cx="1135367" cy="783005"/>
          </a:xfrm>
        </p:grpSpPr>
        <p:sp>
          <p:nvSpPr>
            <p:cNvPr id="10" name="Google Shape;412;p19"/>
            <p:cNvSpPr/>
            <p:nvPr/>
          </p:nvSpPr>
          <p:spPr>
            <a:xfrm rot="5400000">
              <a:off x="171526" y="1701138"/>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 name="Google Shape;413;p19"/>
            <p:cNvPicPr preferRelativeResize="0"/>
            <p:nvPr/>
          </p:nvPicPr>
          <p:blipFill rotWithShape="1">
            <a:blip r:embed="rId2">
              <a:alphaModFix/>
            </a:blip>
            <a:srcRect/>
            <a:stretch/>
          </p:blipFill>
          <p:spPr>
            <a:xfrm>
              <a:off x="337197" y="2035280"/>
              <a:ext cx="629465" cy="530549"/>
            </a:xfrm>
            <a:prstGeom prst="rect">
              <a:avLst/>
            </a:prstGeom>
            <a:noFill/>
            <a:ln>
              <a:noFill/>
            </a:ln>
          </p:spPr>
        </p:pic>
      </p:grpSp>
      <p:sp>
        <p:nvSpPr>
          <p:cNvPr id="12" name="Google Shape;414;p19"/>
          <p:cNvSpPr txBox="1"/>
          <p:nvPr/>
        </p:nvSpPr>
        <p:spPr>
          <a:xfrm>
            <a:off x="1229039" y="3536692"/>
            <a:ext cx="78658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a:t>
            </a:r>
            <a:r>
              <a:rPr lang="en-US" b="1" i="0" u="none" strike="noStrike" cap="none" dirty="0" err="1" smtClean="0">
                <a:solidFill>
                  <a:srgbClr val="741B47"/>
                </a:solidFill>
                <a:latin typeface="Calibri"/>
                <a:ea typeface="Calibri"/>
                <a:cs typeface="Calibri"/>
                <a:sym typeface="Calibri"/>
              </a:rPr>
              <a:t>las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manos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guantes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protección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cuando</a:t>
            </a:r>
            <a:r>
              <a:rPr lang="en-US" sz="1400" b="0" i="0" u="none" strike="noStrike" cap="none" dirty="0">
                <a:solidFill>
                  <a:schemeClr val="dk1"/>
                </a:solidFill>
                <a:latin typeface="Calibri"/>
                <a:ea typeface="Calibri"/>
                <a:cs typeface="Calibri"/>
                <a:sym typeface="Calibri"/>
              </a:rPr>
              <a:t> se </a:t>
            </a:r>
            <a:r>
              <a:rPr lang="en-US" sz="1400" b="0" i="0" u="none" strike="noStrike" cap="none" dirty="0" err="1">
                <a:solidFill>
                  <a:schemeClr val="dk1"/>
                </a:solidFill>
                <a:latin typeface="Calibri"/>
                <a:ea typeface="Calibri"/>
                <a:cs typeface="Calibri"/>
                <a:sym typeface="Calibri"/>
              </a:rPr>
              <a:t>manipulen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cualquier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tipo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fluidos</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herramientas</a:t>
            </a:r>
            <a:r>
              <a:rPr lang="en-US" sz="1400" b="0" i="0" u="none" strike="noStrike" cap="none" dirty="0">
                <a:solidFill>
                  <a:schemeClr val="dk1"/>
                </a:solidFill>
                <a:latin typeface="Calibri"/>
                <a:ea typeface="Calibri"/>
                <a:cs typeface="Calibri"/>
                <a:sym typeface="Calibri"/>
              </a:rPr>
              <a:t> e </a:t>
            </a:r>
            <a:r>
              <a:rPr lang="en-US" sz="1400" b="0" i="0" u="none" strike="noStrike" cap="none" dirty="0" err="1">
                <a:solidFill>
                  <a:schemeClr val="dk1"/>
                </a:solidFill>
                <a:latin typeface="Calibri"/>
                <a:ea typeface="Calibri"/>
                <a:cs typeface="Calibri"/>
                <a:sym typeface="Calibri"/>
              </a:rPr>
              <a:t>intervención</a:t>
            </a:r>
            <a:r>
              <a:rPr lang="en-US" sz="1400" b="0" i="0" u="none" strike="noStrike" cap="none" dirty="0">
                <a:solidFill>
                  <a:schemeClr val="dk1"/>
                </a:solidFill>
                <a:latin typeface="Calibri"/>
                <a:ea typeface="Calibri"/>
                <a:cs typeface="Calibri"/>
                <a:sym typeface="Calibri"/>
              </a:rPr>
              <a:t> del motor, </a:t>
            </a:r>
            <a:r>
              <a:rPr lang="en-US" sz="1400" b="0" i="0" u="none" strike="noStrike" cap="none" dirty="0" err="1">
                <a:solidFill>
                  <a:schemeClr val="dk1"/>
                </a:solidFill>
                <a:latin typeface="Calibri"/>
                <a:ea typeface="Calibri"/>
                <a:cs typeface="Calibri"/>
                <a:sym typeface="Calibri"/>
              </a:rPr>
              <a:t>desarme</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partes</a:t>
            </a:r>
            <a:r>
              <a:rPr lang="en-US" sz="1400" b="0" i="0" u="none" strike="noStrike" cap="none" dirty="0">
                <a:solidFill>
                  <a:schemeClr val="dk1"/>
                </a:solidFill>
                <a:latin typeface="Calibri"/>
                <a:ea typeface="Calibri"/>
                <a:cs typeface="Calibri"/>
                <a:sym typeface="Calibri"/>
              </a:rPr>
              <a:t> y </a:t>
            </a:r>
            <a:r>
              <a:rPr lang="en-US" sz="1400" b="0" i="0" u="none" strike="noStrike" cap="none" dirty="0" err="1">
                <a:solidFill>
                  <a:schemeClr val="dk1"/>
                </a:solidFill>
                <a:latin typeface="Calibri"/>
                <a:ea typeface="Calibri"/>
                <a:cs typeface="Calibri"/>
                <a:sym typeface="Calibri"/>
              </a:rPr>
              <a:t>trabajo</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endParaRPr dirty="0"/>
          </a:p>
        </p:txBody>
      </p:sp>
      <p:grpSp>
        <p:nvGrpSpPr>
          <p:cNvPr id="13" name="Google Shape;415;p19"/>
          <p:cNvGrpSpPr/>
          <p:nvPr/>
        </p:nvGrpSpPr>
        <p:grpSpPr>
          <a:xfrm>
            <a:off x="-4655" y="2661654"/>
            <a:ext cx="1135367" cy="783005"/>
            <a:chOff x="-4655" y="2735448"/>
            <a:chExt cx="1135367" cy="783005"/>
          </a:xfrm>
        </p:grpSpPr>
        <p:sp>
          <p:nvSpPr>
            <p:cNvPr id="14" name="Google Shape;416;p19"/>
            <p:cNvSpPr/>
            <p:nvPr/>
          </p:nvSpPr>
          <p:spPr>
            <a:xfrm rot="5400000">
              <a:off x="171526" y="2559267"/>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 name="Google Shape;417;p19"/>
            <p:cNvPicPr preferRelativeResize="0"/>
            <p:nvPr/>
          </p:nvPicPr>
          <p:blipFill rotWithShape="1">
            <a:blip r:embed="rId3">
              <a:alphaModFix/>
            </a:blip>
            <a:srcRect/>
            <a:stretch/>
          </p:blipFill>
          <p:spPr>
            <a:xfrm>
              <a:off x="331947" y="2879412"/>
              <a:ext cx="639965" cy="539399"/>
            </a:xfrm>
            <a:prstGeom prst="rect">
              <a:avLst/>
            </a:prstGeom>
            <a:noFill/>
            <a:ln>
              <a:noFill/>
            </a:ln>
          </p:spPr>
        </p:pic>
      </p:grpSp>
      <p:grpSp>
        <p:nvGrpSpPr>
          <p:cNvPr id="16" name="Google Shape;418;p19"/>
          <p:cNvGrpSpPr/>
          <p:nvPr/>
        </p:nvGrpSpPr>
        <p:grpSpPr>
          <a:xfrm>
            <a:off x="-4655" y="3534477"/>
            <a:ext cx="1135367" cy="783005"/>
            <a:chOff x="-4655" y="3593577"/>
            <a:chExt cx="1135367" cy="783005"/>
          </a:xfrm>
        </p:grpSpPr>
        <p:sp>
          <p:nvSpPr>
            <p:cNvPr id="17" name="Google Shape;419;p19"/>
            <p:cNvSpPr/>
            <p:nvPr/>
          </p:nvSpPr>
          <p:spPr>
            <a:xfrm rot="5400000">
              <a:off x="171526" y="3417396"/>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 name="Google Shape;420;p19"/>
            <p:cNvPicPr preferRelativeResize="0"/>
            <p:nvPr/>
          </p:nvPicPr>
          <p:blipFill rotWithShape="1">
            <a:blip r:embed="rId4">
              <a:alphaModFix/>
            </a:blip>
            <a:srcRect/>
            <a:stretch/>
          </p:blipFill>
          <p:spPr>
            <a:xfrm>
              <a:off x="350751" y="3729725"/>
              <a:ext cx="602356" cy="507700"/>
            </a:xfrm>
            <a:prstGeom prst="rect">
              <a:avLst/>
            </a:prstGeom>
            <a:noFill/>
            <a:ln>
              <a:noFill/>
            </a:ln>
          </p:spPr>
        </p:pic>
      </p:grpSp>
      <p:grpSp>
        <p:nvGrpSpPr>
          <p:cNvPr id="19" name="Google Shape;421;p19"/>
          <p:cNvGrpSpPr/>
          <p:nvPr/>
        </p:nvGrpSpPr>
        <p:grpSpPr>
          <a:xfrm>
            <a:off x="-4655" y="4407300"/>
            <a:ext cx="1135367" cy="783005"/>
            <a:chOff x="-4655" y="4451706"/>
            <a:chExt cx="1135367" cy="783005"/>
          </a:xfrm>
        </p:grpSpPr>
        <p:sp>
          <p:nvSpPr>
            <p:cNvPr id="20" name="Google Shape;422;p19"/>
            <p:cNvSpPr/>
            <p:nvPr/>
          </p:nvSpPr>
          <p:spPr>
            <a:xfrm rot="5400000">
              <a:off x="171526" y="4275525"/>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1" name="Google Shape;423;p19"/>
            <p:cNvPicPr preferRelativeResize="0"/>
            <p:nvPr/>
          </p:nvPicPr>
          <p:blipFill rotWithShape="1">
            <a:blip r:embed="rId5">
              <a:alphaModFix/>
            </a:blip>
            <a:srcRect/>
            <a:stretch/>
          </p:blipFill>
          <p:spPr>
            <a:xfrm>
              <a:off x="342982" y="4590635"/>
              <a:ext cx="610125" cy="514248"/>
            </a:xfrm>
            <a:prstGeom prst="rect">
              <a:avLst/>
            </a:prstGeom>
            <a:noFill/>
            <a:ln>
              <a:noFill/>
            </a:ln>
          </p:spPr>
        </p:pic>
      </p:grpSp>
      <p:grpSp>
        <p:nvGrpSpPr>
          <p:cNvPr id="22" name="Google Shape;424;p19"/>
          <p:cNvGrpSpPr/>
          <p:nvPr/>
        </p:nvGrpSpPr>
        <p:grpSpPr>
          <a:xfrm>
            <a:off x="-4655" y="6167965"/>
            <a:ext cx="1135367" cy="783005"/>
            <a:chOff x="-4655" y="6167965"/>
            <a:chExt cx="1135367" cy="783005"/>
          </a:xfrm>
        </p:grpSpPr>
        <p:sp>
          <p:nvSpPr>
            <p:cNvPr id="23" name="Google Shape;425;p19"/>
            <p:cNvSpPr/>
            <p:nvPr/>
          </p:nvSpPr>
          <p:spPr>
            <a:xfrm rot="5400000">
              <a:off x="171526" y="599178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 name="Google Shape;426;p19"/>
            <p:cNvPicPr preferRelativeResize="0"/>
            <p:nvPr/>
          </p:nvPicPr>
          <p:blipFill rotWithShape="1">
            <a:blip r:embed="rId6">
              <a:alphaModFix/>
            </a:blip>
            <a:srcRect/>
            <a:stretch/>
          </p:blipFill>
          <p:spPr>
            <a:xfrm>
              <a:off x="318928" y="6295340"/>
              <a:ext cx="666001" cy="561343"/>
            </a:xfrm>
            <a:prstGeom prst="rect">
              <a:avLst/>
            </a:prstGeom>
            <a:noFill/>
            <a:ln>
              <a:noFill/>
            </a:ln>
          </p:spPr>
        </p:pic>
      </p:grpSp>
      <p:grpSp>
        <p:nvGrpSpPr>
          <p:cNvPr id="25" name="Google Shape;427;p19"/>
          <p:cNvGrpSpPr/>
          <p:nvPr/>
        </p:nvGrpSpPr>
        <p:grpSpPr>
          <a:xfrm>
            <a:off x="-4655" y="5117148"/>
            <a:ext cx="1193246" cy="1156253"/>
            <a:chOff x="-4655" y="5146860"/>
            <a:chExt cx="1193246" cy="1156253"/>
          </a:xfrm>
        </p:grpSpPr>
        <p:sp>
          <p:nvSpPr>
            <p:cNvPr id="26" name="Google Shape;428;p19"/>
            <p:cNvSpPr/>
            <p:nvPr/>
          </p:nvSpPr>
          <p:spPr>
            <a:xfrm rot="5400000">
              <a:off x="171526" y="513365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 name="Google Shape;429;p19"/>
            <p:cNvPicPr preferRelativeResize="0"/>
            <p:nvPr/>
          </p:nvPicPr>
          <p:blipFill rotWithShape="1">
            <a:blip r:embed="rId7">
              <a:alphaModFix/>
            </a:blip>
            <a:srcRect/>
            <a:stretch/>
          </p:blipFill>
          <p:spPr>
            <a:xfrm rot="-2193866">
              <a:off x="141403" y="5342117"/>
              <a:ext cx="908505" cy="765740"/>
            </a:xfrm>
            <a:prstGeom prst="rect">
              <a:avLst/>
            </a:prstGeom>
            <a:noFill/>
            <a:ln>
              <a:noFill/>
            </a:ln>
          </p:spPr>
        </p:pic>
      </p:grpSp>
      <p:pic>
        <p:nvPicPr>
          <p:cNvPr id="28" name="Google Shape;433;p19"/>
          <p:cNvPicPr preferRelativeResize="0"/>
          <p:nvPr/>
        </p:nvPicPr>
        <p:blipFill rotWithShape="1">
          <a:blip r:embed="rId8">
            <a:alphaModFix/>
          </a:blip>
          <a:srcRect/>
          <a:stretch/>
        </p:blipFill>
        <p:spPr>
          <a:xfrm>
            <a:off x="5211105" y="4810371"/>
            <a:ext cx="4327510" cy="3353820"/>
          </a:xfrm>
          <a:prstGeom prst="rect">
            <a:avLst/>
          </a:prstGeom>
          <a:noFill/>
          <a:ln>
            <a:noFill/>
          </a:ln>
        </p:spPr>
      </p:pic>
    </p:spTree>
    <p:extLst>
      <p:ext uri="{BB962C8B-B14F-4D97-AF65-F5344CB8AC3E}">
        <p14:creationId xmlns:p14="http://schemas.microsoft.com/office/powerpoint/2010/main" val="1679662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8;p2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ACTIVIDAD PRÁCTICA</a:t>
            </a:r>
            <a:endParaRPr sz="3100" b="1" i="0" u="none" strike="noStrike" cap="none">
              <a:solidFill>
                <a:srgbClr val="741B47"/>
              </a:solidFill>
              <a:latin typeface="Calibri"/>
              <a:ea typeface="Calibri"/>
              <a:cs typeface="Calibri"/>
              <a:sym typeface="Calibri"/>
            </a:endParaRPr>
          </a:p>
        </p:txBody>
      </p:sp>
      <p:sp>
        <p:nvSpPr>
          <p:cNvPr id="3" name="Google Shape;440;p20"/>
          <p:cNvSpPr/>
          <p:nvPr/>
        </p:nvSpPr>
        <p:spPr>
          <a:xfrm>
            <a:off x="375975"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 name="Google Shape;442;p20"/>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¡PRACTIQUEMOS!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pic>
        <p:nvPicPr>
          <p:cNvPr id="6" name="Google Shape;444;p20"/>
          <p:cNvPicPr preferRelativeResize="0"/>
          <p:nvPr/>
        </p:nvPicPr>
        <p:blipFill rotWithShape="1">
          <a:blip r:embed="rId2">
            <a:alphaModFix/>
          </a:blip>
          <a:srcRect/>
          <a:stretch/>
        </p:blipFill>
        <p:spPr>
          <a:xfrm>
            <a:off x="5188464" y="2370247"/>
            <a:ext cx="4539997" cy="5336912"/>
          </a:xfrm>
          <a:prstGeom prst="rect">
            <a:avLst/>
          </a:prstGeom>
          <a:noFill/>
          <a:ln>
            <a:noFill/>
          </a:ln>
        </p:spPr>
      </p:pic>
      <p:sp>
        <p:nvSpPr>
          <p:cNvPr id="7" name="Google Shape;445;p20"/>
          <p:cNvSpPr txBox="1"/>
          <p:nvPr/>
        </p:nvSpPr>
        <p:spPr>
          <a:xfrm>
            <a:off x="958647" y="3356277"/>
            <a:ext cx="4704736" cy="774531"/>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n-US" sz="2000" b="0" i="0" u="none" strike="noStrike" cap="none" dirty="0" smtClean="0">
                <a:solidFill>
                  <a:srgbClr val="FF0000"/>
                </a:solidFill>
                <a:latin typeface="Calibri"/>
                <a:ea typeface="Calibri"/>
                <a:cs typeface="Calibri"/>
                <a:sym typeface="Calibri"/>
              </a:rPr>
              <a:t>SISTEMA DE </a:t>
            </a:r>
            <a:r>
              <a:rPr lang="es-ES" sz="2000" b="1" i="0" u="none" strike="noStrike" cap="none" dirty="0" smtClean="0">
                <a:solidFill>
                  <a:srgbClr val="741B47"/>
                </a:solidFill>
                <a:latin typeface="Calibri"/>
                <a:ea typeface="Calibri"/>
                <a:cs typeface="Calibri"/>
                <a:sym typeface="Calibri"/>
              </a:rPr>
              <a:t>SUSPENSIÓN</a:t>
            </a:r>
            <a:endParaRPr dirty="0"/>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actividad</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práctica</a:t>
            </a:r>
            <a:r>
              <a:rPr lang="en-US" sz="1600" b="0" i="0" u="none" strike="noStrike" cap="none" dirty="0">
                <a:solidFill>
                  <a:schemeClr val="dk1"/>
                </a:solidFill>
                <a:latin typeface="Calibri"/>
                <a:ea typeface="Calibri"/>
                <a:cs typeface="Calibri"/>
                <a:sym typeface="Calibri"/>
              </a:rPr>
              <a:t>.</a:t>
            </a:r>
            <a:endParaRPr dirty="0"/>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sugerimos</a:t>
            </a:r>
            <a:r>
              <a:rPr lang="en-US" sz="1600" b="0" i="0" u="none" strike="noStrike" cap="none" dirty="0">
                <a:solidFill>
                  <a:srgbClr val="000000"/>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seguir</a:t>
            </a:r>
            <a:r>
              <a:rPr lang="en-US" sz="1600" b="1" i="0" u="none" strike="noStrike" cap="none" dirty="0">
                <a:solidFill>
                  <a:srgbClr val="76384D"/>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las</a:t>
            </a:r>
            <a:r>
              <a:rPr lang="en-US" sz="1600" b="1" i="0" u="none" strike="noStrike" cap="none" dirty="0">
                <a:solidFill>
                  <a:srgbClr val="76384D"/>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instrucciones</a:t>
            </a:r>
            <a:r>
              <a:rPr lang="en-US" sz="1600" b="1" i="0" u="none" strike="noStrike" cap="none" dirty="0">
                <a:solidFill>
                  <a:srgbClr val="76384D"/>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van</a:t>
            </a:r>
            <a:endParaRPr dirty="0"/>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Adjuntas</a:t>
            </a:r>
            <a:r>
              <a:rPr lang="en-US" sz="1600" b="0" i="0" u="none" strike="noStrike" cap="none" dirty="0">
                <a:solidFill>
                  <a:srgbClr val="000000"/>
                </a:solidFill>
                <a:latin typeface="Calibri"/>
                <a:ea typeface="Calibri"/>
                <a:cs typeface="Calibri"/>
                <a:sym typeface="Calibri"/>
              </a:rPr>
              <a:t> en la </a:t>
            </a:r>
            <a:r>
              <a:rPr lang="en-US" sz="1600" b="0" i="0" u="none" strike="noStrike" cap="none" dirty="0" err="1">
                <a:solidFill>
                  <a:srgbClr val="000000"/>
                </a:solidFill>
                <a:latin typeface="Calibri"/>
                <a:ea typeface="Calibri"/>
                <a:cs typeface="Calibri"/>
                <a:sym typeface="Calibri"/>
              </a:rPr>
              <a:t>guía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el </a:t>
            </a:r>
            <a:r>
              <a:rPr lang="en-US" sz="1600" b="0" i="0" u="none" strike="noStrike" cap="none" dirty="0" err="1">
                <a:solidFill>
                  <a:srgbClr val="000000"/>
                </a:solidFill>
                <a:latin typeface="Calibri"/>
                <a:ea typeface="Calibri"/>
                <a:cs typeface="Calibri"/>
                <a:sym typeface="Calibri"/>
              </a:rPr>
              <a:t>profesor</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entregará</a:t>
            </a:r>
            <a:r>
              <a:rPr lang="en-US" sz="1600" b="0" i="0" u="none" strike="noStrike" cap="none" dirty="0">
                <a:solidFill>
                  <a:srgbClr val="000000"/>
                </a:solidFill>
                <a:latin typeface="Calibri"/>
                <a:ea typeface="Calibri"/>
                <a:cs typeface="Calibri"/>
                <a:sym typeface="Calibri"/>
              </a:rPr>
              <a:t>.</a:t>
            </a:r>
            <a:endParaRPr sz="1600" b="1" i="0" u="none" strike="noStrike" cap="none" dirty="0">
              <a:solidFill>
                <a:srgbClr val="76384D"/>
              </a:solidFill>
              <a:latin typeface="Calibri"/>
              <a:ea typeface="Calibri"/>
              <a:cs typeface="Calibri"/>
              <a:sym typeface="Calibri"/>
            </a:endParaRPr>
          </a:p>
        </p:txBody>
      </p:sp>
      <p:sp>
        <p:nvSpPr>
          <p:cNvPr id="8" name="Google Shape;168;p5"/>
          <p:cNvSpPr txBox="1"/>
          <p:nvPr/>
        </p:nvSpPr>
        <p:spPr>
          <a:xfrm>
            <a:off x="3670560" y="1209418"/>
            <a:ext cx="559356"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6000" b="0" i="0" u="none" strike="noStrike" cap="none" dirty="0" smtClean="0">
                <a:solidFill>
                  <a:srgbClr val="BA9BA5"/>
                </a:solidFill>
                <a:latin typeface="Calibri"/>
                <a:ea typeface="Calibri"/>
                <a:cs typeface="Calibri"/>
                <a:sym typeface="Calibri"/>
              </a:rPr>
              <a:t>2</a:t>
            </a:r>
            <a:endParaRPr sz="6000" b="0" i="0" u="none" strike="noStrike" cap="none" dirty="0">
              <a:solidFill>
                <a:srgbClr val="BA9BA5"/>
              </a:solidFill>
              <a:latin typeface="Calibri"/>
              <a:ea typeface="Calibri"/>
              <a:cs typeface="Calibri"/>
              <a:sym typeface="Calibri"/>
            </a:endParaRPr>
          </a:p>
        </p:txBody>
      </p:sp>
    </p:spTree>
    <p:extLst>
      <p:ext uri="{BB962C8B-B14F-4D97-AF65-F5344CB8AC3E}">
        <p14:creationId xmlns:p14="http://schemas.microsoft.com/office/powerpoint/2010/main" val="2571700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1"/>
          <p:cNvSpPr/>
          <p:nvPr/>
        </p:nvSpPr>
        <p:spPr>
          <a:xfrm>
            <a:off x="383456"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4" name="Google Shape;454;p21"/>
          <p:cNvPicPr preferRelativeResize="0"/>
          <p:nvPr/>
        </p:nvPicPr>
        <p:blipFill rotWithShape="1">
          <a:blip r:embed="rId3">
            <a:alphaModFix/>
          </a:blip>
          <a:srcRect/>
          <a:stretch/>
        </p:blipFill>
        <p:spPr>
          <a:xfrm>
            <a:off x="5102940" y="2710743"/>
            <a:ext cx="5190655" cy="4917756"/>
          </a:xfrm>
          <a:prstGeom prst="rect">
            <a:avLst/>
          </a:prstGeom>
          <a:noFill/>
          <a:ln>
            <a:noFill/>
          </a:ln>
        </p:spPr>
      </p:pic>
      <p:sp>
        <p:nvSpPr>
          <p:cNvPr id="455" name="Google Shape;455;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TICKET DE SALIDA</a:t>
            </a:r>
            <a:endParaRPr sz="3100" b="1" i="0" u="none" strike="noStrike" cap="none">
              <a:solidFill>
                <a:srgbClr val="741B47"/>
              </a:solidFill>
              <a:latin typeface="Calibri"/>
              <a:ea typeface="Calibri"/>
              <a:cs typeface="Calibri"/>
              <a:sym typeface="Calibri"/>
            </a:endParaRPr>
          </a:p>
        </p:txBody>
      </p:sp>
      <p:sp>
        <p:nvSpPr>
          <p:cNvPr id="456" name="Google Shape;456;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TERMINAR:</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9" name="Google Shape;445;p20"/>
          <p:cNvSpPr txBox="1"/>
          <p:nvPr/>
        </p:nvSpPr>
        <p:spPr>
          <a:xfrm>
            <a:off x="958647" y="3788886"/>
            <a:ext cx="5107856"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n-US" sz="2000" dirty="0">
                <a:solidFill>
                  <a:srgbClr val="FF0000"/>
                </a:solidFill>
                <a:latin typeface="Calibri"/>
                <a:ea typeface="Calibri"/>
                <a:cs typeface="Calibri"/>
                <a:sym typeface="Calibri"/>
              </a:rPr>
              <a:t>SISTEMA DE </a:t>
            </a:r>
            <a:r>
              <a:rPr lang="en-US" sz="2000" b="1" dirty="0" smtClean="0">
                <a:solidFill>
                  <a:srgbClr val="741B47"/>
                </a:solidFill>
                <a:latin typeface="Calibri"/>
                <a:ea typeface="Calibri"/>
                <a:cs typeface="Calibri"/>
                <a:sym typeface="Calibri"/>
              </a:rPr>
              <a:t>SUSPENSIÓN</a:t>
            </a:r>
            <a:endParaRPr lang="en-US" sz="2000" dirty="0" smtClean="0"/>
          </a:p>
          <a:p>
            <a:pPr lvl="0">
              <a:lnSpc>
                <a:spcPct val="115000"/>
              </a:lnSpc>
            </a:pPr>
            <a:endParaRPr sz="1600" b="0" i="0" u="none" strike="noStrike" cap="none" dirty="0">
              <a:solidFill>
                <a:srgbClr val="000000"/>
              </a:solidFill>
              <a:latin typeface="Calibri"/>
              <a:ea typeface="Calibri"/>
              <a:cs typeface="Calibri"/>
              <a:sym typeface="Calibri"/>
            </a:endParaRPr>
          </a:p>
          <a:p>
            <a:pPr lvl="0">
              <a:lnSpc>
                <a:spcPct val="115000"/>
              </a:lnSpc>
            </a:pP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741B47"/>
                </a:solidFill>
                <a:latin typeface="Calibri"/>
                <a:ea typeface="Calibri"/>
                <a:cs typeface="Calibri"/>
                <a:sym typeface="Calibri"/>
              </a:rPr>
              <a:t>¡Hasta la próxima! </a:t>
            </a:r>
            <a:endParaRPr lang="es-CL" sz="2100" b="1" dirty="0">
              <a:solidFill>
                <a:srgbClr val="741B47"/>
              </a:solidFill>
            </a:endParaRPr>
          </a:p>
          <a:p>
            <a:r>
              <a:rPr lang="es-CL" sz="1600" dirty="0"/>
              <a:t/>
            </a:r>
            <a:br>
              <a:rPr lang="es-CL" sz="1600" dirty="0"/>
            </a:br>
            <a:endParaRPr sz="1600" b="1" i="0" u="none" strike="noStrike" cap="none" dirty="0">
              <a:solidFill>
                <a:srgbClr val="76384D"/>
              </a:solidFill>
              <a:latin typeface="Calibri"/>
              <a:ea typeface="Calibri"/>
              <a:cs typeface="Calibri"/>
              <a:sym typeface="Calibri"/>
            </a:endParaRP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793" y="4159041"/>
            <a:ext cx="673176" cy="60372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163" name="Google Shape;101;p3"/>
          <p:cNvSpPr/>
          <p:nvPr/>
        </p:nvSpPr>
        <p:spPr>
          <a:xfrm>
            <a:off x="564075" y="2843141"/>
            <a:ext cx="4657800" cy="113977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5" name="Google Shape;101;p3"/>
          <p:cNvSpPr/>
          <p:nvPr/>
        </p:nvSpPr>
        <p:spPr>
          <a:xfrm>
            <a:off x="564075" y="4136858"/>
            <a:ext cx="4657800" cy="113977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4" name="Google Shape;94;p3"/>
          <p:cNvSpPr txBox="1">
            <a:spLocks noGrp="1"/>
          </p:cNvSpPr>
          <p:nvPr>
            <p:ph type="subTitle" idx="4294967295"/>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1" i="0" u="none" strike="noStrike" cap="none">
                <a:solidFill>
                  <a:srgbClr val="000000"/>
                </a:solidFill>
                <a:latin typeface="Calibri"/>
                <a:ea typeface="Calibri"/>
                <a:cs typeface="Calibri"/>
                <a:sym typeface="Calibri"/>
              </a:rPr>
              <a:t>RECORDEMOS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95"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741B47"/>
                </a:solidFill>
                <a:latin typeface="Calibri"/>
                <a:ea typeface="Calibri"/>
                <a:cs typeface="Calibri"/>
                <a:sym typeface="Calibri"/>
              </a:rPr>
              <a:t>¿QUÉ APRENDIMOS LA ACTIVIDAD ANTERIOR?</a:t>
            </a:r>
            <a:endParaRPr sz="3100" b="1" i="0" u="none" strike="noStrike" cap="none" dirty="0">
              <a:solidFill>
                <a:srgbClr val="741B47"/>
              </a:solidFill>
              <a:latin typeface="Calibri"/>
              <a:ea typeface="Calibri"/>
              <a:cs typeface="Calibri"/>
              <a:sym typeface="Calibri"/>
            </a:endParaRPr>
          </a:p>
        </p:txBody>
      </p:sp>
      <p:sp>
        <p:nvSpPr>
          <p:cNvPr id="48" name="Elipse 47">
            <a:extLst>
              <a:ext uri="{FF2B5EF4-FFF2-40B4-BE49-F238E27FC236}">
                <a16:creationId xmlns="" xmlns:a16="http://schemas.microsoft.com/office/drawing/2014/main" id="{97F78E1C-2545-824E-8231-C7C3CD4E3C3F}"/>
              </a:ext>
            </a:extLst>
          </p:cNvPr>
          <p:cNvSpPr/>
          <p:nvPr/>
        </p:nvSpPr>
        <p:spPr>
          <a:xfrm>
            <a:off x="5026616" y="3630160"/>
            <a:ext cx="696535" cy="696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3" name="Google Shape;82;p14"/>
          <p:cNvSpPr txBox="1"/>
          <p:nvPr/>
        </p:nvSpPr>
        <p:spPr>
          <a:xfrm>
            <a:off x="572274" y="2253999"/>
            <a:ext cx="5192504"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ES" sz="1800" b="1" dirty="0" smtClean="0">
                <a:solidFill>
                  <a:srgbClr val="741B47"/>
                </a:solidFill>
                <a:latin typeface="Calibri" panose="020F0502020204030204" pitchFamily="34" charset="0"/>
                <a:ea typeface="Roboto"/>
                <a:cs typeface="Calibri" panose="020F0502020204030204" pitchFamily="34" charset="0"/>
                <a:sym typeface="Roboto"/>
              </a:rPr>
              <a:t>SISTEMA DE DIRECCIÓN</a:t>
            </a:r>
            <a:endParaRPr sz="1800" b="1" dirty="0">
              <a:latin typeface="Calibri" panose="020F0502020204030204" pitchFamily="34" charset="0"/>
              <a:cs typeface="Calibri" panose="020F0502020204030204" pitchFamily="34" charset="0"/>
            </a:endParaRPr>
          </a:p>
        </p:txBody>
      </p:sp>
      <p:grpSp>
        <p:nvGrpSpPr>
          <p:cNvPr id="4" name="Grupo 3"/>
          <p:cNvGrpSpPr/>
          <p:nvPr/>
        </p:nvGrpSpPr>
        <p:grpSpPr>
          <a:xfrm>
            <a:off x="386551" y="4509081"/>
            <a:ext cx="391110" cy="395325"/>
            <a:chOff x="386551" y="4502842"/>
            <a:chExt cx="391110" cy="395325"/>
          </a:xfrm>
        </p:grpSpPr>
        <p:sp>
          <p:nvSpPr>
            <p:cNvPr id="160" name="Google Shape;103;p3"/>
            <p:cNvSpPr/>
            <p:nvPr/>
          </p:nvSpPr>
          <p:spPr>
            <a:xfrm>
              <a:off x="386551" y="4512367"/>
              <a:ext cx="39111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n>
                  <a:solidFill>
                    <a:srgbClr val="741B47"/>
                  </a:solidFill>
                </a:ln>
                <a:solidFill>
                  <a:srgbClr val="000000"/>
                </a:solidFill>
                <a:latin typeface="Arial"/>
                <a:ea typeface="Arial"/>
                <a:cs typeface="Arial"/>
                <a:sym typeface="Arial"/>
              </a:endParaRPr>
            </a:p>
          </p:txBody>
        </p:sp>
        <p:sp>
          <p:nvSpPr>
            <p:cNvPr id="161" name="Google Shape;104;p3"/>
            <p:cNvSpPr txBox="1"/>
            <p:nvPr/>
          </p:nvSpPr>
          <p:spPr>
            <a:xfrm>
              <a:off x="396454" y="4502842"/>
              <a:ext cx="312202"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smtClean="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grpSp>
        <p:nvGrpSpPr>
          <p:cNvPr id="3" name="Grupo 2"/>
          <p:cNvGrpSpPr/>
          <p:nvPr/>
        </p:nvGrpSpPr>
        <p:grpSpPr>
          <a:xfrm>
            <a:off x="375975" y="3215364"/>
            <a:ext cx="376200" cy="395325"/>
            <a:chOff x="375975" y="3087305"/>
            <a:chExt cx="376200" cy="395325"/>
          </a:xfrm>
        </p:grpSpPr>
        <p:sp>
          <p:nvSpPr>
            <p:cNvPr id="166" name="Google Shape;103;p3"/>
            <p:cNvSpPr/>
            <p:nvPr/>
          </p:nvSpPr>
          <p:spPr>
            <a:xfrm>
              <a:off x="375975" y="309683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04;p3"/>
            <p:cNvSpPr txBox="1"/>
            <p:nvPr/>
          </p:nvSpPr>
          <p:spPr>
            <a:xfrm>
              <a:off x="385500" y="3087305"/>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sp>
        <p:nvSpPr>
          <p:cNvPr id="186" name="Google Shape;80;p14">
            <a:extLst>
              <a:ext uri="{FF2B5EF4-FFF2-40B4-BE49-F238E27FC236}">
                <a16:creationId xmlns:a16="http://schemas.microsoft.com/office/drawing/2014/main" xmlns="" id="{FD5CCA16-F769-EE46-BB85-A310245CC79B}"/>
              </a:ext>
            </a:extLst>
          </p:cNvPr>
          <p:cNvSpPr txBox="1"/>
          <p:nvPr/>
        </p:nvSpPr>
        <p:spPr>
          <a:xfrm>
            <a:off x="967146" y="3148689"/>
            <a:ext cx="4129200" cy="538200"/>
          </a:xfrm>
          <a:prstGeom prst="rect">
            <a:avLst/>
          </a:prstGeom>
          <a:noFill/>
          <a:ln>
            <a:noFill/>
          </a:ln>
        </p:spPr>
        <p:txBody>
          <a:bodyPr spcFirstLastPara="1" wrap="square" lIns="91425" tIns="91425" rIns="91425" bIns="91425" anchor="ctr" anchorCtr="0">
            <a:noAutofit/>
          </a:bodyPr>
          <a:lstStyle/>
          <a:p>
            <a:r>
              <a:rPr lang="es-ES" sz="1600" dirty="0">
                <a:latin typeface="Calibri" charset="0"/>
                <a:ea typeface="Calibri" charset="0"/>
                <a:cs typeface="Calibri" charset="0"/>
              </a:rPr>
              <a:t>Identificaste las partes y piezas del sistema de dirección, considerando su funcionalidad y lo propuesto en el manual de servicio.</a:t>
            </a:r>
          </a:p>
        </p:txBody>
      </p:sp>
      <p:sp>
        <p:nvSpPr>
          <p:cNvPr id="187" name="Google Shape;81;p14">
            <a:extLst>
              <a:ext uri="{FF2B5EF4-FFF2-40B4-BE49-F238E27FC236}">
                <a16:creationId xmlns:a16="http://schemas.microsoft.com/office/drawing/2014/main" xmlns="" id="{CD10E17F-0C25-684D-B2C5-DB1BC6E95A6B}"/>
              </a:ext>
            </a:extLst>
          </p:cNvPr>
          <p:cNvSpPr txBox="1"/>
          <p:nvPr/>
        </p:nvSpPr>
        <p:spPr>
          <a:xfrm>
            <a:off x="967146" y="4442406"/>
            <a:ext cx="4038600" cy="538200"/>
          </a:xfrm>
          <a:prstGeom prst="rect">
            <a:avLst/>
          </a:prstGeom>
          <a:noFill/>
          <a:ln>
            <a:noFill/>
          </a:ln>
        </p:spPr>
        <p:txBody>
          <a:bodyPr spcFirstLastPara="1" wrap="square" lIns="91425" tIns="91425" rIns="91425" bIns="91425" anchor="ctr" anchorCtr="0">
            <a:noAutofit/>
          </a:bodyPr>
          <a:lstStyle/>
          <a:p>
            <a:r>
              <a:rPr lang="es-ES" sz="1600" dirty="0">
                <a:latin typeface="Calibri" charset="0"/>
                <a:ea typeface="Calibri" charset="0"/>
                <a:cs typeface="Calibri" charset="0"/>
              </a:rPr>
              <a:t>Identificaste los tipos de asistencia de dirección, considerando diferentes sistemas, según lo propuesto en los manuales de servicio.</a:t>
            </a:r>
          </a:p>
        </p:txBody>
      </p:sp>
      <p:pic>
        <p:nvPicPr>
          <p:cNvPr id="190" name="Imagen 1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760" y="2500812"/>
            <a:ext cx="4863918" cy="4608197"/>
          </a:xfrm>
          <a:prstGeom prst="rect">
            <a:avLst/>
          </a:prstGeom>
        </p:spPr>
      </p:pic>
    </p:spTree>
    <p:extLst>
      <p:ext uri="{BB962C8B-B14F-4D97-AF65-F5344CB8AC3E}">
        <p14:creationId xmlns:p14="http://schemas.microsoft.com/office/powerpoint/2010/main" val="107748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ANTES DE COMENZAR</a:t>
            </a:r>
            <a:endParaRPr sz="3100" b="1" i="0" u="none" strike="noStrike" cap="none">
              <a:solidFill>
                <a:srgbClr val="741B47"/>
              </a:solidFill>
              <a:latin typeface="Calibri"/>
              <a:ea typeface="Calibri"/>
              <a:cs typeface="Calibri"/>
              <a:sym typeface="Calibri"/>
            </a:endParaRPr>
          </a:p>
        </p:txBody>
      </p:sp>
      <p:grpSp>
        <p:nvGrpSpPr>
          <p:cNvPr id="125" name="Google Shape;125;p4"/>
          <p:cNvGrpSpPr/>
          <p:nvPr/>
        </p:nvGrpSpPr>
        <p:grpSpPr>
          <a:xfrm>
            <a:off x="375767" y="4128601"/>
            <a:ext cx="5650725" cy="669457"/>
            <a:chOff x="466025" y="2540150"/>
            <a:chExt cx="5650725" cy="1155550"/>
          </a:xfrm>
        </p:grpSpPr>
        <p:sp>
          <p:nvSpPr>
            <p:cNvPr id="126" name="Google Shape;126;p4"/>
            <p:cNvSpPr/>
            <p:nvPr/>
          </p:nvSpPr>
          <p:spPr>
            <a:xfrm>
              <a:off x="466025" y="2540150"/>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7" name="Google Shape;127;p4"/>
            <p:cNvSpPr txBox="1"/>
            <p:nvPr/>
          </p:nvSpPr>
          <p:spPr>
            <a:xfrm>
              <a:off x="806875" y="2931842"/>
              <a:ext cx="3819550" cy="363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dirty="0" smtClean="0">
                  <a:solidFill>
                    <a:srgbClr val="000000"/>
                  </a:solidFill>
                  <a:latin typeface="Calibri"/>
                  <a:ea typeface="Calibri"/>
                  <a:cs typeface="Calibri"/>
                  <a:sym typeface="Calibri"/>
                </a:rPr>
                <a:t>¿</a:t>
              </a:r>
              <a:r>
                <a:rPr lang="en-US" sz="1800" b="0" i="0" u="none" strike="noStrike" cap="none" dirty="0" err="1" smtClean="0">
                  <a:solidFill>
                    <a:srgbClr val="000000"/>
                  </a:solidFill>
                  <a:latin typeface="Calibri"/>
                  <a:ea typeface="Calibri"/>
                  <a:cs typeface="Calibri"/>
                  <a:sym typeface="Calibri"/>
                </a:rPr>
                <a:t>Cuál</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es</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su</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funcionamiento</a:t>
              </a:r>
              <a:r>
                <a:rPr lang="en-US" sz="1800" b="0" i="0" u="none" strike="noStrike" cap="none" dirty="0" smtClean="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p:txBody>
        </p:sp>
      </p:grpSp>
      <p:sp>
        <p:nvSpPr>
          <p:cNvPr id="128" name="Google Shape;128;p4"/>
          <p:cNvSpPr txBox="1"/>
          <p:nvPr/>
        </p:nvSpPr>
        <p:spPr>
          <a:xfrm>
            <a:off x="506729" y="6208822"/>
            <a:ext cx="5388800" cy="198385"/>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100"/>
              <a:buFont typeface="Arial"/>
              <a:buNone/>
            </a:pPr>
            <a:r>
              <a:rPr lang="en-US" sz="2100" b="1" i="0" u="none" strike="noStrike" cap="none">
                <a:solidFill>
                  <a:srgbClr val="76384D"/>
                </a:solidFill>
                <a:latin typeface="Calibri"/>
                <a:ea typeface="Calibri"/>
                <a:cs typeface="Calibri"/>
                <a:sym typeface="Calibri"/>
              </a:rPr>
              <a:t>¡Compartan experiencias </a:t>
            </a:r>
            <a:r>
              <a:rPr lang="en-US" sz="2100" b="0" i="0" u="none" strike="noStrike" cap="none">
                <a:solidFill>
                  <a:srgbClr val="76384D"/>
                </a:solidFill>
                <a:latin typeface="Calibri"/>
                <a:ea typeface="Calibri"/>
                <a:cs typeface="Calibri"/>
                <a:sym typeface="Calibri"/>
              </a:rPr>
              <a:t>con sus compañeros! </a:t>
            </a:r>
            <a:endParaRPr sz="2000" b="0" i="0" u="none" strike="noStrike" cap="none">
              <a:solidFill>
                <a:srgbClr val="76384D"/>
              </a:solidFill>
              <a:latin typeface="Calibri"/>
              <a:ea typeface="Calibri"/>
              <a:cs typeface="Calibri"/>
              <a:sym typeface="Calibri"/>
            </a:endParaRPr>
          </a:p>
        </p:txBody>
      </p:sp>
      <p:sp>
        <p:nvSpPr>
          <p:cNvPr id="129" name="Google Shape;129;p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ALGUNAS PREGUNTAS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grpSp>
        <p:nvGrpSpPr>
          <p:cNvPr id="130" name="Google Shape;130;p4"/>
          <p:cNvGrpSpPr/>
          <p:nvPr/>
        </p:nvGrpSpPr>
        <p:grpSpPr>
          <a:xfrm>
            <a:off x="375767" y="3108099"/>
            <a:ext cx="5745381" cy="669457"/>
            <a:chOff x="442650" y="4079977"/>
            <a:chExt cx="5745381" cy="1155550"/>
          </a:xfrm>
        </p:grpSpPr>
        <p:sp>
          <p:nvSpPr>
            <p:cNvPr id="131" name="Google Shape;131;p4"/>
            <p:cNvSpPr txBox="1"/>
            <p:nvPr/>
          </p:nvSpPr>
          <p:spPr>
            <a:xfrm>
              <a:off x="747531" y="4416252"/>
              <a:ext cx="5440500" cy="483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dirty="0" smtClean="0">
                  <a:solidFill>
                    <a:srgbClr val="000000"/>
                  </a:solidFill>
                  <a:latin typeface="Calibri"/>
                  <a:ea typeface="Calibri"/>
                  <a:cs typeface="Calibri"/>
                  <a:sym typeface="Calibri"/>
                </a:rPr>
                <a:t>¿</a:t>
              </a:r>
              <a:r>
                <a:rPr lang="en-US" sz="1800" b="0" i="0" u="none" strike="noStrike" cap="none" dirty="0" err="1" smtClean="0">
                  <a:solidFill>
                    <a:srgbClr val="000000"/>
                  </a:solidFill>
                  <a:latin typeface="Calibri"/>
                  <a:ea typeface="Calibri"/>
                  <a:cs typeface="Calibri"/>
                  <a:sym typeface="Calibri"/>
                </a:rPr>
                <a:t>Qué</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es</a:t>
              </a:r>
              <a:r>
                <a:rPr lang="en-US" sz="1800" b="0" i="0" u="none" strike="noStrike" cap="none" dirty="0" smtClean="0">
                  <a:solidFill>
                    <a:srgbClr val="000000"/>
                  </a:solidFill>
                  <a:latin typeface="Calibri"/>
                  <a:ea typeface="Calibri"/>
                  <a:cs typeface="Calibri"/>
                  <a:sym typeface="Calibri"/>
                </a:rPr>
                <a:t> el </a:t>
              </a:r>
              <a:r>
                <a:rPr lang="en-US" sz="1800" b="0" i="0" u="none" strike="noStrike" cap="none" dirty="0" err="1" smtClean="0">
                  <a:solidFill>
                    <a:srgbClr val="000000"/>
                  </a:solidFill>
                  <a:latin typeface="Calibri"/>
                  <a:ea typeface="Calibri"/>
                  <a:cs typeface="Calibri"/>
                  <a:sym typeface="Calibri"/>
                </a:rPr>
                <a:t>sistema</a:t>
              </a:r>
              <a:r>
                <a:rPr lang="en-US" sz="1800" b="0" i="0" u="none" strike="noStrike" cap="none" dirty="0" smtClean="0">
                  <a:solidFill>
                    <a:srgbClr val="000000"/>
                  </a:solidFill>
                  <a:latin typeface="Calibri"/>
                  <a:ea typeface="Calibri"/>
                  <a:cs typeface="Calibri"/>
                  <a:sym typeface="Calibri"/>
                </a:rPr>
                <a:t> de </a:t>
              </a:r>
              <a:r>
                <a:rPr lang="en-US" sz="1800" b="0" i="0" u="none" strike="noStrike" cap="none" dirty="0" err="1" smtClean="0">
                  <a:solidFill>
                    <a:srgbClr val="000000"/>
                  </a:solidFill>
                  <a:latin typeface="Calibri"/>
                  <a:ea typeface="Calibri"/>
                  <a:cs typeface="Calibri"/>
                  <a:sym typeface="Calibri"/>
                </a:rPr>
                <a:t>suspensión</a:t>
              </a:r>
              <a:r>
                <a:rPr lang="en-US" sz="1800" b="0" i="0" u="none" strike="noStrike" cap="none" dirty="0" smtClean="0">
                  <a:solidFill>
                    <a:srgbClr val="000000"/>
                  </a:solidFill>
                  <a:latin typeface="Calibri"/>
                  <a:ea typeface="Calibri"/>
                  <a:cs typeface="Calibri"/>
                  <a:sym typeface="Calibri"/>
                </a:rPr>
                <a:t> vehicular?</a:t>
              </a:r>
              <a:endParaRPr sz="1800" b="0" i="0" u="none" strike="noStrike" cap="none" dirty="0">
                <a:solidFill>
                  <a:srgbClr val="000000"/>
                </a:solidFill>
                <a:latin typeface="Calibri"/>
                <a:ea typeface="Calibri"/>
                <a:cs typeface="Calibri"/>
                <a:sym typeface="Calibri"/>
              </a:endParaRPr>
            </a:p>
          </p:txBody>
        </p:sp>
        <p:sp>
          <p:nvSpPr>
            <p:cNvPr id="132" name="Google Shape;132;p4"/>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33" name="Google Shape;133;p4"/>
          <p:cNvSpPr txBox="1"/>
          <p:nvPr/>
        </p:nvSpPr>
        <p:spPr>
          <a:xfrm>
            <a:off x="375767" y="2363194"/>
            <a:ext cx="5192504"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dirty="0" smtClean="0">
                <a:solidFill>
                  <a:srgbClr val="741B47"/>
                </a:solidFill>
                <a:latin typeface="Calibri"/>
                <a:ea typeface="Calibri"/>
                <a:cs typeface="Calibri"/>
                <a:sym typeface="Calibri"/>
              </a:rPr>
              <a:t>SISTEMA DE SUSPENSIÓN</a:t>
            </a:r>
            <a:endParaRPr sz="2000" b="1" i="0" u="none" strike="noStrike" cap="none" dirty="0">
              <a:solidFill>
                <a:srgbClr val="000000"/>
              </a:solidFill>
              <a:latin typeface="Calibri"/>
              <a:ea typeface="Calibri"/>
              <a:cs typeface="Calibri"/>
              <a:sym typeface="Calibri"/>
            </a:endParaRPr>
          </a:p>
        </p:txBody>
      </p:sp>
      <p:grpSp>
        <p:nvGrpSpPr>
          <p:cNvPr id="135" name="Google Shape;135;p4"/>
          <p:cNvGrpSpPr/>
          <p:nvPr/>
        </p:nvGrpSpPr>
        <p:grpSpPr>
          <a:xfrm>
            <a:off x="375767" y="5151041"/>
            <a:ext cx="5650725" cy="669457"/>
            <a:chOff x="466025" y="2540150"/>
            <a:chExt cx="5650725" cy="1155550"/>
          </a:xfrm>
        </p:grpSpPr>
        <p:sp>
          <p:nvSpPr>
            <p:cNvPr id="136" name="Google Shape;136;p4"/>
            <p:cNvSpPr/>
            <p:nvPr/>
          </p:nvSpPr>
          <p:spPr>
            <a:xfrm>
              <a:off x="466025" y="2540150"/>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7" name="Google Shape;137;p4"/>
            <p:cNvSpPr txBox="1"/>
            <p:nvPr/>
          </p:nvSpPr>
          <p:spPr>
            <a:xfrm>
              <a:off x="806875" y="2931842"/>
              <a:ext cx="4851654" cy="34500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800" b="0" i="0" u="none" strike="noStrike" cap="none" dirty="0" smtClean="0">
                  <a:solidFill>
                    <a:srgbClr val="000000"/>
                  </a:solidFill>
                  <a:latin typeface="Calibri"/>
                  <a:ea typeface="Calibri"/>
                  <a:cs typeface="Calibri"/>
                  <a:sym typeface="Calibri"/>
                </a:rPr>
                <a:t>¿Has </a:t>
              </a:r>
              <a:r>
                <a:rPr lang="en-US" sz="1800" b="0" i="0" u="none" strike="noStrike" cap="none" dirty="0" err="1" smtClean="0">
                  <a:solidFill>
                    <a:srgbClr val="000000"/>
                  </a:solidFill>
                  <a:latin typeface="Calibri"/>
                  <a:ea typeface="Calibri"/>
                  <a:cs typeface="Calibri"/>
                  <a:sym typeface="Calibri"/>
                </a:rPr>
                <a:t>tenido</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experiencia</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previa</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en</a:t>
              </a:r>
              <a:r>
                <a:rPr lang="en-US" sz="1800" b="0" i="0" u="none" strike="noStrike" cap="none" dirty="0" smtClean="0">
                  <a:solidFill>
                    <a:srgbClr val="000000"/>
                  </a:solidFill>
                  <a:latin typeface="Calibri"/>
                  <a:ea typeface="Calibri"/>
                  <a:cs typeface="Calibri"/>
                  <a:sym typeface="Calibri"/>
                </a:rPr>
                <a:t> el </a:t>
              </a:r>
              <a:r>
                <a:rPr lang="en-US" sz="1800" b="0" i="0" u="none" strike="noStrike" cap="none" dirty="0" err="1" smtClean="0">
                  <a:solidFill>
                    <a:srgbClr val="000000"/>
                  </a:solidFill>
                  <a:latin typeface="Calibri"/>
                  <a:ea typeface="Calibri"/>
                  <a:cs typeface="Calibri"/>
                  <a:sym typeface="Calibri"/>
                </a:rPr>
                <a:t>mantenimiento</a:t>
              </a:r>
              <a:r>
                <a:rPr lang="en-US" sz="1800" b="0" i="0" u="none" strike="noStrike" cap="none" dirty="0" smtClean="0">
                  <a:solidFill>
                    <a:srgbClr val="000000"/>
                  </a:solidFill>
                  <a:latin typeface="Calibri"/>
                  <a:ea typeface="Calibri"/>
                  <a:cs typeface="Calibri"/>
                  <a:sym typeface="Calibri"/>
                </a:rPr>
                <a:t> de </a:t>
              </a:r>
              <a:r>
                <a:rPr lang="en-US" sz="1800" b="0" i="0" u="none" strike="noStrike" cap="none" dirty="0" err="1" smtClean="0">
                  <a:solidFill>
                    <a:srgbClr val="000000"/>
                  </a:solidFill>
                  <a:latin typeface="Calibri"/>
                  <a:ea typeface="Calibri"/>
                  <a:cs typeface="Calibri"/>
                  <a:sym typeface="Calibri"/>
                </a:rPr>
                <a:t>este</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tipo</a:t>
              </a:r>
              <a:r>
                <a:rPr lang="en-US" sz="1800" b="0" i="0" u="none" strike="noStrike" cap="none" dirty="0" smtClean="0">
                  <a:solidFill>
                    <a:srgbClr val="000000"/>
                  </a:solidFill>
                  <a:latin typeface="Calibri"/>
                  <a:ea typeface="Calibri"/>
                  <a:cs typeface="Calibri"/>
                  <a:sym typeface="Calibri"/>
                </a:rPr>
                <a:t> de </a:t>
              </a:r>
              <a:r>
                <a:rPr lang="en-US" sz="1800" b="0" i="0" u="none" strike="noStrike" cap="none" dirty="0" err="1" smtClean="0">
                  <a:solidFill>
                    <a:srgbClr val="000000"/>
                  </a:solidFill>
                  <a:latin typeface="Calibri"/>
                  <a:ea typeface="Calibri"/>
                  <a:cs typeface="Calibri"/>
                  <a:sym typeface="Calibri"/>
                </a:rPr>
                <a:t>sistemas</a:t>
              </a:r>
              <a:r>
                <a:rPr lang="en-US" sz="1800" b="0" i="0" u="none" strike="noStrike" cap="none" dirty="0" smtClean="0">
                  <a:solidFill>
                    <a:srgbClr val="000000"/>
                  </a:solidFill>
                  <a:latin typeface="Calibri"/>
                  <a:ea typeface="Calibri"/>
                  <a:cs typeface="Calibri"/>
                  <a:sym typeface="Calibri"/>
                </a:rPr>
                <a:t>?</a:t>
              </a:r>
              <a:endParaRPr dirty="0"/>
            </a:p>
          </p:txBody>
        </p:sp>
      </p:grpSp>
      <p:pic>
        <p:nvPicPr>
          <p:cNvPr id="138" name="Google Shape;138;p4"/>
          <p:cNvPicPr preferRelativeResize="0"/>
          <p:nvPr/>
        </p:nvPicPr>
        <p:blipFill rotWithShape="1">
          <a:blip r:embed="rId3">
            <a:alphaModFix/>
          </a:blip>
          <a:srcRect/>
          <a:stretch/>
        </p:blipFill>
        <p:spPr>
          <a:xfrm>
            <a:off x="5805512" y="2805799"/>
            <a:ext cx="441960" cy="438912"/>
          </a:xfrm>
          <a:prstGeom prst="rect">
            <a:avLst/>
          </a:prstGeom>
          <a:noFill/>
          <a:ln>
            <a:noFill/>
          </a:ln>
        </p:spPr>
      </p:pic>
      <p:pic>
        <p:nvPicPr>
          <p:cNvPr id="139" name="Google Shape;139;p4"/>
          <p:cNvPicPr preferRelativeResize="0"/>
          <p:nvPr/>
        </p:nvPicPr>
        <p:blipFill rotWithShape="1">
          <a:blip r:embed="rId3">
            <a:alphaModFix/>
          </a:blip>
          <a:srcRect/>
          <a:stretch/>
        </p:blipFill>
        <p:spPr>
          <a:xfrm>
            <a:off x="5805512" y="3916612"/>
            <a:ext cx="441960" cy="438912"/>
          </a:xfrm>
          <a:prstGeom prst="rect">
            <a:avLst/>
          </a:prstGeom>
          <a:noFill/>
          <a:ln>
            <a:noFill/>
          </a:ln>
        </p:spPr>
      </p:pic>
      <p:pic>
        <p:nvPicPr>
          <p:cNvPr id="140" name="Google Shape;140;p4"/>
          <p:cNvPicPr preferRelativeResize="0"/>
          <p:nvPr/>
        </p:nvPicPr>
        <p:blipFill rotWithShape="1">
          <a:blip r:embed="rId3">
            <a:alphaModFix/>
          </a:blip>
          <a:srcRect/>
          <a:stretch/>
        </p:blipFill>
        <p:spPr>
          <a:xfrm>
            <a:off x="5805512" y="4929647"/>
            <a:ext cx="441960" cy="438912"/>
          </a:xfrm>
          <a:prstGeom prst="rect">
            <a:avLst/>
          </a:prstGeom>
          <a:noFill/>
          <a:ln>
            <a:noFill/>
          </a:ln>
        </p:spPr>
      </p:pic>
      <p:pic>
        <p:nvPicPr>
          <p:cNvPr id="143" name="Google Shape;143;p4"/>
          <p:cNvPicPr preferRelativeResize="0"/>
          <p:nvPr/>
        </p:nvPicPr>
        <p:blipFill rotWithShape="1">
          <a:blip r:embed="rId4">
            <a:alphaModFix/>
          </a:blip>
          <a:srcRect/>
          <a:stretch/>
        </p:blipFill>
        <p:spPr>
          <a:xfrm>
            <a:off x="6549425" y="1315762"/>
            <a:ext cx="2670048" cy="5675376"/>
          </a:xfrm>
          <a:prstGeom prst="rect">
            <a:avLst/>
          </a:prstGeom>
          <a:noFill/>
          <a:ln>
            <a:noFill/>
          </a:ln>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898" y="2196414"/>
            <a:ext cx="551688" cy="554736"/>
          </a:xfrm>
          <a:prstGeom prst="rect">
            <a:avLst/>
          </a:prstGeom>
        </p:spPr>
      </p:pic>
    </p:spTree>
    <p:extLst>
      <p:ext uri="{BB962C8B-B14F-4D97-AF65-F5344CB8AC3E}">
        <p14:creationId xmlns:p14="http://schemas.microsoft.com/office/powerpoint/2010/main" val="912875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3" name="Google Shape;153;p5"/>
          <p:cNvSpPr/>
          <p:nvPr/>
        </p:nvSpPr>
        <p:spPr>
          <a:xfrm>
            <a:off x="4063481" y="3088868"/>
            <a:ext cx="5095870" cy="2820096"/>
          </a:xfrm>
          <a:prstGeom prst="roundRect">
            <a:avLst>
              <a:gd name="adj" fmla="val 5168"/>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4" name="Google Shape;154;p5"/>
          <p:cNvSpPr txBox="1"/>
          <p:nvPr/>
        </p:nvSpPr>
        <p:spPr>
          <a:xfrm>
            <a:off x="4520235" y="3414171"/>
            <a:ext cx="4446723" cy="861734"/>
          </a:xfrm>
          <a:prstGeom prst="rect">
            <a:avLst/>
          </a:prstGeom>
          <a:noFill/>
          <a:ln>
            <a:noFill/>
          </a:ln>
        </p:spPr>
        <p:txBody>
          <a:bodyPr spcFirstLastPara="1" wrap="square" lIns="91425" tIns="45700" rIns="91425" bIns="45700" anchor="t" anchorCtr="0">
            <a:spAutoFit/>
          </a:bodyPr>
          <a:lstStyle/>
          <a:p>
            <a:r>
              <a:rPr lang="es-ES" sz="1600" dirty="0">
                <a:latin typeface="Calibri" charset="0"/>
                <a:ea typeface="Calibri" charset="0"/>
                <a:cs typeface="Calibri" charset="0"/>
              </a:rPr>
              <a:t>Identificarás las partes y piezas del sistema de </a:t>
            </a:r>
            <a:r>
              <a:rPr lang="en-US" sz="1600" dirty="0" err="1">
                <a:latin typeface="Calibri"/>
                <a:ea typeface="Calibri"/>
                <a:cs typeface="Calibri"/>
                <a:sym typeface="Calibri"/>
              </a:rPr>
              <a:t>suspensión</a:t>
            </a:r>
            <a:r>
              <a:rPr lang="es-ES" sz="1600" dirty="0" smtClean="0">
                <a:latin typeface="Calibri" charset="0"/>
                <a:ea typeface="Calibri" charset="0"/>
                <a:cs typeface="Calibri" charset="0"/>
              </a:rPr>
              <a:t>, </a:t>
            </a:r>
            <a:r>
              <a:rPr lang="es-ES" sz="1600" dirty="0">
                <a:latin typeface="Calibri" charset="0"/>
                <a:ea typeface="Calibri" charset="0"/>
                <a:cs typeface="Calibri" charset="0"/>
              </a:rPr>
              <a:t>considerando su funcionalidad y lo propuesto en el manual de servicio.</a:t>
            </a:r>
          </a:p>
        </p:txBody>
      </p:sp>
      <p:sp>
        <p:nvSpPr>
          <p:cNvPr id="155" name="Google Shape;155;p5"/>
          <p:cNvSpPr txBox="1"/>
          <p:nvPr/>
        </p:nvSpPr>
        <p:spPr>
          <a:xfrm>
            <a:off x="4522844" y="4568361"/>
            <a:ext cx="4509717" cy="830956"/>
          </a:xfrm>
          <a:prstGeom prst="rect">
            <a:avLst/>
          </a:prstGeom>
          <a:noFill/>
          <a:ln>
            <a:noFill/>
          </a:ln>
        </p:spPr>
        <p:txBody>
          <a:bodyPr spcFirstLastPara="1" wrap="square" lIns="91425" tIns="45700" rIns="91425" bIns="45700" anchor="t" anchorCtr="0">
            <a:spAutoFit/>
          </a:bodyPr>
          <a:lstStyle/>
          <a:p>
            <a:r>
              <a:rPr lang="es-ES" sz="1600" dirty="0">
                <a:latin typeface="Calibri" panose="020F0502020204030204" pitchFamily="34" charset="0"/>
                <a:cs typeface="Calibri" panose="020F0502020204030204" pitchFamily="34" charset="0"/>
              </a:rPr>
              <a:t>Identificarás los tipos de asistencia de </a:t>
            </a:r>
            <a:r>
              <a:rPr lang="en-US" sz="1600" dirty="0" err="1">
                <a:latin typeface="Calibri" panose="020F0502020204030204" pitchFamily="34" charset="0"/>
                <a:ea typeface="Calibri"/>
                <a:cs typeface="Calibri" panose="020F0502020204030204" pitchFamily="34" charset="0"/>
                <a:sym typeface="Calibri"/>
              </a:rPr>
              <a:t>suspensión</a:t>
            </a:r>
            <a:r>
              <a:rPr lang="es-ES" sz="1600" dirty="0" smtClean="0">
                <a:latin typeface="Calibri" panose="020F0502020204030204" pitchFamily="34" charset="0"/>
                <a:cs typeface="Calibri" panose="020F0502020204030204" pitchFamily="34" charset="0"/>
              </a:rPr>
              <a:t>, </a:t>
            </a:r>
            <a:r>
              <a:rPr lang="es-ES" sz="1600" dirty="0">
                <a:latin typeface="Calibri" panose="020F0502020204030204" pitchFamily="34" charset="0"/>
                <a:cs typeface="Calibri" panose="020F0502020204030204" pitchFamily="34" charset="0"/>
              </a:rPr>
              <a:t>considerando diferentes sistemas, según lo propuesto en los manuales de servicio</a:t>
            </a:r>
            <a:r>
              <a:rPr lang="es-ES" sz="1600" dirty="0" smtClean="0">
                <a:latin typeface="Calibri" panose="020F0502020204030204" pitchFamily="34" charset="0"/>
                <a:cs typeface="Calibri" panose="020F0502020204030204" pitchFamily="34" charset="0"/>
              </a:rPr>
              <a:t>.</a:t>
            </a:r>
            <a:endParaRPr lang="es-ES" sz="1600" dirty="0">
              <a:latin typeface="Calibri" panose="020F0502020204030204" pitchFamily="34" charset="0"/>
              <a:cs typeface="Calibri" panose="020F0502020204030204" pitchFamily="34" charset="0"/>
            </a:endParaRPr>
          </a:p>
        </p:txBody>
      </p:sp>
      <p:grpSp>
        <p:nvGrpSpPr>
          <p:cNvPr id="3" name="Grupo 2"/>
          <p:cNvGrpSpPr/>
          <p:nvPr/>
        </p:nvGrpSpPr>
        <p:grpSpPr>
          <a:xfrm>
            <a:off x="3880053" y="3480600"/>
            <a:ext cx="376200" cy="385800"/>
            <a:chOff x="8933845" y="3480600"/>
            <a:chExt cx="376200" cy="385800"/>
          </a:xfrm>
        </p:grpSpPr>
        <p:sp>
          <p:nvSpPr>
            <p:cNvPr id="160" name="Google Shape;160;p5"/>
            <p:cNvSpPr/>
            <p:nvPr/>
          </p:nvSpPr>
          <p:spPr>
            <a:xfrm>
              <a:off x="8933845" y="348060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5"/>
            <p:cNvSpPr txBox="1"/>
            <p:nvPr/>
          </p:nvSpPr>
          <p:spPr>
            <a:xfrm>
              <a:off x="8943370" y="348060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grpSp>
        <p:nvGrpSpPr>
          <p:cNvPr id="4" name="Grupo 3"/>
          <p:cNvGrpSpPr/>
          <p:nvPr/>
        </p:nvGrpSpPr>
        <p:grpSpPr>
          <a:xfrm>
            <a:off x="3880053" y="4604370"/>
            <a:ext cx="376200" cy="392727"/>
            <a:chOff x="8933845" y="4995373"/>
            <a:chExt cx="376200" cy="392727"/>
          </a:xfrm>
        </p:grpSpPr>
        <p:sp>
          <p:nvSpPr>
            <p:cNvPr id="162" name="Google Shape;162;p5"/>
            <p:cNvSpPr/>
            <p:nvPr/>
          </p:nvSpPr>
          <p:spPr>
            <a:xfrm>
              <a:off x="8933845" y="4995373"/>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5"/>
            <p:cNvSpPr txBox="1"/>
            <p:nvPr/>
          </p:nvSpPr>
          <p:spPr>
            <a:xfrm>
              <a:off x="8943370" y="500230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pic>
        <p:nvPicPr>
          <p:cNvPr id="25" name="Imagen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21" y="2367775"/>
            <a:ext cx="2965718" cy="4328991"/>
          </a:xfrm>
          <a:prstGeom prst="rect">
            <a:avLst/>
          </a:prstGeom>
        </p:spPr>
      </p:pic>
      <p:sp>
        <p:nvSpPr>
          <p:cNvPr id="26" name="Google Shape;154;p5"/>
          <p:cNvSpPr txBox="1"/>
          <p:nvPr/>
        </p:nvSpPr>
        <p:spPr>
          <a:xfrm>
            <a:off x="4063852" y="2576445"/>
            <a:ext cx="4932406" cy="338514"/>
          </a:xfrm>
          <a:prstGeom prst="rect">
            <a:avLst/>
          </a:prstGeom>
          <a:noFill/>
          <a:ln>
            <a:noFill/>
          </a:ln>
        </p:spPr>
        <p:txBody>
          <a:bodyPr spcFirstLastPara="1" wrap="square" lIns="91425" tIns="45700" rIns="91425" bIns="45700" anchor="t" anchorCtr="0">
            <a:spAutoFit/>
          </a:bodyPr>
          <a:lstStyle/>
          <a:p>
            <a:pPr lvl="0"/>
            <a:r>
              <a:rPr lang="es-CL" sz="1600" b="1" dirty="0">
                <a:solidFill>
                  <a:schemeClr val="tx1"/>
                </a:solidFill>
                <a:latin typeface="Calibri" panose="020F0502020204030204" pitchFamily="34" charset="0"/>
                <a:cs typeface="Calibri" panose="020F0502020204030204" pitchFamily="34" charset="0"/>
              </a:rPr>
              <a:t>Al término de la actividad estarás </a:t>
            </a:r>
            <a:r>
              <a:rPr lang="es-CL" sz="1600" b="1" dirty="0" smtClean="0">
                <a:solidFill>
                  <a:schemeClr val="tx1"/>
                </a:solidFill>
                <a:latin typeface="Calibri" panose="020F0502020204030204" pitchFamily="34" charset="0"/>
                <a:cs typeface="Calibri" panose="020F0502020204030204" pitchFamily="34" charset="0"/>
              </a:rPr>
              <a:t>en condiciones </a:t>
            </a:r>
            <a:r>
              <a:rPr lang="es-CL" sz="1600" b="1" dirty="0">
                <a:solidFill>
                  <a:schemeClr val="tx1"/>
                </a:solidFill>
                <a:latin typeface="Calibri" panose="020F0502020204030204" pitchFamily="34" charset="0"/>
                <a:cs typeface="Calibri" panose="020F0502020204030204" pitchFamily="34" charset="0"/>
              </a:rPr>
              <a:t>de:</a:t>
            </a:r>
            <a:endParaRPr b="1" dirty="0">
              <a:solidFill>
                <a:schemeClr val="tx1"/>
              </a:solidFill>
              <a:latin typeface="Calibri" panose="020F0502020204030204" pitchFamily="34" charset="0"/>
              <a:cs typeface="Calibri" panose="020F0502020204030204" pitchFamily="34" charset="0"/>
            </a:endParaRPr>
          </a:p>
        </p:txBody>
      </p:sp>
      <p:sp>
        <p:nvSpPr>
          <p:cNvPr id="27" name="Google Shape;167;p5"/>
          <p:cNvSpPr txBox="1"/>
          <p:nvPr/>
        </p:nvSpPr>
        <p:spPr>
          <a:xfrm>
            <a:off x="375975" y="1771953"/>
            <a:ext cx="4997500"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smtClean="0">
                <a:solidFill>
                  <a:srgbClr val="FF0000"/>
                </a:solidFill>
                <a:latin typeface="Calibri"/>
                <a:ea typeface="Calibri"/>
                <a:cs typeface="Calibri"/>
                <a:sym typeface="Calibri"/>
              </a:rPr>
              <a:t>SISTEMA DE </a:t>
            </a:r>
            <a:r>
              <a:rPr lang="en-US" sz="2000" b="1" i="0" u="none" strike="noStrike" cap="none" dirty="0" smtClean="0">
                <a:solidFill>
                  <a:srgbClr val="741B47"/>
                </a:solidFill>
                <a:latin typeface="Calibri"/>
                <a:ea typeface="Calibri"/>
                <a:cs typeface="Calibri"/>
                <a:sym typeface="Calibri"/>
              </a:rPr>
              <a:t>SUSPENSIÓN</a:t>
            </a:r>
            <a:endParaRPr sz="2000" b="1" i="0" u="none" strike="noStrike" cap="none" dirty="0">
              <a:solidFill>
                <a:srgbClr val="741B47"/>
              </a:solidFill>
              <a:latin typeface="Calibri"/>
              <a:ea typeface="Calibri"/>
              <a:cs typeface="Calibri"/>
              <a:sym typeface="Calibri"/>
            </a:endParaRPr>
          </a:p>
        </p:txBody>
      </p:sp>
      <p:sp>
        <p:nvSpPr>
          <p:cNvPr id="28" name="Google Shape;168;p5"/>
          <p:cNvSpPr txBox="1"/>
          <p:nvPr/>
        </p:nvSpPr>
        <p:spPr>
          <a:xfrm>
            <a:off x="4017018" y="122116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dirty="0" smtClean="0">
                <a:solidFill>
                  <a:srgbClr val="BA9BA5"/>
                </a:solidFill>
                <a:latin typeface="Calibri"/>
                <a:ea typeface="Calibri"/>
                <a:cs typeface="Calibri"/>
                <a:sym typeface="Calibri"/>
              </a:rPr>
              <a:t>2</a:t>
            </a:r>
            <a:endParaRPr sz="5000" b="0" i="0" u="none" strike="noStrike" cap="none" dirty="0">
              <a:solidFill>
                <a:srgbClr val="BA9BA5"/>
              </a:solidFill>
              <a:latin typeface="Calibri"/>
              <a:ea typeface="Calibri"/>
              <a:cs typeface="Calibri"/>
              <a:sym typeface="Calibri"/>
            </a:endParaRPr>
          </a:p>
        </p:txBody>
      </p:sp>
      <p:sp>
        <p:nvSpPr>
          <p:cNvPr id="29" name="Google Shape;95;p3"/>
          <p:cNvSpPr txBox="1"/>
          <p:nvPr/>
        </p:nvSpPr>
        <p:spPr>
          <a:xfrm>
            <a:off x="375975" y="1373700"/>
            <a:ext cx="4107535"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a:solidFill>
                  <a:srgbClr val="741B47"/>
                </a:solidFill>
                <a:latin typeface="Calibri"/>
                <a:ea typeface="Calibri"/>
                <a:cs typeface="Calibri"/>
                <a:sym typeface="Calibri"/>
              </a:rPr>
              <a:t>MENÚ DE </a:t>
            </a:r>
            <a:r>
              <a:rPr lang="en-US" sz="2800" b="1">
                <a:solidFill>
                  <a:srgbClr val="741B47"/>
                </a:solidFill>
                <a:latin typeface="Calibri"/>
                <a:ea typeface="Calibri"/>
                <a:cs typeface="Calibri"/>
                <a:sym typeface="Calibri"/>
              </a:rPr>
              <a:t>LA </a:t>
            </a:r>
            <a:r>
              <a:rPr lang="en-US" sz="2800" b="1" smtClean="0">
                <a:solidFill>
                  <a:srgbClr val="741B47"/>
                </a:solidFill>
                <a:latin typeface="Calibri"/>
                <a:ea typeface="Calibri"/>
                <a:cs typeface="Calibri"/>
                <a:sym typeface="Calibri"/>
              </a:rPr>
              <a:t>ACTIVIDAD</a:t>
            </a:r>
            <a:endParaRPr lang="en-US" sz="3100" b="1" dirty="0">
              <a:solidFill>
                <a:srgbClr val="741B47"/>
              </a:solidFill>
              <a:latin typeface="Calibri"/>
              <a:ea typeface="Calibri"/>
              <a:cs typeface="Calibri"/>
              <a:sym typeface="Calibri"/>
            </a:endParaRPr>
          </a:p>
        </p:txBody>
      </p:sp>
    </p:spTree>
    <p:extLst>
      <p:ext uri="{BB962C8B-B14F-4D97-AF65-F5344CB8AC3E}">
        <p14:creationId xmlns:p14="http://schemas.microsoft.com/office/powerpoint/2010/main" val="789642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1" name="Rectángulo redondeado"/>
          <p:cNvSpPr/>
          <p:nvPr/>
        </p:nvSpPr>
        <p:spPr>
          <a:xfrm>
            <a:off x="325689" y="2014397"/>
            <a:ext cx="8769819" cy="1277443"/>
          </a:xfrm>
          <a:prstGeom prst="roundRect">
            <a:avLst>
              <a:gd name="adj" fmla="val 25617"/>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¿QUÉ ES LA </a:t>
            </a:r>
            <a:r>
              <a:rPr lang="en-US" sz="2800" b="0" i="0" u="none" strike="noStrike" cap="none" dirty="0" smtClean="0">
                <a:solidFill>
                  <a:srgbClr val="FF0000"/>
                </a:solidFill>
                <a:latin typeface="Calibri"/>
                <a:ea typeface="Calibri"/>
                <a:cs typeface="Calibri"/>
                <a:sym typeface="Calibri"/>
              </a:rPr>
              <a:t>SUSPENSIÓN?</a:t>
            </a:r>
            <a:endParaRPr sz="3100" b="0" i="0" u="none" strike="noStrike" cap="none" dirty="0">
              <a:solidFill>
                <a:srgbClr val="FF0000"/>
              </a:solidFill>
              <a:latin typeface="Calibri"/>
              <a:ea typeface="Calibri"/>
              <a:cs typeface="Calibri"/>
              <a:sym typeface="Calibri"/>
            </a:endParaRPr>
          </a:p>
        </p:txBody>
      </p:sp>
      <p:sp>
        <p:nvSpPr>
          <p:cNvPr id="27" name="Nunca drenar o botar los líquidos que contiene. Estos son altamente tóxicos y corrosivos, hacerlo es un riesgo potencial para quien la manipula y el medio ambiente.…"/>
          <p:cNvSpPr txBox="1"/>
          <p:nvPr/>
        </p:nvSpPr>
        <p:spPr>
          <a:xfrm>
            <a:off x="771981" y="2262517"/>
            <a:ext cx="7877234"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Se llama suspensión al conjunto de elementos elásticos que se interponen entre los componentes suspendidos (bastidor, carrocería, pasajeros y carga) y los componentes no suspendidos (ruedas y ejes</a:t>
            </a:r>
            <a:r>
              <a:rPr lang="es-ES" sz="1600" dirty="0" smtClean="0">
                <a:solidFill>
                  <a:schemeClr val="bg2">
                    <a:lumMod val="50000"/>
                  </a:schemeClr>
                </a:solidFill>
                <a:latin typeface="Calibri" charset="0"/>
                <a:ea typeface="Calibri" charset="0"/>
                <a:cs typeface="Calibri" charset="0"/>
              </a:rPr>
              <a:t>)</a:t>
            </a:r>
            <a:r>
              <a:rPr lang="es-CL" sz="1600" dirty="0" smtClean="0">
                <a:solidFill>
                  <a:schemeClr val="bg2">
                    <a:lumMod val="50000"/>
                  </a:schemeClr>
                </a:solidFill>
                <a:latin typeface="Calibri" charset="0"/>
                <a:ea typeface="Calibri" charset="0"/>
                <a:cs typeface="Calibri" charset="0"/>
              </a:rPr>
              <a:t>.</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3500386"/>
            <a:ext cx="6736080" cy="3285744"/>
          </a:xfrm>
          <a:prstGeom prst="rect">
            <a:avLst/>
          </a:prstGeom>
        </p:spPr>
      </p:pic>
    </p:spTree>
    <p:extLst>
      <p:ext uri="{BB962C8B-B14F-4D97-AF65-F5344CB8AC3E}">
        <p14:creationId xmlns:p14="http://schemas.microsoft.com/office/powerpoint/2010/main" val="1511971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6" name="CuadroTexto 5"/>
          <p:cNvSpPr txBox="1"/>
          <p:nvPr/>
        </p:nvSpPr>
        <p:spPr>
          <a:xfrm>
            <a:off x="3784349" y="2007604"/>
            <a:ext cx="1981678" cy="307777"/>
          </a:xfrm>
          <a:prstGeom prst="rect">
            <a:avLst/>
          </a:prstGeom>
          <a:noFill/>
        </p:spPr>
        <p:txBody>
          <a:bodyPr wrap="square" rtlCol="0">
            <a:spAutoFit/>
          </a:bodyPr>
          <a:lstStyle/>
          <a:p>
            <a:r>
              <a:rPr lang="es-ES_tradnl" smtClean="0"/>
              <a:t> </a:t>
            </a:r>
            <a:endParaRPr lang="es-ES_tradnl"/>
          </a:p>
        </p:txBody>
      </p:sp>
      <p:sp>
        <p:nvSpPr>
          <p:cNvPr id="22" name="CuadroTexto 21"/>
          <p:cNvSpPr txBox="1"/>
          <p:nvPr/>
        </p:nvSpPr>
        <p:spPr>
          <a:xfrm>
            <a:off x="4481466" y="2030789"/>
            <a:ext cx="1981678" cy="307777"/>
          </a:xfrm>
          <a:prstGeom prst="rect">
            <a:avLst/>
          </a:prstGeom>
          <a:noFill/>
        </p:spPr>
        <p:txBody>
          <a:bodyPr wrap="square" rtlCol="0">
            <a:spAutoFit/>
          </a:bodyPr>
          <a:lstStyle/>
          <a:p>
            <a:r>
              <a:rPr lang="es-ES_tradnl" smtClean="0"/>
              <a:t> </a:t>
            </a:r>
            <a:endParaRPr lang="es-ES_tradnl"/>
          </a:p>
        </p:txBody>
      </p:sp>
      <p:sp>
        <p:nvSpPr>
          <p:cNvPr id="21" name="Rectángulo redondeado"/>
          <p:cNvSpPr/>
          <p:nvPr/>
        </p:nvSpPr>
        <p:spPr>
          <a:xfrm>
            <a:off x="325689" y="2022862"/>
            <a:ext cx="8769819" cy="1240102"/>
          </a:xfrm>
          <a:prstGeom prst="roundRect">
            <a:avLst>
              <a:gd name="adj" fmla="val 28962"/>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SUSPENSIÓN</a:t>
            </a:r>
            <a:endParaRPr sz="3100" b="0" i="0" u="none" strike="noStrike" cap="none" dirty="0">
              <a:solidFill>
                <a:srgbClr val="FF0000"/>
              </a:solidFill>
              <a:latin typeface="Calibri"/>
              <a:ea typeface="Calibri"/>
              <a:cs typeface="Calibri"/>
              <a:sym typeface="Calibri"/>
            </a:endParaRPr>
          </a:p>
        </p:txBody>
      </p:sp>
      <p:sp>
        <p:nvSpPr>
          <p:cNvPr id="27" name="Nunca drenar o botar los líquidos que contiene. Estos son altamente tóxicos y corrosivos, hacerlo es un riesgo potencial para quien la manipula y el medio ambiente.…"/>
          <p:cNvSpPr txBox="1"/>
          <p:nvPr/>
        </p:nvSpPr>
        <p:spPr>
          <a:xfrm>
            <a:off x="771981" y="2270982"/>
            <a:ext cx="7877234"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Es el conjunto de piezas fijas y móviles que conectan la carrocería a los neumáticos, absorbiendo las irregularidades del suelo, minimizando y, muchas veces, eliminando los fenómenos físicos que se generan al manejar, para que la conducción sea suave y segura.</a:t>
            </a:r>
            <a:endParaRPr lang="es-CL" sz="1600" dirty="0">
              <a:solidFill>
                <a:schemeClr val="bg2">
                  <a:lumMod val="50000"/>
                </a:schemeClr>
              </a:solidFill>
              <a:latin typeface="Calibri" charset="0"/>
              <a:ea typeface="Calibri" charset="0"/>
              <a:cs typeface="Calibri" charset="0"/>
            </a:endParaRPr>
          </a:p>
        </p:txBody>
      </p:sp>
      <p:sp>
        <p:nvSpPr>
          <p:cNvPr id="3" name="Rectángulo redondeado 2"/>
          <p:cNvSpPr/>
          <p:nvPr/>
        </p:nvSpPr>
        <p:spPr>
          <a:xfrm>
            <a:off x="3163419" y="3402216"/>
            <a:ext cx="838516" cy="2754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3" name="Imagem 4" descr="Sistema de suspensão double-wishbone no Accord 2005 da Honda">
            <a:extLst>
              <a:ext uri="{FF2B5EF4-FFF2-40B4-BE49-F238E27FC236}">
                <a16:creationId xmlns="" xmlns:a16="http://schemas.microsoft.com/office/drawing/2014/main" id="{C8CAAF69-CB91-ED45-972F-EC5B4361E2EC}"/>
              </a:ext>
            </a:extLst>
          </p:cNvPr>
          <p:cNvPicPr/>
          <p:nvPr/>
        </p:nvPicPr>
        <p:blipFill>
          <a:blip r:embed="rId3" cstate="print"/>
          <a:srcRect/>
          <a:stretch>
            <a:fillRect/>
          </a:stretch>
        </p:blipFill>
        <p:spPr bwMode="auto">
          <a:xfrm>
            <a:off x="1240577" y="3402216"/>
            <a:ext cx="7408638" cy="3425167"/>
          </a:xfrm>
          <a:prstGeom prst="rect">
            <a:avLst/>
          </a:prstGeom>
          <a:noFill/>
          <a:ln w="9525">
            <a:noFill/>
            <a:miter lim="800000"/>
            <a:headEnd/>
            <a:tailEnd/>
          </a:ln>
        </p:spPr>
      </p:pic>
    </p:spTree>
    <p:extLst>
      <p:ext uri="{BB962C8B-B14F-4D97-AF65-F5344CB8AC3E}">
        <p14:creationId xmlns:p14="http://schemas.microsoft.com/office/powerpoint/2010/main" val="277382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5" name="Rectángulo redondeado 14"/>
          <p:cNvSpPr/>
          <p:nvPr/>
        </p:nvSpPr>
        <p:spPr>
          <a:xfrm>
            <a:off x="771981" y="4152720"/>
            <a:ext cx="1793174" cy="4142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CuadroTexto 5"/>
          <p:cNvSpPr txBox="1"/>
          <p:nvPr/>
        </p:nvSpPr>
        <p:spPr>
          <a:xfrm>
            <a:off x="3784349" y="2007604"/>
            <a:ext cx="1981678" cy="307777"/>
          </a:xfrm>
          <a:prstGeom prst="rect">
            <a:avLst/>
          </a:prstGeom>
          <a:noFill/>
        </p:spPr>
        <p:txBody>
          <a:bodyPr wrap="square" rtlCol="0">
            <a:spAutoFit/>
          </a:bodyPr>
          <a:lstStyle/>
          <a:p>
            <a:r>
              <a:rPr lang="es-ES_tradnl" smtClean="0"/>
              <a:t> </a:t>
            </a:r>
            <a:endParaRPr lang="es-ES_tradnl"/>
          </a:p>
        </p:txBody>
      </p:sp>
      <p:sp>
        <p:nvSpPr>
          <p:cNvPr id="22" name="CuadroTexto 21"/>
          <p:cNvSpPr txBox="1"/>
          <p:nvPr/>
        </p:nvSpPr>
        <p:spPr>
          <a:xfrm>
            <a:off x="4481466" y="2030789"/>
            <a:ext cx="1981678" cy="307777"/>
          </a:xfrm>
          <a:prstGeom prst="rect">
            <a:avLst/>
          </a:prstGeom>
          <a:noFill/>
        </p:spPr>
        <p:txBody>
          <a:bodyPr wrap="square" rtlCol="0">
            <a:spAutoFit/>
          </a:bodyPr>
          <a:lstStyle/>
          <a:p>
            <a:r>
              <a:rPr lang="es-ES_tradnl" smtClean="0"/>
              <a:t> </a:t>
            </a:r>
            <a:endParaRPr lang="es-ES_tradnl"/>
          </a:p>
        </p:txBody>
      </p:sp>
      <p:sp>
        <p:nvSpPr>
          <p:cNvPr id="21" name="Rectángulo redondeado"/>
          <p:cNvSpPr/>
          <p:nvPr/>
        </p:nvSpPr>
        <p:spPr>
          <a:xfrm>
            <a:off x="325689" y="2022862"/>
            <a:ext cx="8769819" cy="1240102"/>
          </a:xfrm>
          <a:prstGeom prst="roundRect">
            <a:avLst>
              <a:gd name="adj" fmla="val 28962"/>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PESO SUSPENDIDO Y NO SUSTENTADO</a:t>
            </a:r>
            <a:endParaRPr sz="3100" b="0" i="0" u="none" strike="noStrike" cap="none" dirty="0">
              <a:solidFill>
                <a:srgbClr val="FF0000"/>
              </a:solidFill>
              <a:latin typeface="Calibri"/>
              <a:ea typeface="Calibri"/>
              <a:cs typeface="Calibri"/>
              <a:sym typeface="Calibri"/>
            </a:endParaRPr>
          </a:p>
        </p:txBody>
      </p:sp>
      <p:sp>
        <p:nvSpPr>
          <p:cNvPr id="27" name="Nunca drenar o botar los líquidos que contiene. Estos son altamente tóxicos y corrosivos, hacerlo es un riesgo potencial para quien la manipula y el medio ambiente.…"/>
          <p:cNvSpPr txBox="1"/>
          <p:nvPr/>
        </p:nvSpPr>
        <p:spPr>
          <a:xfrm>
            <a:off x="771981" y="2270982"/>
            <a:ext cx="7877234"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La carrocería del vehículo y algunos componentes del vehículo como motor, por ejemplo, es llamado peso sustentado, ya que está sustentado por los resortes, la suspensión y sus componentes.</a:t>
            </a:r>
            <a:endParaRPr lang="es-CL" sz="1600" dirty="0">
              <a:solidFill>
                <a:schemeClr val="bg2">
                  <a:lumMod val="50000"/>
                </a:schemeClr>
              </a:solidFill>
              <a:latin typeface="Calibri" charset="0"/>
              <a:ea typeface="Calibri" charset="0"/>
              <a:cs typeface="Calibri"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4613175"/>
            <a:ext cx="8150352" cy="1969008"/>
          </a:xfrm>
          <a:prstGeom prst="rect">
            <a:avLst/>
          </a:prstGeom>
        </p:spPr>
      </p:pic>
      <p:sp>
        <p:nvSpPr>
          <p:cNvPr id="5" name="CuadroTexto 4"/>
          <p:cNvSpPr txBox="1"/>
          <p:nvPr/>
        </p:nvSpPr>
        <p:spPr>
          <a:xfrm>
            <a:off x="846869" y="4205969"/>
            <a:ext cx="1643399" cy="307777"/>
          </a:xfrm>
          <a:prstGeom prst="rect">
            <a:avLst/>
          </a:prstGeom>
          <a:noFill/>
        </p:spPr>
        <p:txBody>
          <a:bodyPr wrap="none" rtlCol="0">
            <a:spAutoFit/>
          </a:bodyPr>
          <a:lstStyle/>
          <a:p>
            <a:r>
              <a:rPr lang="es-ES_tradnl" b="1" dirty="0" smtClean="0">
                <a:latin typeface="Calibri" charset="0"/>
                <a:ea typeface="Calibri" charset="0"/>
                <a:cs typeface="Calibri" charset="0"/>
              </a:rPr>
              <a:t>Peso no sustentado</a:t>
            </a:r>
            <a:endParaRPr lang="es-ES_tradnl" b="1" dirty="0">
              <a:latin typeface="Calibri" charset="0"/>
              <a:ea typeface="Calibri" charset="0"/>
              <a:cs typeface="Calibri" charset="0"/>
            </a:endParaRPr>
          </a:p>
        </p:txBody>
      </p:sp>
      <p:sp>
        <p:nvSpPr>
          <p:cNvPr id="16" name="Rectángulo redondeado 15"/>
          <p:cNvSpPr/>
          <p:nvPr/>
        </p:nvSpPr>
        <p:spPr>
          <a:xfrm>
            <a:off x="7456235" y="5791111"/>
            <a:ext cx="1574950" cy="4142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smtClean="0"/>
              <a:t> </a:t>
            </a:r>
            <a:endParaRPr lang="es-ES_tradnl" dirty="0"/>
          </a:p>
        </p:txBody>
      </p:sp>
      <p:sp>
        <p:nvSpPr>
          <p:cNvPr id="17" name="CuadroTexto 16"/>
          <p:cNvSpPr txBox="1"/>
          <p:nvPr/>
        </p:nvSpPr>
        <p:spPr>
          <a:xfrm>
            <a:off x="7531123" y="5844360"/>
            <a:ext cx="1410964" cy="307777"/>
          </a:xfrm>
          <a:prstGeom prst="rect">
            <a:avLst/>
          </a:prstGeom>
          <a:noFill/>
        </p:spPr>
        <p:txBody>
          <a:bodyPr wrap="none" rtlCol="0">
            <a:spAutoFit/>
          </a:bodyPr>
          <a:lstStyle/>
          <a:p>
            <a:r>
              <a:rPr lang="es-ES_tradnl" b="1" dirty="0" smtClean="0">
                <a:latin typeface="Calibri" charset="0"/>
                <a:ea typeface="Calibri" charset="0"/>
                <a:cs typeface="Calibri" charset="0"/>
              </a:rPr>
              <a:t>Peso sustentado</a:t>
            </a:r>
            <a:endParaRPr lang="es-ES_tradnl" b="1" dirty="0">
              <a:latin typeface="Calibri" charset="0"/>
              <a:ea typeface="Calibri" charset="0"/>
              <a:cs typeface="Calibri" charset="0"/>
            </a:endParaRPr>
          </a:p>
        </p:txBody>
      </p:sp>
      <p:cxnSp>
        <p:nvCxnSpPr>
          <p:cNvPr id="9" name="Conector angular 8"/>
          <p:cNvCxnSpPr>
            <a:stCxn id="15" idx="3"/>
          </p:cNvCxnSpPr>
          <p:nvPr/>
        </p:nvCxnSpPr>
        <p:spPr>
          <a:xfrm>
            <a:off x="2565155" y="4359857"/>
            <a:ext cx="563993" cy="503088"/>
          </a:xfrm>
          <a:prstGeom prst="bentConnector3">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angular 10"/>
          <p:cNvCxnSpPr>
            <a:stCxn id="16" idx="1"/>
          </p:cNvCxnSpPr>
          <p:nvPr/>
        </p:nvCxnSpPr>
        <p:spPr>
          <a:xfrm rot="10800000" flipV="1">
            <a:off x="6463145" y="5998248"/>
            <a:ext cx="993091" cy="337238"/>
          </a:xfrm>
          <a:prstGeom prst="bentConnector3">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703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2110</TotalTime>
  <Words>1440</Words>
  <Application>Microsoft Office PowerPoint</Application>
  <PresentationFormat>Personalizado</PresentationFormat>
  <Paragraphs>171</Paragraphs>
  <Slides>34</Slides>
  <Notes>29</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34</vt:i4>
      </vt:variant>
    </vt:vector>
  </HeadingPairs>
  <TitlesOfParts>
    <vt:vector size="39" baseType="lpstr">
      <vt:lpstr>Arial</vt:lpstr>
      <vt:lpstr>Avenir Book</vt:lpstr>
      <vt:lpstr>Calibri</vt:lpstr>
      <vt:lpstr>Roboto</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Toledo</cp:lastModifiedBy>
  <cp:revision>103</cp:revision>
  <cp:lastPrinted>2021-01-11T20:57:27Z</cp:lastPrinted>
  <dcterms:modified xsi:type="dcterms:W3CDTF">2021-01-29T03:51:15Z</dcterms:modified>
</cp:coreProperties>
</file>