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hrka3Ey5mTF/BusRdq1JbJl/UW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32EFD2-D41D-4165-A408-01ED94742DDA}">
  <a:tblStyle styleId="{E032EFD2-D41D-4165-A408-01ED94742DD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9" name="Google Shape;18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2" name="Google Shape;20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3" name="Google Shape;14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0" name="Google Shape;17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1" name="Google Shape;1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 name="Google Shape;2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328470"/>
            <a:ext cx="6096000"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85" name="Google Shape;85;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86" name="Google Shape;86;p1"/>
          <p:cNvSpPr txBox="1">
            <a:spLocks noGrp="1"/>
          </p:cNvSpPr>
          <p:nvPr>
            <p:ph type="ctrTitle"/>
          </p:nvPr>
        </p:nvSpPr>
        <p:spPr>
          <a:xfrm>
            <a:off x="1488488" y="2432485"/>
            <a:ext cx="4441794" cy="2435765"/>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5400"/>
              <a:buFont typeface="Calibri"/>
              <a:buNone/>
            </a:pPr>
            <a:r>
              <a:rPr lang="es-CL" sz="5400" b="1" dirty="0">
                <a:solidFill>
                  <a:schemeClr val="lt1"/>
                </a:solidFill>
              </a:rPr>
              <a:t>Propiedades de los Materiales</a:t>
            </a:r>
            <a:endParaRPr sz="5400" b="1" dirty="0">
              <a:solidFill>
                <a:schemeClr val="lt1"/>
              </a:solidFill>
            </a:endParaRPr>
          </a:p>
        </p:txBody>
      </p:sp>
      <p:sp>
        <p:nvSpPr>
          <p:cNvPr id="87" name="Google Shape;87;p1"/>
          <p:cNvSpPr txBox="1"/>
          <p:nvPr/>
        </p:nvSpPr>
        <p:spPr>
          <a:xfrm>
            <a:off x="1524000" y="976079"/>
            <a:ext cx="4441794"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CL" sz="1600" b="0" i="0" u="none" strike="noStrike" cap="none" dirty="0">
                <a:solidFill>
                  <a:schemeClr val="lt1"/>
                </a:solidFill>
                <a:latin typeface="Calibri"/>
                <a:ea typeface="Calibri"/>
                <a:cs typeface="Calibri"/>
                <a:sym typeface="Calibri"/>
              </a:rPr>
              <a:t>Especialidad Mecánica Industrial</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s-CL" sz="1600" b="0" i="0" u="none" strike="noStrike" cap="none" dirty="0">
                <a:solidFill>
                  <a:schemeClr val="lt1"/>
                </a:solidFill>
                <a:latin typeface="Calibri"/>
                <a:ea typeface="Calibri"/>
                <a:cs typeface="Calibri"/>
                <a:sym typeface="Calibri"/>
              </a:rPr>
              <a:t>Plan Común</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s-CL" sz="1600" b="0" i="0" u="none" strike="noStrike" cap="none" dirty="0">
                <a:solidFill>
                  <a:schemeClr val="lt1"/>
                </a:solidFill>
                <a:latin typeface="Calibri"/>
                <a:ea typeface="Calibri"/>
                <a:cs typeface="Calibri"/>
                <a:sym typeface="Calibri"/>
              </a:rPr>
              <a:t>Módulo Mecánica de Banco</a:t>
            </a:r>
            <a:endParaRPr sz="1600" b="0" i="0" u="none" strike="noStrike" cap="none" dirty="0">
              <a:solidFill>
                <a:schemeClr val="lt1"/>
              </a:solidFill>
              <a:latin typeface="Calibri"/>
              <a:ea typeface="Calibri"/>
              <a:cs typeface="Calibri"/>
              <a:sym typeface="Calibri"/>
            </a:endParaRPr>
          </a:p>
        </p:txBody>
      </p:sp>
      <p:pic>
        <p:nvPicPr>
          <p:cNvPr id="88" name="Google Shape;88;p1"/>
          <p:cNvPicPr preferRelativeResize="0"/>
          <p:nvPr/>
        </p:nvPicPr>
        <p:blipFill rotWithShape="1">
          <a:blip r:embed="rId3">
            <a:alphaModFix/>
          </a:blip>
          <a:srcRect/>
          <a:stretch/>
        </p:blipFill>
        <p:spPr>
          <a:xfrm>
            <a:off x="6161103" y="328469"/>
            <a:ext cx="5473700" cy="6159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2" name="Google Shape;192;p1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3" name="Google Shape;193;p1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ESFUERZO</a:t>
            </a:r>
            <a:br>
              <a:rPr lang="es-CL" dirty="0">
                <a:solidFill>
                  <a:srgbClr val="A7A8AA"/>
                </a:solidFill>
              </a:rPr>
            </a:br>
            <a:r>
              <a:rPr lang="es-CL" dirty="0">
                <a:solidFill>
                  <a:srgbClr val="88354D"/>
                </a:solidFill>
              </a:rPr>
              <a:t>DEFORMACIÓN</a:t>
            </a:r>
            <a:endParaRPr dirty="0">
              <a:solidFill>
                <a:srgbClr val="88354D"/>
              </a:solidFill>
            </a:endParaRPr>
          </a:p>
        </p:txBody>
      </p:sp>
      <p:sp>
        <p:nvSpPr>
          <p:cNvPr id="194" name="Google Shape;194;p10"/>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5" name="Google Shape;195;p10"/>
          <p:cNvSpPr txBox="1"/>
          <p:nvPr/>
        </p:nvSpPr>
        <p:spPr>
          <a:xfrm>
            <a:off x="233039" y="3506373"/>
            <a:ext cx="5750511" cy="140019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r>
              <a:rPr lang="es-CL" sz="2000" b="1" i="0" u="none" strike="noStrike" cap="none" dirty="0">
                <a:solidFill>
                  <a:srgbClr val="88354D"/>
                </a:solidFill>
                <a:latin typeface="Calibri"/>
                <a:ea typeface="Calibri"/>
                <a:cs typeface="Calibri"/>
                <a:sym typeface="Calibri"/>
              </a:rPr>
              <a:t>ESFUERZO</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800"/>
              <a:buFont typeface="Arial"/>
              <a:buNone/>
            </a:pPr>
            <a:r>
              <a:rPr lang="es-CL" sz="1800" b="0" i="0" u="none" strike="noStrike" cap="none" dirty="0">
                <a:solidFill>
                  <a:schemeClr val="dk1"/>
                </a:solidFill>
                <a:latin typeface="Calibri"/>
                <a:ea typeface="Calibri"/>
                <a:cs typeface="Calibri"/>
                <a:sym typeface="Calibri"/>
              </a:rPr>
              <a:t>Es la relación de la fuerza perpendicular aplicado a un objeto dividida por su sección transversal, la unidades en el sistema internacional es MPa.</a:t>
            </a:r>
            <a:endParaRPr sz="1600" b="0" i="0" u="none" strike="noStrike" cap="none" dirty="0">
              <a:solidFill>
                <a:schemeClr val="dk1"/>
              </a:solidFill>
              <a:latin typeface="Calibri"/>
              <a:ea typeface="Calibri"/>
              <a:cs typeface="Calibri"/>
              <a:sym typeface="Calibri"/>
            </a:endParaRPr>
          </a:p>
        </p:txBody>
      </p:sp>
      <p:pic>
        <p:nvPicPr>
          <p:cNvPr id="196" name="Google Shape;196;p10"/>
          <p:cNvPicPr preferRelativeResize="0"/>
          <p:nvPr/>
        </p:nvPicPr>
        <p:blipFill rotWithShape="1">
          <a:blip r:embed="rId4">
            <a:alphaModFix/>
          </a:blip>
          <a:srcRect/>
          <a:stretch/>
        </p:blipFill>
        <p:spPr>
          <a:xfrm>
            <a:off x="644926" y="5197061"/>
            <a:ext cx="3933825" cy="914400"/>
          </a:xfrm>
          <a:prstGeom prst="rect">
            <a:avLst/>
          </a:prstGeom>
          <a:noFill/>
          <a:ln>
            <a:noFill/>
          </a:ln>
        </p:spPr>
      </p:pic>
      <p:sp>
        <p:nvSpPr>
          <p:cNvPr id="197" name="Google Shape;197;p10"/>
          <p:cNvSpPr txBox="1"/>
          <p:nvPr/>
        </p:nvSpPr>
        <p:spPr>
          <a:xfrm>
            <a:off x="6459615" y="3586272"/>
            <a:ext cx="5297750" cy="107824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r>
              <a:rPr lang="es-CL" sz="2000" b="1" i="0" u="none" strike="noStrike" cap="none" dirty="0">
                <a:solidFill>
                  <a:srgbClr val="88354D"/>
                </a:solidFill>
                <a:latin typeface="Calibri"/>
                <a:ea typeface="Calibri"/>
                <a:cs typeface="Calibri"/>
                <a:sym typeface="Calibri"/>
              </a:rPr>
              <a:t>DEFORMACIÓN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800"/>
              <a:buFont typeface="Arial"/>
              <a:buNone/>
            </a:pPr>
            <a:r>
              <a:rPr lang="es-CL" sz="1800" b="0" i="0" u="none" strike="noStrike" cap="none" dirty="0">
                <a:solidFill>
                  <a:schemeClr val="dk1"/>
                </a:solidFill>
                <a:latin typeface="Calibri"/>
                <a:ea typeface="Calibri"/>
                <a:cs typeface="Calibri"/>
                <a:sym typeface="Calibri"/>
              </a:rPr>
              <a:t>Es el aumento de longitud debido al esfuerzo generado de forma longitudinal. </a:t>
            </a:r>
            <a:endParaRPr sz="1800" b="0" i="0" u="none" strike="noStrike" cap="none" dirty="0">
              <a:solidFill>
                <a:schemeClr val="dk1"/>
              </a:solidFill>
              <a:latin typeface="Calibri"/>
              <a:ea typeface="Calibri"/>
              <a:cs typeface="Calibri"/>
              <a:sym typeface="Calibri"/>
            </a:endParaRPr>
          </a:p>
        </p:txBody>
      </p:sp>
      <p:cxnSp>
        <p:nvCxnSpPr>
          <p:cNvPr id="198" name="Google Shape;198;p10"/>
          <p:cNvCxnSpPr/>
          <p:nvPr/>
        </p:nvCxnSpPr>
        <p:spPr>
          <a:xfrm>
            <a:off x="6096000" y="3098307"/>
            <a:ext cx="0" cy="3213716"/>
          </a:xfrm>
          <a:prstGeom prst="straightConnector1">
            <a:avLst/>
          </a:prstGeom>
          <a:noFill/>
          <a:ln w="28575" cap="flat" cmpd="sng">
            <a:solidFill>
              <a:srgbClr val="A5A5A5"/>
            </a:solidFill>
            <a:prstDash val="dash"/>
            <a:miter lim="800000"/>
            <a:headEnd type="none" w="sm" len="sm"/>
            <a:tailEnd type="none" w="sm" len="sm"/>
          </a:ln>
        </p:spPr>
      </p:cxnSp>
      <p:pic>
        <p:nvPicPr>
          <p:cNvPr id="199" name="Google Shape;199;p10"/>
          <p:cNvPicPr preferRelativeResize="0"/>
          <p:nvPr/>
        </p:nvPicPr>
        <p:blipFill rotWithShape="1">
          <a:blip r:embed="rId5">
            <a:alphaModFix/>
          </a:blip>
          <a:srcRect/>
          <a:stretch/>
        </p:blipFill>
        <p:spPr>
          <a:xfrm>
            <a:off x="6572067" y="4705165"/>
            <a:ext cx="4257675" cy="1619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5" name="Google Shape;205;p1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6" name="Google Shape;206;p11"/>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GRÁFICO</a:t>
            </a:r>
            <a:br>
              <a:rPr lang="es-CL" dirty="0">
                <a:solidFill>
                  <a:srgbClr val="A7A8AA"/>
                </a:solidFill>
              </a:rPr>
            </a:br>
            <a:r>
              <a:rPr lang="es-CL" dirty="0">
                <a:solidFill>
                  <a:srgbClr val="88354D"/>
                </a:solidFill>
              </a:rPr>
              <a:t>ESFUERZO -</a:t>
            </a:r>
            <a:r>
              <a:rPr lang="es-CL" dirty="0">
                <a:solidFill>
                  <a:srgbClr val="A7A8AA"/>
                </a:solidFill>
              </a:rPr>
              <a:t> </a:t>
            </a:r>
            <a:r>
              <a:rPr lang="es-CL" dirty="0">
                <a:solidFill>
                  <a:srgbClr val="88354D"/>
                </a:solidFill>
              </a:rPr>
              <a:t>DEFORMACIÓN</a:t>
            </a:r>
            <a:endParaRPr dirty="0">
              <a:solidFill>
                <a:srgbClr val="88354D"/>
              </a:solidFill>
            </a:endParaRPr>
          </a:p>
        </p:txBody>
      </p:sp>
      <p:sp>
        <p:nvSpPr>
          <p:cNvPr id="207" name="Google Shape;207;p11"/>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08" name="Google Shape;208;p11"/>
          <p:cNvPicPr preferRelativeResize="0"/>
          <p:nvPr/>
        </p:nvPicPr>
        <p:blipFill rotWithShape="1">
          <a:blip r:embed="rId4">
            <a:alphaModFix/>
          </a:blip>
          <a:srcRect/>
          <a:stretch/>
        </p:blipFill>
        <p:spPr>
          <a:xfrm>
            <a:off x="2855027" y="1768501"/>
            <a:ext cx="6310312" cy="46678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4" name="Google Shape;94;p2"/>
          <p:cNvSpPr/>
          <p:nvPr/>
        </p:nvSpPr>
        <p:spPr>
          <a:xfrm>
            <a:off x="1802163" y="97655"/>
            <a:ext cx="7830105" cy="905521"/>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5" name="Google Shape;95;p2"/>
          <p:cNvSpPr txBox="1">
            <a:spLocks noGrp="1"/>
          </p:cNvSpPr>
          <p:nvPr>
            <p:ph type="title"/>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600"/>
              <a:buFont typeface="Calibri"/>
              <a:buNone/>
            </a:pPr>
            <a:r>
              <a:rPr lang="es-MX" sz="3600" dirty="0">
                <a:solidFill>
                  <a:schemeClr val="lt1"/>
                </a:solidFill>
              </a:rPr>
              <a:t>T</a:t>
            </a:r>
            <a:r>
              <a:rPr lang="es-CL" sz="3600" dirty="0">
                <a:solidFill>
                  <a:schemeClr val="lt1"/>
                </a:solidFill>
              </a:rPr>
              <a:t>EMA</a:t>
            </a:r>
            <a:endParaRPr sz="3600" dirty="0">
              <a:solidFill>
                <a:schemeClr val="lt1"/>
              </a:solidFill>
            </a:endParaRPr>
          </a:p>
        </p:txBody>
      </p:sp>
      <p:sp>
        <p:nvSpPr>
          <p:cNvPr id="96" name="Google Shape;96;p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7" name="Google Shape;97;p2"/>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8" name="Google Shape;98;p2"/>
          <p:cNvSpPr/>
          <p:nvPr/>
        </p:nvSpPr>
        <p:spPr>
          <a:xfrm>
            <a:off x="525259" y="2627793"/>
            <a:ext cx="3451938" cy="280534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9" name="Google Shape;99;p2"/>
          <p:cNvSpPr txBox="1">
            <a:spLocks noGrp="1"/>
          </p:cNvSpPr>
          <p:nvPr>
            <p:ph type="body" idx="1"/>
          </p:nvPr>
        </p:nvSpPr>
        <p:spPr>
          <a:xfrm>
            <a:off x="591103" y="3043759"/>
            <a:ext cx="3320250" cy="21230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Char char="•"/>
            </a:pPr>
            <a:r>
              <a:rPr lang="es-CL" sz="2000" dirty="0">
                <a:solidFill>
                  <a:schemeClr val="lt1"/>
                </a:solidFill>
              </a:rPr>
              <a:t>Propiedades de los materiales</a:t>
            </a:r>
            <a:endParaRPr dirty="0"/>
          </a:p>
          <a:p>
            <a:pPr marL="228600" lvl="0" indent="-228600" algn="l" rtl="0">
              <a:lnSpc>
                <a:spcPct val="90000"/>
              </a:lnSpc>
              <a:spcBef>
                <a:spcPts val="1000"/>
              </a:spcBef>
              <a:spcAft>
                <a:spcPts val="0"/>
              </a:spcAft>
              <a:buClr>
                <a:schemeClr val="lt1"/>
              </a:buClr>
              <a:buSzPts val="2000"/>
              <a:buChar char="•"/>
            </a:pPr>
            <a:r>
              <a:rPr lang="es-CL" sz="2000" dirty="0">
                <a:solidFill>
                  <a:schemeClr val="lt1"/>
                </a:solidFill>
              </a:rPr>
              <a:t>Propiedades mecánicas</a:t>
            </a:r>
            <a:endParaRPr dirty="0"/>
          </a:p>
          <a:p>
            <a:pPr marL="0" lvl="0" indent="0" algn="l" rtl="0">
              <a:lnSpc>
                <a:spcPct val="90000"/>
              </a:lnSpc>
              <a:spcBef>
                <a:spcPts val="1000"/>
              </a:spcBef>
              <a:spcAft>
                <a:spcPts val="0"/>
              </a:spcAft>
              <a:buClr>
                <a:schemeClr val="dk1"/>
              </a:buClr>
              <a:buSzPts val="2000"/>
              <a:buNone/>
            </a:pPr>
            <a:endParaRPr sz="2000" dirty="0">
              <a:solidFill>
                <a:schemeClr val="lt1"/>
              </a:solidFill>
            </a:endParaRPr>
          </a:p>
        </p:txBody>
      </p:sp>
      <p:sp>
        <p:nvSpPr>
          <p:cNvPr id="100" name="Google Shape;100;p2"/>
          <p:cNvSpPr txBox="1"/>
          <p:nvPr/>
        </p:nvSpPr>
        <p:spPr>
          <a:xfrm>
            <a:off x="303043" y="1758804"/>
            <a:ext cx="3911258" cy="870967"/>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chemeClr val="dk1"/>
              </a:buClr>
              <a:buSzPts val="1800"/>
              <a:buFont typeface="Calibri"/>
              <a:buNone/>
            </a:pPr>
            <a:r>
              <a:rPr lang="es-CL" sz="2800" b="1" dirty="0">
                <a:solidFill>
                  <a:schemeClr val="dk1"/>
                </a:solidFill>
                <a:latin typeface="Calibri"/>
                <a:ea typeface="Calibri"/>
                <a:cs typeface="Calibri"/>
                <a:sym typeface="Calibri"/>
              </a:rPr>
              <a:t>TEMA</a:t>
            </a:r>
            <a:r>
              <a:rPr lang="es-CL" sz="2800" b="1" i="0" u="none" strike="noStrike" cap="none" dirty="0">
                <a:solidFill>
                  <a:schemeClr val="dk1"/>
                </a:solidFill>
                <a:latin typeface="Calibri"/>
                <a:ea typeface="Calibri"/>
                <a:cs typeface="Calibri"/>
                <a:sym typeface="Calibri"/>
              </a:rPr>
              <a:t> N°1 </a:t>
            </a:r>
            <a:endParaRPr sz="1400" b="0" i="0" u="none" strike="noStrike" cap="none" dirty="0">
              <a:solidFill>
                <a:srgbClr val="000000"/>
              </a:solidFill>
              <a:latin typeface="Arial"/>
              <a:ea typeface="Arial"/>
              <a:cs typeface="Arial"/>
              <a:sym typeface="Arial"/>
            </a:endParaRPr>
          </a:p>
          <a:p>
            <a:pPr marL="0" marR="0" lvl="0" indent="0" algn="ctr" rtl="0">
              <a:lnSpc>
                <a:spcPct val="110000"/>
              </a:lnSpc>
              <a:spcBef>
                <a:spcPts val="0"/>
              </a:spcBef>
              <a:spcAft>
                <a:spcPts val="0"/>
              </a:spcAft>
              <a:buClr>
                <a:schemeClr val="dk1"/>
              </a:buClr>
              <a:buSzPts val="1800"/>
              <a:buFont typeface="Calibri"/>
              <a:buNone/>
            </a:pPr>
            <a:r>
              <a:rPr lang="es-CL" sz="1800" b="1" i="0" u="none" strike="noStrike" cap="none" dirty="0">
                <a:solidFill>
                  <a:schemeClr val="dk1"/>
                </a:solidFill>
                <a:latin typeface="Calibri"/>
                <a:ea typeface="Calibri"/>
                <a:cs typeface="Calibri"/>
                <a:sym typeface="Calibri"/>
              </a:rPr>
              <a:t>CLASIFICACIÓN DE LOS MATERIALES</a:t>
            </a:r>
            <a:endParaRPr sz="1800" b="1" i="0" u="none" strike="noStrike" cap="none" dirty="0">
              <a:solidFill>
                <a:schemeClr val="dk1"/>
              </a:solidFill>
              <a:latin typeface="Calibri"/>
              <a:ea typeface="Calibri"/>
              <a:cs typeface="Calibri"/>
              <a:sym typeface="Calibri"/>
            </a:endParaRPr>
          </a:p>
        </p:txBody>
      </p:sp>
      <p:sp>
        <p:nvSpPr>
          <p:cNvPr id="101" name="Google Shape;101;p2"/>
          <p:cNvSpPr/>
          <p:nvPr/>
        </p:nvSpPr>
        <p:spPr>
          <a:xfrm>
            <a:off x="4214302" y="2627793"/>
            <a:ext cx="3451938" cy="280534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2" name="Google Shape;102;p2"/>
          <p:cNvSpPr txBox="1"/>
          <p:nvPr/>
        </p:nvSpPr>
        <p:spPr>
          <a:xfrm>
            <a:off x="4431068" y="3061517"/>
            <a:ext cx="3235172" cy="1242768"/>
          </a:xfrm>
          <a:prstGeom prst="rect">
            <a:avLst/>
          </a:prstGeom>
          <a:noFill/>
          <a:ln>
            <a:noFill/>
          </a:ln>
        </p:spPr>
        <p:txBody>
          <a:bodyPr spcFirstLastPara="1" wrap="square" lIns="91425" tIns="45700" rIns="91425" bIns="45700" anchor="t" anchorCtr="0">
            <a:normAutofit/>
          </a:bodyPr>
          <a:lstStyle/>
          <a:p>
            <a:pPr marL="228600" marR="0" lvl="0" indent="-101600" algn="l" rtl="0">
              <a:lnSpc>
                <a:spcPct val="90000"/>
              </a:lnSpc>
              <a:spcBef>
                <a:spcPts val="0"/>
              </a:spcBef>
              <a:spcAft>
                <a:spcPts val="0"/>
              </a:spcAft>
              <a:buClr>
                <a:schemeClr val="dk1"/>
              </a:buClr>
              <a:buSzPts val="2000"/>
              <a:buFont typeface="Arial"/>
              <a:buNone/>
            </a:pPr>
            <a:endParaRPr sz="2000" b="0" i="0" u="none" strike="noStrike" cap="none" dirty="0">
              <a:solidFill>
                <a:schemeClr val="lt1"/>
              </a:solidFill>
              <a:latin typeface="Calibri"/>
              <a:ea typeface="Calibri"/>
              <a:cs typeface="Calibri"/>
              <a:sym typeface="Calibri"/>
            </a:endParaRPr>
          </a:p>
        </p:txBody>
      </p:sp>
      <p:sp>
        <p:nvSpPr>
          <p:cNvPr id="103" name="Google Shape;103;p2"/>
          <p:cNvSpPr txBox="1"/>
          <p:nvPr/>
        </p:nvSpPr>
        <p:spPr>
          <a:xfrm>
            <a:off x="4251478" y="1772046"/>
            <a:ext cx="3237394" cy="870967"/>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chemeClr val="dk1"/>
              </a:buClr>
              <a:buSzPts val="1800"/>
              <a:buFont typeface="Calibri"/>
              <a:buNone/>
            </a:pPr>
            <a:r>
              <a:rPr lang="es-CL" sz="2800" b="1" dirty="0">
                <a:solidFill>
                  <a:schemeClr val="dk1"/>
                </a:solidFill>
                <a:latin typeface="Calibri"/>
                <a:ea typeface="Calibri"/>
                <a:cs typeface="Calibri"/>
                <a:sym typeface="Calibri"/>
              </a:rPr>
              <a:t>TEMA</a:t>
            </a:r>
            <a:r>
              <a:rPr lang="es-CL" sz="2800" b="1" i="0" u="none" strike="noStrike" cap="none" dirty="0">
                <a:solidFill>
                  <a:schemeClr val="dk1"/>
                </a:solidFill>
                <a:latin typeface="Calibri"/>
                <a:ea typeface="Calibri"/>
                <a:cs typeface="Calibri"/>
                <a:sym typeface="Calibri"/>
              </a:rPr>
              <a:t> N°2 </a:t>
            </a:r>
            <a:endParaRPr sz="1400" b="0" i="0" u="none" strike="noStrike" cap="none" dirty="0">
              <a:solidFill>
                <a:srgbClr val="000000"/>
              </a:solidFill>
              <a:latin typeface="Arial"/>
              <a:ea typeface="Arial"/>
              <a:cs typeface="Arial"/>
              <a:sym typeface="Arial"/>
            </a:endParaRPr>
          </a:p>
          <a:p>
            <a:pPr marL="0" marR="0" lvl="0" indent="0" algn="ctr" rtl="0">
              <a:lnSpc>
                <a:spcPct val="110000"/>
              </a:lnSpc>
              <a:spcBef>
                <a:spcPts val="0"/>
              </a:spcBef>
              <a:spcAft>
                <a:spcPts val="0"/>
              </a:spcAft>
              <a:buClr>
                <a:schemeClr val="dk1"/>
              </a:buClr>
              <a:buSzPts val="1800"/>
              <a:buFont typeface="Calibri"/>
              <a:buNone/>
            </a:pPr>
            <a:r>
              <a:rPr lang="es-CL" sz="1800" b="1" dirty="0">
                <a:solidFill>
                  <a:schemeClr val="dk1"/>
                </a:solidFill>
                <a:latin typeface="Calibri"/>
                <a:cs typeface="Calibri"/>
                <a:sym typeface="Calibri"/>
              </a:rPr>
              <a:t>TIPOS DE ENSAYOS</a:t>
            </a:r>
            <a:endParaRPr sz="1400" b="0" i="0" u="none" strike="noStrike" cap="none" dirty="0">
              <a:solidFill>
                <a:srgbClr val="000000"/>
              </a:solidFill>
              <a:latin typeface="Arial"/>
              <a:ea typeface="Arial"/>
              <a:cs typeface="Arial"/>
              <a:sym typeface="Arial"/>
            </a:endParaRPr>
          </a:p>
        </p:txBody>
      </p:sp>
      <p:sp>
        <p:nvSpPr>
          <p:cNvPr id="104" name="Google Shape;104;p2"/>
          <p:cNvSpPr/>
          <p:nvPr/>
        </p:nvSpPr>
        <p:spPr>
          <a:xfrm>
            <a:off x="7903345" y="2619524"/>
            <a:ext cx="3451938" cy="280534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5" name="Google Shape;105;p2"/>
          <p:cNvSpPr txBox="1"/>
          <p:nvPr/>
        </p:nvSpPr>
        <p:spPr>
          <a:xfrm>
            <a:off x="8120111" y="3053247"/>
            <a:ext cx="3017299" cy="660451"/>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000"/>
              <a:buFont typeface="Arial"/>
              <a:buChar char="•"/>
            </a:pPr>
            <a:r>
              <a:rPr lang="es-CL" sz="2000" b="0" i="0" u="none" strike="noStrike" cap="none" dirty="0">
                <a:solidFill>
                  <a:schemeClr val="lt1"/>
                </a:solidFill>
                <a:latin typeface="Calibri"/>
                <a:ea typeface="Calibri"/>
                <a:cs typeface="Calibri"/>
                <a:sym typeface="Calibri"/>
              </a:rPr>
              <a:t>Gr</a:t>
            </a:r>
            <a:r>
              <a:rPr lang="es-CL" sz="2000" dirty="0">
                <a:solidFill>
                  <a:schemeClr val="lt1"/>
                </a:solidFill>
                <a:latin typeface="Calibri"/>
                <a:ea typeface="Calibri"/>
                <a:cs typeface="Calibri"/>
                <a:sym typeface="Calibri"/>
              </a:rPr>
              <a:t>á</a:t>
            </a:r>
            <a:r>
              <a:rPr lang="es-CL" sz="2000" b="0" i="0" u="none" strike="noStrike" cap="none" dirty="0">
                <a:solidFill>
                  <a:schemeClr val="lt1"/>
                </a:solidFill>
                <a:latin typeface="Calibri"/>
                <a:ea typeface="Calibri"/>
                <a:cs typeface="Calibri"/>
                <a:sym typeface="Calibri"/>
              </a:rPr>
              <a:t>fico esfuerzo - deformación</a:t>
            </a:r>
            <a:endParaRPr sz="1400" b="0" i="0" u="none" strike="noStrike" cap="none" dirty="0">
              <a:solidFill>
                <a:srgbClr val="000000"/>
              </a:solidFill>
              <a:latin typeface="Arial"/>
              <a:ea typeface="Arial"/>
              <a:cs typeface="Arial"/>
              <a:sym typeface="Arial"/>
            </a:endParaRPr>
          </a:p>
        </p:txBody>
      </p:sp>
      <p:sp>
        <p:nvSpPr>
          <p:cNvPr id="106" name="Google Shape;106;p2"/>
          <p:cNvSpPr txBox="1"/>
          <p:nvPr/>
        </p:nvSpPr>
        <p:spPr>
          <a:xfrm>
            <a:off x="7488872" y="1791213"/>
            <a:ext cx="4458715" cy="815568"/>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chemeClr val="dk1"/>
              </a:buClr>
              <a:buSzPts val="1800"/>
              <a:buFont typeface="Calibri"/>
              <a:buNone/>
            </a:pPr>
            <a:r>
              <a:rPr lang="es-CL" sz="2800" b="1" dirty="0">
                <a:solidFill>
                  <a:schemeClr val="dk1"/>
                </a:solidFill>
                <a:latin typeface="Calibri"/>
                <a:ea typeface="Calibri"/>
                <a:cs typeface="Calibri"/>
                <a:sym typeface="Calibri"/>
              </a:rPr>
              <a:t>TEMA</a:t>
            </a:r>
            <a:r>
              <a:rPr lang="es-CL" sz="2800" b="1" i="0" u="none" strike="noStrike" cap="none" dirty="0">
                <a:solidFill>
                  <a:schemeClr val="dk1"/>
                </a:solidFill>
                <a:latin typeface="Calibri"/>
                <a:ea typeface="Calibri"/>
                <a:cs typeface="Calibri"/>
                <a:sym typeface="Calibri"/>
              </a:rPr>
              <a:t> N°3 </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0"/>
              </a:spcBef>
              <a:spcAft>
                <a:spcPts val="0"/>
              </a:spcAft>
              <a:buClr>
                <a:schemeClr val="lt1"/>
              </a:buClr>
              <a:buSzPts val="2000"/>
              <a:buFont typeface="Arial"/>
              <a:buChar char="•"/>
            </a:pPr>
            <a:r>
              <a:rPr lang="es-CL" sz="1800" b="1" dirty="0">
                <a:solidFill>
                  <a:schemeClr val="dk1"/>
                </a:solidFill>
                <a:latin typeface="Calibri"/>
                <a:cs typeface="Calibri"/>
                <a:sym typeface="Calibri"/>
              </a:rPr>
              <a:t>GRÁFICO ESFUERZO - DEFORMACIÓN</a:t>
            </a:r>
            <a:endParaRPr lang="es-CL" sz="1800" b="1" dirty="0">
              <a:solidFill>
                <a:schemeClr val="dk1"/>
              </a:solidFill>
              <a:latin typeface="Calibri"/>
              <a:cs typeface="Calibri"/>
            </a:endParaRPr>
          </a:p>
        </p:txBody>
      </p:sp>
      <p:sp>
        <p:nvSpPr>
          <p:cNvPr id="107" name="Google Shape;107;p2"/>
          <p:cNvSpPr txBox="1"/>
          <p:nvPr/>
        </p:nvSpPr>
        <p:spPr>
          <a:xfrm>
            <a:off x="4375859" y="3043758"/>
            <a:ext cx="3320250" cy="212304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000"/>
              <a:buFont typeface="Arial"/>
              <a:buChar char="•"/>
            </a:pPr>
            <a:r>
              <a:rPr lang="es-CL" sz="2000" b="0" i="0" u="none" strike="noStrike" cap="none" dirty="0">
                <a:solidFill>
                  <a:schemeClr val="lt1"/>
                </a:solidFill>
                <a:latin typeface="Calibri"/>
                <a:ea typeface="Calibri"/>
                <a:cs typeface="Calibri"/>
                <a:sym typeface="Calibri"/>
              </a:rPr>
              <a:t>Tipos de ensayos</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2000"/>
              <a:buFont typeface="Arial"/>
              <a:buChar char="•"/>
            </a:pPr>
            <a:r>
              <a:rPr lang="es-CL" sz="2000" b="0" i="0" u="none" strike="noStrike" cap="none" dirty="0">
                <a:solidFill>
                  <a:schemeClr val="lt1"/>
                </a:solidFill>
                <a:latin typeface="Calibri"/>
                <a:ea typeface="Calibri"/>
                <a:cs typeface="Calibri"/>
                <a:sym typeface="Calibri"/>
              </a:rPr>
              <a:t>Ensayos de tracción</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2000"/>
              <a:buFont typeface="Arial"/>
              <a:buChar char="•"/>
            </a:pPr>
            <a:r>
              <a:rPr lang="es-CL" sz="2000" b="0" i="0" u="none" strike="noStrike" cap="none" dirty="0">
                <a:solidFill>
                  <a:schemeClr val="lt1"/>
                </a:solidFill>
                <a:latin typeface="Calibri"/>
                <a:ea typeface="Calibri"/>
                <a:cs typeface="Calibri"/>
                <a:sym typeface="Calibri"/>
              </a:rPr>
              <a:t>Máquina de ensayo</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3" name="Google Shape;113;p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A7A8AA"/>
              </a:buClr>
              <a:buSzPts val="5940"/>
              <a:buFont typeface="Calibri"/>
              <a:buNone/>
            </a:pPr>
            <a:r>
              <a:rPr lang="es-CL" sz="5940" dirty="0">
                <a:solidFill>
                  <a:srgbClr val="A7A8AA"/>
                </a:solidFill>
              </a:rPr>
              <a:t>TEMA N°1</a:t>
            </a:r>
            <a:br>
              <a:rPr lang="es-CL" sz="3959" dirty="0"/>
            </a:br>
            <a:r>
              <a:rPr lang="es-CL" sz="3959" dirty="0">
                <a:solidFill>
                  <a:srgbClr val="88354D"/>
                </a:solidFill>
              </a:rPr>
              <a:t>CLASIFICACIÓN DE LOS MATERIALES</a:t>
            </a:r>
            <a:endParaRPr sz="3959" dirty="0">
              <a:solidFill>
                <a:srgbClr val="88354D"/>
              </a:solidFill>
            </a:endParaRPr>
          </a:p>
        </p:txBody>
      </p:sp>
      <p:sp>
        <p:nvSpPr>
          <p:cNvPr id="114" name="Google Shape;114;p3"/>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5" name="Google Shape;115;p3"/>
          <p:cNvSpPr/>
          <p:nvPr/>
        </p:nvSpPr>
        <p:spPr>
          <a:xfrm>
            <a:off x="8923678" y="279100"/>
            <a:ext cx="2971500" cy="61305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1" name="Google Shape;121;p4"/>
          <p:cNvSpPr/>
          <p:nvPr/>
        </p:nvSpPr>
        <p:spPr>
          <a:xfrm>
            <a:off x="12020365" y="28288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2" name="Google Shape;122;p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CLASIFICACIÓN SEGÚN</a:t>
            </a:r>
            <a:br>
              <a:rPr lang="es-CL" dirty="0"/>
            </a:br>
            <a:r>
              <a:rPr lang="es-CL" dirty="0">
                <a:solidFill>
                  <a:srgbClr val="88354D"/>
                </a:solidFill>
              </a:rPr>
              <a:t>PROPIEDADES</a:t>
            </a:r>
            <a:endParaRPr dirty="0">
              <a:solidFill>
                <a:srgbClr val="88354D"/>
              </a:solidFill>
            </a:endParaRPr>
          </a:p>
        </p:txBody>
      </p:sp>
      <p:sp>
        <p:nvSpPr>
          <p:cNvPr id="123" name="Google Shape;123;p4"/>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4">
            <a:alphaModFix/>
          </a:blip>
          <a:srcRect/>
          <a:stretch/>
        </p:blipFill>
        <p:spPr>
          <a:xfrm>
            <a:off x="3306191" y="1818254"/>
            <a:ext cx="8457343" cy="4387188"/>
          </a:xfrm>
          <a:prstGeom prst="rect">
            <a:avLst/>
          </a:prstGeom>
          <a:noFill/>
          <a:ln>
            <a:noFill/>
          </a:ln>
        </p:spPr>
      </p:pic>
      <p:sp>
        <p:nvSpPr>
          <p:cNvPr id="125" name="Google Shape;125;p4"/>
          <p:cNvSpPr txBox="1"/>
          <p:nvPr/>
        </p:nvSpPr>
        <p:spPr>
          <a:xfrm>
            <a:off x="271819" y="2996186"/>
            <a:ext cx="2936409" cy="23083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CL" sz="1800" b="1" i="0" u="none" strike="noStrike" cap="none" dirty="0">
                <a:solidFill>
                  <a:srgbClr val="88354D"/>
                </a:solidFill>
                <a:latin typeface="Calibri"/>
                <a:ea typeface="Calibri"/>
                <a:cs typeface="Calibri"/>
                <a:sym typeface="Calibri"/>
              </a:rPr>
              <a:t>Existen diferentes formas de clasificar los materiales, como ves en el diagrama, uno de ellos es según sus propiedades.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dirty="0">
              <a:solidFill>
                <a:srgbClr val="88354D"/>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s-CL" sz="1800" b="1" i="0" u="none" strike="noStrike" cap="none" dirty="0">
                <a:solidFill>
                  <a:srgbClr val="88354D"/>
                </a:solidFill>
                <a:latin typeface="Calibri"/>
                <a:ea typeface="Calibri"/>
                <a:cs typeface="Calibri"/>
                <a:sym typeface="Calibri"/>
              </a:rPr>
              <a:t>La que nos interesa es las propiedades mecánicas.</a:t>
            </a:r>
            <a:endParaRPr sz="1800" b="1" i="0" u="none" strike="noStrike" cap="none" dirty="0">
              <a:solidFill>
                <a:srgbClr val="88354D"/>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1" name="Google Shape;131;p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2" name="Google Shape;132;p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CL" dirty="0">
                <a:solidFill>
                  <a:srgbClr val="A7A8AA"/>
                </a:solidFill>
              </a:rPr>
              <a:t>PROPIEDADES</a:t>
            </a:r>
            <a:br>
              <a:rPr lang="es-CL" dirty="0">
                <a:solidFill>
                  <a:srgbClr val="A7A8AA"/>
                </a:solidFill>
              </a:rPr>
            </a:br>
            <a:r>
              <a:rPr lang="es-CL" dirty="0">
                <a:solidFill>
                  <a:srgbClr val="88354D"/>
                </a:solidFill>
              </a:rPr>
              <a:t>MECÁNICAS</a:t>
            </a:r>
            <a:endParaRPr dirty="0">
              <a:solidFill>
                <a:srgbClr val="88354D"/>
              </a:solidFill>
            </a:endParaRPr>
          </a:p>
        </p:txBody>
      </p:sp>
      <p:sp>
        <p:nvSpPr>
          <p:cNvPr id="133" name="Google Shape;133;p5"/>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aphicFrame>
        <p:nvGraphicFramePr>
          <p:cNvPr id="134" name="Google Shape;134;p5"/>
          <p:cNvGraphicFramePr/>
          <p:nvPr>
            <p:extLst>
              <p:ext uri="{D42A27DB-BD31-4B8C-83A1-F6EECF244321}">
                <p14:modId xmlns:p14="http://schemas.microsoft.com/office/powerpoint/2010/main" val="1524090634"/>
              </p:ext>
            </p:extLst>
          </p:nvPr>
        </p:nvGraphicFramePr>
        <p:xfrm>
          <a:off x="4691602" y="289407"/>
          <a:ext cx="7203750" cy="6361230"/>
        </p:xfrm>
        <a:graphic>
          <a:graphicData uri="http://schemas.openxmlformats.org/drawingml/2006/table">
            <a:tbl>
              <a:tblPr firstRow="1" bandRow="1">
                <a:noFill/>
                <a:tableStyleId>{E032EFD2-D41D-4165-A408-01ED94742DDA}</a:tableStyleId>
              </a:tblPr>
              <a:tblGrid>
                <a:gridCol w="1806850">
                  <a:extLst>
                    <a:ext uri="{9D8B030D-6E8A-4147-A177-3AD203B41FA5}">
                      <a16:colId xmlns:a16="http://schemas.microsoft.com/office/drawing/2014/main" val="20000"/>
                    </a:ext>
                  </a:extLst>
                </a:gridCol>
                <a:gridCol w="2459125">
                  <a:extLst>
                    <a:ext uri="{9D8B030D-6E8A-4147-A177-3AD203B41FA5}">
                      <a16:colId xmlns:a16="http://schemas.microsoft.com/office/drawing/2014/main" val="20001"/>
                    </a:ext>
                  </a:extLst>
                </a:gridCol>
                <a:gridCol w="2937775">
                  <a:extLst>
                    <a:ext uri="{9D8B030D-6E8A-4147-A177-3AD203B41FA5}">
                      <a16:colId xmlns:a16="http://schemas.microsoft.com/office/drawing/2014/main" val="20002"/>
                    </a:ext>
                  </a:extLst>
                </a:gridCol>
              </a:tblGrid>
              <a:tr h="364700">
                <a:tc>
                  <a:txBody>
                    <a:bodyPr/>
                    <a:lstStyle/>
                    <a:p>
                      <a:pPr marL="0" marR="0" lvl="0" indent="0" algn="ctr" rtl="0">
                        <a:lnSpc>
                          <a:spcPct val="100000"/>
                        </a:lnSpc>
                        <a:spcBef>
                          <a:spcPts val="0"/>
                        </a:spcBef>
                        <a:spcAft>
                          <a:spcPts val="0"/>
                        </a:spcAft>
                        <a:buClr>
                          <a:srgbClr val="000000"/>
                        </a:buClr>
                        <a:buSzPts val="1800"/>
                        <a:buFont typeface="Arial"/>
                        <a:buNone/>
                      </a:pPr>
                      <a:r>
                        <a:rPr lang="es-CL" sz="1800" u="none" strike="noStrike" cap="none" dirty="0"/>
                        <a:t>PROPIEDAD</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88354D"/>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s-CL" sz="1800" u="none" strike="noStrike" cap="none" dirty="0"/>
                        <a:t>IMAGEN</a:t>
                      </a:r>
                      <a:endParaRPr sz="1800" u="none" strike="noStrike" cap="none" dirty="0"/>
                    </a:p>
                  </a:txBody>
                  <a:tcPr marL="91450" marR="91450" marT="45725" marB="457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88354D"/>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s-CL" sz="1800" u="none" strike="noStrike" cap="none" dirty="0"/>
                        <a:t>DESCRIPCIÓN</a:t>
                      </a:r>
                      <a:endParaRPr sz="1800" u="none" strike="noStrike" cap="none" dirty="0"/>
                    </a:p>
                  </a:txBody>
                  <a:tcPr marL="91450" marR="91450" marT="45725" marB="45725"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88354D"/>
                    </a:solidFill>
                  </a:tcPr>
                </a:tc>
                <a:extLst>
                  <a:ext uri="{0D108BD9-81ED-4DB2-BD59-A6C34878D82A}">
                    <a16:rowId xmlns:a16="http://schemas.microsoft.com/office/drawing/2014/main" val="10000"/>
                  </a:ext>
                </a:extLst>
              </a:tr>
              <a:tr h="1324550">
                <a:tc>
                  <a:txBody>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chemeClr val="lt1"/>
                          </a:solidFill>
                        </a:rPr>
                        <a:t>Plasticidad</a:t>
                      </a:r>
                      <a:endParaRPr sz="1800" b="1" u="none" strike="noStrike" cap="none" dirty="0">
                        <a:solidFill>
                          <a:schemeClr val="lt1"/>
                        </a:solidFill>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A5A5A5"/>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28575" cap="flat" cmpd="sng">
                      <a:solidFill>
                        <a:schemeClr val="lt1"/>
                      </a:solidFill>
                      <a:prstDash val="solid"/>
                      <a:round/>
                      <a:headEnd type="none" w="sm" len="sm"/>
                      <a:tailEnd type="none" w="sm" len="sm"/>
                    </a:lnL>
                    <a:lnR w="19050" cap="flat" cmpd="sng">
                      <a:solidFill>
                        <a:srgbClr val="A5A5A5"/>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s-CL" sz="1800" u="none" strike="noStrike" cap="none" dirty="0">
                          <a:solidFill>
                            <a:schemeClr val="dk1"/>
                          </a:solidFill>
                          <a:latin typeface="Calibri"/>
                          <a:ea typeface="Calibri"/>
                          <a:cs typeface="Calibri"/>
                          <a:sym typeface="Calibri"/>
                        </a:rPr>
                        <a:t>Capacidad que presenta los materiales de adquirir  deformaciones permanentes.</a:t>
                      </a:r>
                      <a:endParaRPr sz="1400" u="none" strike="noStrike" cap="none" dirty="0"/>
                    </a:p>
                  </a:txBody>
                  <a:tcPr marL="91450" marR="91450" marT="45725" marB="457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185300">
                <a:tc>
                  <a:txBody>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chemeClr val="lt1"/>
                          </a:solidFill>
                        </a:rPr>
                        <a:t>Dureza</a:t>
                      </a:r>
                      <a:endParaRPr sz="1800" b="1" u="none" strike="noStrike" cap="none" dirty="0">
                        <a:solidFill>
                          <a:schemeClr val="lt1"/>
                        </a:solidFill>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A5A5A5"/>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28575" cap="flat" cmpd="sng">
                      <a:solidFill>
                        <a:schemeClr val="lt1"/>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s-CL" sz="1800" u="none" strike="noStrike" cap="none" dirty="0">
                          <a:solidFill>
                            <a:schemeClr val="dk1"/>
                          </a:solidFill>
                          <a:latin typeface="Calibri"/>
                          <a:ea typeface="Calibri"/>
                          <a:cs typeface="Calibri"/>
                          <a:sym typeface="Calibri"/>
                        </a:rPr>
                        <a:t>Resistencia que opone un material a ser rayado o penetrado por otro.</a:t>
                      </a:r>
                      <a:endParaRPr sz="1800" u="none" strike="noStrike" cap="none" dirty="0"/>
                    </a:p>
                  </a:txBody>
                  <a:tcPr marL="91450" marR="91450" marT="45725" marB="457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112375">
                <a:tc>
                  <a:txBody>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chemeClr val="lt1"/>
                          </a:solidFill>
                        </a:rPr>
                        <a:t>Resiliencia</a:t>
                      </a:r>
                      <a:endParaRPr sz="1800" b="1" u="none" strike="noStrike" cap="none" dirty="0">
                        <a:solidFill>
                          <a:schemeClr val="lt1"/>
                        </a:solidFill>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A5A5A5"/>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28575" cap="flat" cmpd="sng">
                      <a:solidFill>
                        <a:schemeClr val="lt1"/>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s-CL" sz="1800" u="none" strike="noStrike" cap="none" dirty="0">
                          <a:solidFill>
                            <a:schemeClr val="dk1"/>
                          </a:solidFill>
                          <a:latin typeface="Calibri"/>
                          <a:ea typeface="Calibri"/>
                          <a:cs typeface="Calibri"/>
                          <a:sym typeface="Calibri"/>
                        </a:rPr>
                        <a:t>Capacidad que posee un material para resistir golpes.</a:t>
                      </a:r>
                      <a:endParaRPr sz="1800" u="none" strike="noStrike" cap="none" dirty="0"/>
                    </a:p>
                  </a:txBody>
                  <a:tcPr marL="91450" marR="91450" marT="45725" marB="457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911775">
                <a:tc>
                  <a:txBody>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chemeClr val="lt1"/>
                          </a:solidFill>
                        </a:rPr>
                        <a:t>Tenacidad</a:t>
                      </a:r>
                      <a:endParaRPr sz="1800" b="1" u="none" strike="noStrike" cap="none" dirty="0">
                        <a:solidFill>
                          <a:schemeClr val="lt1"/>
                        </a:solidFill>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A5A5A5"/>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28575" cap="flat" cmpd="sng">
                      <a:solidFill>
                        <a:schemeClr val="lt1"/>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s-CL" sz="1800" u="none" strike="noStrike" cap="none" dirty="0">
                          <a:solidFill>
                            <a:schemeClr val="dk1"/>
                          </a:solidFill>
                          <a:latin typeface="Calibri"/>
                          <a:ea typeface="Calibri"/>
                          <a:cs typeface="Calibri"/>
                          <a:sym typeface="Calibri"/>
                        </a:rPr>
                        <a:t>Capacidad que posee un material a resistir esfuerzos lentos.</a:t>
                      </a:r>
                      <a:endParaRPr sz="1800" u="none" strike="noStrike" cap="none" dirty="0"/>
                    </a:p>
                  </a:txBody>
                  <a:tcPr marL="91450" marR="91450" marT="45725" marB="457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458825">
                <a:tc>
                  <a:txBody>
                    <a:bodyPr/>
                    <a:lstStyle/>
                    <a:p>
                      <a:pPr marL="0" marR="0" lvl="0" indent="0" algn="ctr" rtl="0">
                        <a:lnSpc>
                          <a:spcPct val="100000"/>
                        </a:lnSpc>
                        <a:spcBef>
                          <a:spcPts val="0"/>
                        </a:spcBef>
                        <a:spcAft>
                          <a:spcPts val="0"/>
                        </a:spcAft>
                        <a:buClr>
                          <a:srgbClr val="000000"/>
                        </a:buClr>
                        <a:buSzPts val="1800"/>
                        <a:buFont typeface="Arial"/>
                        <a:buNone/>
                      </a:pPr>
                      <a:r>
                        <a:rPr lang="es-CL" sz="1800" b="1" u="none" strike="noStrike" cap="none" dirty="0">
                          <a:solidFill>
                            <a:schemeClr val="lt1"/>
                          </a:solidFill>
                        </a:rPr>
                        <a:t>Elasticidad</a:t>
                      </a:r>
                      <a:endParaRPr sz="1800" b="1" u="none" strike="noStrike" cap="none" dirty="0">
                        <a:solidFill>
                          <a:schemeClr val="lt1"/>
                        </a:solidFill>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5A5A5"/>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lnL w="28575" cap="flat" cmpd="sng">
                      <a:solidFill>
                        <a:schemeClr val="lt1"/>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s-CL" sz="1800" u="none" strike="noStrike" cap="none" dirty="0">
                          <a:solidFill>
                            <a:schemeClr val="dk1"/>
                          </a:solidFill>
                          <a:latin typeface="Calibri"/>
                          <a:ea typeface="Calibri"/>
                          <a:cs typeface="Calibri"/>
                          <a:sym typeface="Calibri"/>
                        </a:rPr>
                        <a:t>Capacidad  de materiales de recobrar su forma original después de haber sido deformado.</a:t>
                      </a:r>
                      <a:endParaRPr sz="1800" u="none" strike="noStrike" cap="none" dirty="0"/>
                    </a:p>
                  </a:txBody>
                  <a:tcPr marL="91450" marR="91450" marT="45725" marB="457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135" name="Google Shape;135;p5"/>
          <p:cNvPicPr preferRelativeResize="0"/>
          <p:nvPr/>
        </p:nvPicPr>
        <p:blipFill rotWithShape="1">
          <a:blip r:embed="rId4">
            <a:alphaModFix/>
          </a:blip>
          <a:srcRect/>
          <a:stretch/>
        </p:blipFill>
        <p:spPr>
          <a:xfrm>
            <a:off x="6897747" y="826486"/>
            <a:ext cx="1622862" cy="896788"/>
          </a:xfrm>
          <a:prstGeom prst="rect">
            <a:avLst/>
          </a:prstGeom>
          <a:noFill/>
          <a:ln>
            <a:noFill/>
          </a:ln>
        </p:spPr>
      </p:pic>
      <p:pic>
        <p:nvPicPr>
          <p:cNvPr id="136" name="Google Shape;136;p5"/>
          <p:cNvPicPr preferRelativeResize="0"/>
          <p:nvPr/>
        </p:nvPicPr>
        <p:blipFill rotWithShape="1">
          <a:blip r:embed="rId5">
            <a:alphaModFix/>
          </a:blip>
          <a:srcRect/>
          <a:stretch/>
        </p:blipFill>
        <p:spPr>
          <a:xfrm>
            <a:off x="6897747" y="2103057"/>
            <a:ext cx="1788319" cy="1001028"/>
          </a:xfrm>
          <a:prstGeom prst="rect">
            <a:avLst/>
          </a:prstGeom>
          <a:noFill/>
          <a:ln>
            <a:noFill/>
          </a:ln>
        </p:spPr>
      </p:pic>
      <p:pic>
        <p:nvPicPr>
          <p:cNvPr id="137" name="Google Shape;137;p5"/>
          <p:cNvPicPr preferRelativeResize="0"/>
          <p:nvPr/>
        </p:nvPicPr>
        <p:blipFill rotWithShape="1">
          <a:blip r:embed="rId6">
            <a:alphaModFix/>
          </a:blip>
          <a:srcRect/>
          <a:stretch/>
        </p:blipFill>
        <p:spPr>
          <a:xfrm>
            <a:off x="7078267" y="3180428"/>
            <a:ext cx="1369219" cy="1082348"/>
          </a:xfrm>
          <a:prstGeom prst="rect">
            <a:avLst/>
          </a:prstGeom>
          <a:noFill/>
          <a:ln>
            <a:noFill/>
          </a:ln>
        </p:spPr>
      </p:pic>
      <p:pic>
        <p:nvPicPr>
          <p:cNvPr id="138" name="Google Shape;138;p5"/>
          <p:cNvPicPr preferRelativeResize="0"/>
          <p:nvPr/>
        </p:nvPicPr>
        <p:blipFill rotWithShape="1">
          <a:blip r:embed="rId7">
            <a:alphaModFix/>
          </a:blip>
          <a:srcRect/>
          <a:stretch/>
        </p:blipFill>
        <p:spPr>
          <a:xfrm rot="-5400000">
            <a:off x="7336801" y="4141981"/>
            <a:ext cx="852149" cy="1239953"/>
          </a:xfrm>
          <a:prstGeom prst="rect">
            <a:avLst/>
          </a:prstGeom>
          <a:noFill/>
          <a:ln>
            <a:noFill/>
          </a:ln>
        </p:spPr>
      </p:pic>
      <p:pic>
        <p:nvPicPr>
          <p:cNvPr id="139" name="Google Shape;139;p5"/>
          <p:cNvPicPr preferRelativeResize="0"/>
          <p:nvPr/>
        </p:nvPicPr>
        <p:blipFill rotWithShape="1">
          <a:blip r:embed="rId8">
            <a:alphaModFix/>
          </a:blip>
          <a:srcRect/>
          <a:stretch/>
        </p:blipFill>
        <p:spPr>
          <a:xfrm>
            <a:off x="6989615" y="5342793"/>
            <a:ext cx="1604582" cy="1153070"/>
          </a:xfrm>
          <a:prstGeom prst="rect">
            <a:avLst/>
          </a:prstGeom>
          <a:noFill/>
          <a:ln>
            <a:noFill/>
          </a:ln>
        </p:spPr>
      </p:pic>
      <p:sp>
        <p:nvSpPr>
          <p:cNvPr id="140" name="Google Shape;140;p5"/>
          <p:cNvSpPr txBox="1"/>
          <p:nvPr/>
        </p:nvSpPr>
        <p:spPr>
          <a:xfrm>
            <a:off x="296663" y="2970327"/>
            <a:ext cx="403564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L" sz="2400" b="0" i="0" u="none" strike="noStrike" cap="none" dirty="0">
                <a:solidFill>
                  <a:srgbClr val="88354D"/>
                </a:solidFill>
                <a:latin typeface="Calibri"/>
                <a:ea typeface="Calibri"/>
                <a:cs typeface="Calibri"/>
                <a:sym typeface="Calibri"/>
              </a:rPr>
              <a:t>Se refiere al comportamiento del material, al ser sometido a un esfuerzo.</a:t>
            </a:r>
            <a:endParaRPr sz="2400" b="0" i="0" u="none" strike="noStrike" cap="none" dirty="0">
              <a:solidFill>
                <a:srgbClr val="88354D"/>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6" name="Google Shape;146;p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88354D"/>
              </a:buClr>
              <a:buSzPts val="5940"/>
              <a:buFont typeface="Calibri"/>
              <a:buNone/>
            </a:pPr>
            <a:r>
              <a:rPr lang="es-CL" sz="5940" dirty="0">
                <a:solidFill>
                  <a:srgbClr val="88354D"/>
                </a:solidFill>
              </a:rPr>
              <a:t>TEMA N°2</a:t>
            </a:r>
            <a:br>
              <a:rPr lang="es-CL" sz="3959" dirty="0"/>
            </a:br>
            <a:r>
              <a:rPr lang="es-CL" sz="3959" dirty="0">
                <a:solidFill>
                  <a:srgbClr val="A7A8AA"/>
                </a:solidFill>
              </a:rPr>
              <a:t>TIPOS DE ENSAYOS</a:t>
            </a:r>
            <a:endParaRPr sz="3959" dirty="0">
              <a:solidFill>
                <a:srgbClr val="A7A8AA"/>
              </a:solidFill>
            </a:endParaRPr>
          </a:p>
        </p:txBody>
      </p:sp>
      <p:sp>
        <p:nvSpPr>
          <p:cNvPr id="147" name="Google Shape;147;p6"/>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8" name="Google Shape;148;p6"/>
          <p:cNvSpPr/>
          <p:nvPr/>
        </p:nvSpPr>
        <p:spPr>
          <a:xfrm>
            <a:off x="8543580" y="279100"/>
            <a:ext cx="3351900" cy="61305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4" name="Google Shape;154;p7"/>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5" name="Google Shape;155;p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CL" dirty="0">
                <a:solidFill>
                  <a:srgbClr val="88354D"/>
                </a:solidFill>
              </a:rPr>
              <a:t>TIPOS DE</a:t>
            </a:r>
            <a:br>
              <a:rPr lang="es-CL" dirty="0"/>
            </a:br>
            <a:r>
              <a:rPr lang="es-CL" dirty="0">
                <a:solidFill>
                  <a:srgbClr val="A7A8AA"/>
                </a:solidFill>
              </a:rPr>
              <a:t>ENSAYOS</a:t>
            </a:r>
            <a:endParaRPr dirty="0">
              <a:solidFill>
                <a:srgbClr val="A7A8AA"/>
              </a:solidFill>
            </a:endParaRPr>
          </a:p>
        </p:txBody>
      </p:sp>
      <p:sp>
        <p:nvSpPr>
          <p:cNvPr id="156" name="Google Shape;156;p7"/>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157" name="Google Shape;157;p7"/>
          <p:cNvGrpSpPr/>
          <p:nvPr/>
        </p:nvGrpSpPr>
        <p:grpSpPr>
          <a:xfrm>
            <a:off x="243394" y="1831935"/>
            <a:ext cx="11617171" cy="4719475"/>
            <a:chOff x="0" y="349595"/>
            <a:chExt cx="11617171" cy="4719475"/>
          </a:xfrm>
        </p:grpSpPr>
        <p:sp>
          <p:nvSpPr>
            <p:cNvPr id="158" name="Google Shape;158;p7"/>
            <p:cNvSpPr/>
            <p:nvPr/>
          </p:nvSpPr>
          <p:spPr>
            <a:xfrm>
              <a:off x="0" y="349595"/>
              <a:ext cx="3630366" cy="2178219"/>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9" name="Google Shape;159;p7"/>
            <p:cNvSpPr txBox="1"/>
            <p:nvPr/>
          </p:nvSpPr>
          <p:spPr>
            <a:xfrm>
              <a:off x="0" y="349595"/>
              <a:ext cx="3630366" cy="217821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s-CL" sz="2000" b="1" i="0" u="none" strike="noStrike" cap="none" dirty="0">
                  <a:solidFill>
                    <a:schemeClr val="lt1"/>
                  </a:solidFill>
                  <a:latin typeface="Calibri"/>
                  <a:ea typeface="Calibri"/>
                  <a:cs typeface="Calibri"/>
                  <a:sym typeface="Calibri"/>
                </a:rPr>
                <a:t>Ensayos de propiedades mecánicas</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r>
                <a:rPr lang="es-CL" sz="1600" b="0" i="0" u="none" strike="noStrike" cap="none" dirty="0">
                  <a:solidFill>
                    <a:schemeClr val="lt1"/>
                  </a:solidFill>
                  <a:latin typeface="Calibri"/>
                  <a:ea typeface="Calibri"/>
                  <a:cs typeface="Calibri"/>
                  <a:sym typeface="Calibri"/>
                </a:rPr>
                <a:t>Con el fin determinar las propiedades mecánicas de los materiales se puede realizar por medio de la </a:t>
              </a:r>
              <a:r>
                <a:rPr lang="es-CL" sz="1600" dirty="0">
                  <a:solidFill>
                    <a:schemeClr val="lt1"/>
                  </a:solidFill>
                  <a:latin typeface="Calibri"/>
                  <a:ea typeface="Calibri"/>
                  <a:cs typeface="Calibri"/>
                  <a:sym typeface="Calibri"/>
                </a:rPr>
                <a:t>máquina</a:t>
              </a:r>
              <a:r>
                <a:rPr lang="es-CL" sz="1600" b="0" i="0" u="none" strike="noStrike" cap="none" dirty="0">
                  <a:solidFill>
                    <a:schemeClr val="lt1"/>
                  </a:solidFill>
                  <a:latin typeface="Calibri"/>
                  <a:ea typeface="Calibri"/>
                  <a:cs typeface="Calibri"/>
                  <a:sym typeface="Calibri"/>
                </a:rPr>
                <a:t> Univ. realizando ensayos de compresor, ensayos de tracción.</a:t>
              </a:r>
              <a:endParaRPr sz="1600" b="0" i="0" u="none" strike="noStrike" cap="none" dirty="0">
                <a:solidFill>
                  <a:schemeClr val="lt1"/>
                </a:solidFill>
                <a:latin typeface="Calibri"/>
                <a:ea typeface="Calibri"/>
                <a:cs typeface="Calibri"/>
                <a:sym typeface="Calibri"/>
              </a:endParaRPr>
            </a:p>
          </p:txBody>
        </p:sp>
        <p:sp>
          <p:nvSpPr>
            <p:cNvPr id="160" name="Google Shape;160;p7"/>
            <p:cNvSpPr/>
            <p:nvPr/>
          </p:nvSpPr>
          <p:spPr>
            <a:xfrm>
              <a:off x="3993402" y="349595"/>
              <a:ext cx="3630366" cy="2178219"/>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1" name="Google Shape;161;p7"/>
            <p:cNvSpPr txBox="1"/>
            <p:nvPr/>
          </p:nvSpPr>
          <p:spPr>
            <a:xfrm>
              <a:off x="3993402" y="349595"/>
              <a:ext cx="3630366" cy="217821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s-CL" sz="2000" b="1" i="0" u="none" strike="noStrike" cap="none" dirty="0">
                  <a:solidFill>
                    <a:schemeClr val="lt1"/>
                  </a:solidFill>
                  <a:latin typeface="Calibri"/>
                  <a:ea typeface="Calibri"/>
                  <a:cs typeface="Calibri"/>
                  <a:sym typeface="Calibri"/>
                </a:rPr>
                <a:t>Ensayos de conformación o tecnológicos</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r>
                <a:rPr lang="es-CL" sz="1600" b="0" i="0" u="none" strike="noStrike" cap="none" dirty="0">
                  <a:solidFill>
                    <a:schemeClr val="lt1"/>
                  </a:solidFill>
                  <a:latin typeface="Calibri"/>
                  <a:ea typeface="Calibri"/>
                  <a:cs typeface="Calibri"/>
                  <a:sym typeface="Calibri"/>
                </a:rPr>
                <a:t>Este tipo de ensayos, tiene por objetivos determinar el buen proceso de estampado u otro proceso. </a:t>
              </a:r>
              <a:endParaRPr sz="1600" b="0" i="0" u="none" strike="noStrike" cap="none" dirty="0">
                <a:solidFill>
                  <a:schemeClr val="lt1"/>
                </a:solidFill>
                <a:latin typeface="Calibri"/>
                <a:ea typeface="Calibri"/>
                <a:cs typeface="Calibri"/>
                <a:sym typeface="Calibri"/>
              </a:endParaRPr>
            </a:p>
          </p:txBody>
        </p:sp>
        <p:sp>
          <p:nvSpPr>
            <p:cNvPr id="162" name="Google Shape;162;p7"/>
            <p:cNvSpPr/>
            <p:nvPr/>
          </p:nvSpPr>
          <p:spPr>
            <a:xfrm>
              <a:off x="7986805" y="349595"/>
              <a:ext cx="3630366" cy="2178219"/>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3" name="Google Shape;163;p7"/>
            <p:cNvSpPr txBox="1"/>
            <p:nvPr/>
          </p:nvSpPr>
          <p:spPr>
            <a:xfrm>
              <a:off x="7986805" y="349595"/>
              <a:ext cx="3630366" cy="217821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s-CL" sz="2000" b="1" i="0" u="none" strike="noStrike" cap="none" dirty="0">
                  <a:solidFill>
                    <a:schemeClr val="lt1"/>
                  </a:solidFill>
                  <a:latin typeface="Calibri"/>
                  <a:ea typeface="Calibri"/>
                  <a:cs typeface="Calibri"/>
                  <a:sym typeface="Calibri"/>
                </a:rPr>
                <a:t>Ensayos no destructivos</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r>
                <a:rPr lang="es-CL" sz="1600" b="0" i="0" u="none" strike="noStrike" cap="none" dirty="0">
                  <a:solidFill>
                    <a:schemeClr val="lt1"/>
                  </a:solidFill>
                  <a:latin typeface="Calibri"/>
                  <a:ea typeface="Calibri"/>
                  <a:cs typeface="Calibri"/>
                  <a:sym typeface="Calibri"/>
                </a:rPr>
                <a:t>Los ensayos no destructivos, son ensayos en la cual no genera impacto en la muestra o pieza ensayada.</a:t>
              </a:r>
              <a:endParaRPr sz="1600" b="0" i="0" u="none" strike="noStrike" cap="none" dirty="0">
                <a:solidFill>
                  <a:schemeClr val="lt1"/>
                </a:solidFill>
                <a:latin typeface="Calibri"/>
                <a:ea typeface="Calibri"/>
                <a:cs typeface="Calibri"/>
                <a:sym typeface="Calibri"/>
              </a:endParaRPr>
            </a:p>
          </p:txBody>
        </p:sp>
        <p:sp>
          <p:nvSpPr>
            <p:cNvPr id="164" name="Google Shape;164;p7"/>
            <p:cNvSpPr/>
            <p:nvPr/>
          </p:nvSpPr>
          <p:spPr>
            <a:xfrm>
              <a:off x="1996701" y="2890851"/>
              <a:ext cx="3630366" cy="2178219"/>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5" name="Google Shape;165;p7"/>
            <p:cNvSpPr txBox="1"/>
            <p:nvPr/>
          </p:nvSpPr>
          <p:spPr>
            <a:xfrm>
              <a:off x="1996701" y="2890851"/>
              <a:ext cx="3630366" cy="217821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s-CL" sz="2000" b="1" i="0" u="none" strike="noStrike" cap="none" dirty="0">
                  <a:solidFill>
                    <a:schemeClr val="lt1"/>
                  </a:solidFill>
                  <a:latin typeface="Calibri"/>
                  <a:ea typeface="Calibri"/>
                  <a:cs typeface="Calibri"/>
                  <a:sym typeface="Calibri"/>
                </a:rPr>
                <a:t>Ensayos metalográficos</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r>
                <a:rPr lang="es-CL" sz="1600" b="0" i="0" u="none" strike="noStrike" cap="none" dirty="0">
                  <a:solidFill>
                    <a:schemeClr val="lt1"/>
                  </a:solidFill>
                  <a:latin typeface="Calibri"/>
                  <a:ea typeface="Calibri"/>
                  <a:cs typeface="Calibri"/>
                  <a:sym typeface="Calibri"/>
                </a:rPr>
                <a:t>Ensayos por medio de instrumentos metalográficos.</a:t>
              </a:r>
              <a:endParaRPr sz="1600" b="0" i="0" u="none" strike="noStrike" cap="none" dirty="0">
                <a:solidFill>
                  <a:schemeClr val="lt1"/>
                </a:solidFill>
                <a:latin typeface="Calibri"/>
                <a:ea typeface="Calibri"/>
                <a:cs typeface="Calibri"/>
                <a:sym typeface="Calibri"/>
              </a:endParaRPr>
            </a:p>
          </p:txBody>
        </p:sp>
        <p:sp>
          <p:nvSpPr>
            <p:cNvPr id="166" name="Google Shape;166;p7"/>
            <p:cNvSpPr/>
            <p:nvPr/>
          </p:nvSpPr>
          <p:spPr>
            <a:xfrm>
              <a:off x="5990104" y="2890851"/>
              <a:ext cx="3630366" cy="2178219"/>
            </a:xfrm>
            <a:prstGeom prst="rect">
              <a:avLst/>
            </a:prstGeom>
            <a:solidFill>
              <a:srgbClr val="88354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7" name="Google Shape;167;p7"/>
            <p:cNvSpPr txBox="1"/>
            <p:nvPr/>
          </p:nvSpPr>
          <p:spPr>
            <a:xfrm>
              <a:off x="5990104" y="2890851"/>
              <a:ext cx="3630366" cy="217821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s-CL" sz="2000" b="1" i="0" u="none" strike="noStrike" cap="none" dirty="0">
                  <a:solidFill>
                    <a:schemeClr val="lt1"/>
                  </a:solidFill>
                  <a:latin typeface="Calibri"/>
                  <a:ea typeface="Calibri"/>
                  <a:cs typeface="Calibri"/>
                  <a:sym typeface="Calibri"/>
                </a:rPr>
                <a:t>Ensayos virtuales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1600"/>
                <a:buFont typeface="Calibri"/>
                <a:buNone/>
              </a:pPr>
              <a:r>
                <a:rPr lang="es-CL" sz="1600" b="0" i="0" u="none" strike="noStrike" cap="none" dirty="0">
                  <a:solidFill>
                    <a:schemeClr val="lt1"/>
                  </a:solidFill>
                  <a:latin typeface="Calibri"/>
                  <a:ea typeface="Calibri"/>
                  <a:cs typeface="Calibri"/>
                  <a:sym typeface="Calibri"/>
                </a:rPr>
                <a:t>Son realizados para conocer el comportamiento de una pieza bajo unas determinadas condiciones como pueden ser esfuerzos, campos magnéticos, etc. Estos ensayos son de forma proyectada en programas informáticos de dibujo asistido CAD-CAE. </a:t>
              </a:r>
              <a:endParaRPr sz="16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3" name="Google Shape;173;p8"/>
          <p:cNvSpPr/>
          <p:nvPr/>
        </p:nvSpPr>
        <p:spPr>
          <a:xfrm>
            <a:off x="12020365" y="275204"/>
            <a:ext cx="171634" cy="6161103"/>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4" name="Google Shape;174;p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8354D"/>
              </a:buClr>
              <a:buSzPts val="4400"/>
              <a:buFont typeface="Calibri"/>
              <a:buNone/>
            </a:pPr>
            <a:r>
              <a:rPr lang="es-CL" dirty="0">
                <a:solidFill>
                  <a:srgbClr val="88354D"/>
                </a:solidFill>
              </a:rPr>
              <a:t>ENSAYO DE</a:t>
            </a:r>
            <a:br>
              <a:rPr lang="es-CL" dirty="0"/>
            </a:br>
            <a:r>
              <a:rPr lang="es-CL" dirty="0">
                <a:solidFill>
                  <a:srgbClr val="A7A8AA"/>
                </a:solidFill>
              </a:rPr>
              <a:t>TRACCIÓN</a:t>
            </a:r>
            <a:endParaRPr dirty="0">
              <a:solidFill>
                <a:srgbClr val="A7A8AA"/>
              </a:solidFill>
            </a:endParaRPr>
          </a:p>
        </p:txBody>
      </p:sp>
      <p:sp>
        <p:nvSpPr>
          <p:cNvPr id="175" name="Google Shape;175;p8"/>
          <p:cNvSpPr/>
          <p:nvPr/>
        </p:nvSpPr>
        <p:spPr>
          <a:xfrm>
            <a:off x="403193" y="233392"/>
            <a:ext cx="1336831" cy="45719"/>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6" name="Google Shape;176;p8"/>
          <p:cNvSpPr txBox="1"/>
          <p:nvPr/>
        </p:nvSpPr>
        <p:spPr>
          <a:xfrm>
            <a:off x="403193" y="2558311"/>
            <a:ext cx="6094520" cy="315176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2800"/>
              <a:buFont typeface="Arial"/>
              <a:buNone/>
            </a:pPr>
            <a:r>
              <a:rPr lang="es-CL" sz="2800" b="1" i="0" u="none" strike="noStrike" cap="none" dirty="0">
                <a:solidFill>
                  <a:srgbClr val="88354D"/>
                </a:solidFill>
                <a:latin typeface="Calibri"/>
                <a:ea typeface="Calibri"/>
                <a:cs typeface="Calibri"/>
                <a:sym typeface="Calibri"/>
              </a:rPr>
              <a:t>EL ENSAYO DE TRACCIÓN</a:t>
            </a:r>
            <a:endParaRPr sz="1400" b="0" i="0" u="none" strike="noStrike" cap="none" dirty="0">
              <a:solidFill>
                <a:srgbClr val="000000"/>
              </a:solidFill>
              <a:latin typeface="Arial"/>
              <a:ea typeface="Arial"/>
              <a:cs typeface="Arial"/>
              <a:sym typeface="Arial"/>
            </a:endParaRPr>
          </a:p>
          <a:p>
            <a:pPr marL="0" marR="0" lvl="0" indent="0" algn="just" rtl="0">
              <a:lnSpc>
                <a:spcPct val="107000"/>
              </a:lnSpc>
              <a:spcBef>
                <a:spcPts val="800"/>
              </a:spcBef>
              <a:spcAft>
                <a:spcPts val="0"/>
              </a:spcAft>
              <a:buClr>
                <a:srgbClr val="000000"/>
              </a:buClr>
              <a:buSzPts val="2000"/>
              <a:buFont typeface="Arial"/>
              <a:buNone/>
            </a:pPr>
            <a:r>
              <a:rPr lang="es-CL" sz="2000" b="0" i="0" u="none" strike="noStrike" cap="none" dirty="0">
                <a:solidFill>
                  <a:schemeClr val="dk1"/>
                </a:solidFill>
                <a:latin typeface="Calibri"/>
                <a:ea typeface="Calibri"/>
                <a:cs typeface="Calibri"/>
                <a:sym typeface="Calibri"/>
              </a:rPr>
              <a:t>En este ensayo a la </a:t>
            </a:r>
            <a:r>
              <a:rPr lang="es-CL" sz="2000" dirty="0">
                <a:solidFill>
                  <a:schemeClr val="dk1"/>
                </a:solidFill>
                <a:latin typeface="Calibri"/>
                <a:ea typeface="Calibri"/>
                <a:cs typeface="Calibri"/>
                <a:sym typeface="Calibri"/>
              </a:rPr>
              <a:t>máquina</a:t>
            </a:r>
            <a:r>
              <a:rPr lang="es-CL" sz="2000" b="0" i="0" u="none" strike="noStrike" cap="none" dirty="0">
                <a:solidFill>
                  <a:schemeClr val="dk1"/>
                </a:solidFill>
                <a:latin typeface="Calibri"/>
                <a:ea typeface="Calibri"/>
                <a:cs typeface="Calibri"/>
                <a:sym typeface="Calibri"/>
              </a:rPr>
              <a:t> universal, se le monta una probeta de forma </a:t>
            </a:r>
            <a:r>
              <a:rPr lang="es-CL" sz="2000" dirty="0">
                <a:solidFill>
                  <a:schemeClr val="dk1"/>
                </a:solidFill>
                <a:latin typeface="Calibri"/>
                <a:ea typeface="Calibri"/>
                <a:cs typeface="Calibri"/>
                <a:sym typeface="Calibri"/>
              </a:rPr>
              <a:t>específica</a:t>
            </a:r>
            <a:r>
              <a:rPr lang="es-CL" sz="2000" b="0" i="0" u="none" strike="noStrike" cap="none" dirty="0">
                <a:solidFill>
                  <a:schemeClr val="dk1"/>
                </a:solidFill>
                <a:latin typeface="Calibri"/>
                <a:ea typeface="Calibri"/>
                <a:cs typeface="Calibri"/>
                <a:sym typeface="Calibri"/>
              </a:rPr>
              <a:t>, para determinar las propiedades mecánicas del material de la probeta una vez generada el esfuerzo de tracción.</a:t>
            </a:r>
            <a:endParaRPr sz="1400" b="0" i="0" u="none" strike="noStrike" cap="none" dirty="0">
              <a:solidFill>
                <a:srgbClr val="000000"/>
              </a:solidFill>
              <a:latin typeface="Arial"/>
              <a:ea typeface="Arial"/>
              <a:cs typeface="Arial"/>
              <a:sym typeface="Arial"/>
            </a:endParaRPr>
          </a:p>
          <a:p>
            <a:pPr marL="0" marR="0" lvl="0" indent="0" algn="just" rtl="0">
              <a:lnSpc>
                <a:spcPct val="107000"/>
              </a:lnSpc>
              <a:spcBef>
                <a:spcPts val="80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just" rtl="0">
              <a:lnSpc>
                <a:spcPct val="107000"/>
              </a:lnSpc>
              <a:spcBef>
                <a:spcPts val="800"/>
              </a:spcBef>
              <a:spcAft>
                <a:spcPts val="0"/>
              </a:spcAft>
              <a:buClr>
                <a:srgbClr val="000000"/>
              </a:buClr>
              <a:buSzPts val="2000"/>
              <a:buFont typeface="Arial"/>
              <a:buNone/>
            </a:pPr>
            <a:r>
              <a:rPr lang="es-CL" sz="2000" b="0" i="0" u="none" strike="noStrike" cap="none" dirty="0">
                <a:solidFill>
                  <a:schemeClr val="dk1"/>
                </a:solidFill>
                <a:latin typeface="Calibri"/>
                <a:ea typeface="Calibri"/>
                <a:cs typeface="Calibri"/>
                <a:sym typeface="Calibri"/>
              </a:rPr>
              <a:t>La probeta es sujetada por mordazas de la </a:t>
            </a:r>
            <a:r>
              <a:rPr lang="es-CL" sz="2000" dirty="0">
                <a:solidFill>
                  <a:schemeClr val="dk1"/>
                </a:solidFill>
                <a:latin typeface="Calibri"/>
                <a:ea typeface="Calibri"/>
                <a:cs typeface="Calibri"/>
                <a:sym typeface="Calibri"/>
              </a:rPr>
              <a:t>máquina</a:t>
            </a:r>
            <a:r>
              <a:rPr lang="es-CL" sz="2000" b="0" i="0" u="none" strike="noStrike" cap="none" dirty="0">
                <a:solidFill>
                  <a:schemeClr val="dk1"/>
                </a:solidFill>
                <a:latin typeface="Calibri"/>
                <a:ea typeface="Calibri"/>
                <a:cs typeface="Calibri"/>
                <a:sym typeface="Calibri"/>
              </a:rPr>
              <a:t>, para realizar esfuerzo en diferente dirección </a:t>
            </a:r>
            <a:endParaRPr sz="2000" b="0" i="0" u="none" strike="noStrike" cap="none" dirty="0">
              <a:solidFill>
                <a:schemeClr val="dk1"/>
              </a:solidFill>
              <a:latin typeface="Calibri"/>
              <a:ea typeface="Calibri"/>
              <a:cs typeface="Calibri"/>
              <a:sym typeface="Calibri"/>
            </a:endParaRPr>
          </a:p>
        </p:txBody>
      </p:sp>
      <p:pic>
        <p:nvPicPr>
          <p:cNvPr id="177" name="Google Shape;177;p8"/>
          <p:cNvPicPr preferRelativeResize="0"/>
          <p:nvPr/>
        </p:nvPicPr>
        <p:blipFill rotWithShape="1">
          <a:blip r:embed="rId4">
            <a:alphaModFix/>
          </a:blip>
          <a:srcRect/>
          <a:stretch/>
        </p:blipFill>
        <p:spPr>
          <a:xfrm>
            <a:off x="6861158" y="1585220"/>
            <a:ext cx="3009900" cy="4591050"/>
          </a:xfrm>
          <a:prstGeom prst="rect">
            <a:avLst/>
          </a:prstGeom>
          <a:noFill/>
          <a:ln>
            <a:noFill/>
          </a:ln>
        </p:spPr>
      </p:pic>
      <p:pic>
        <p:nvPicPr>
          <p:cNvPr id="178" name="Google Shape;178;p8"/>
          <p:cNvPicPr preferRelativeResize="0"/>
          <p:nvPr/>
        </p:nvPicPr>
        <p:blipFill rotWithShape="1">
          <a:blip r:embed="rId5">
            <a:alphaModFix/>
          </a:blip>
          <a:srcRect/>
          <a:stretch/>
        </p:blipFill>
        <p:spPr>
          <a:xfrm rot="5400000">
            <a:off x="9078930" y="3423545"/>
            <a:ext cx="3933825" cy="91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84" name="Google Shape;184;p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A7A8AA"/>
              </a:buClr>
              <a:buSzPts val="5940"/>
              <a:buFont typeface="Calibri"/>
              <a:buNone/>
            </a:pPr>
            <a:r>
              <a:rPr lang="es-CL" sz="5940" dirty="0">
                <a:solidFill>
                  <a:srgbClr val="A7A8AA"/>
                </a:solidFill>
              </a:rPr>
              <a:t>TEMA N°3</a:t>
            </a:r>
            <a:br>
              <a:rPr lang="es-CL" sz="3959" dirty="0"/>
            </a:br>
            <a:r>
              <a:rPr lang="es-CL" sz="3959" dirty="0">
                <a:solidFill>
                  <a:srgbClr val="88354D"/>
                </a:solidFill>
              </a:rPr>
              <a:t>GRÁFICO ESFUERZO - DEFORMACIÓN</a:t>
            </a:r>
            <a:endParaRPr sz="3959" dirty="0">
              <a:solidFill>
                <a:srgbClr val="88354D"/>
              </a:solidFill>
            </a:endParaRPr>
          </a:p>
        </p:txBody>
      </p:sp>
      <p:sp>
        <p:nvSpPr>
          <p:cNvPr id="185" name="Google Shape;185;p9"/>
          <p:cNvSpPr/>
          <p:nvPr/>
        </p:nvSpPr>
        <p:spPr>
          <a:xfrm>
            <a:off x="403193" y="260025"/>
            <a:ext cx="1336831" cy="45719"/>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86" name="Google Shape;186;p9"/>
          <p:cNvSpPr/>
          <p:nvPr/>
        </p:nvSpPr>
        <p:spPr>
          <a:xfrm>
            <a:off x="8989778" y="279100"/>
            <a:ext cx="2905500" cy="6130500"/>
          </a:xfrm>
          <a:prstGeom prst="rect">
            <a:avLst/>
          </a:prstGeom>
          <a:solidFill>
            <a:srgbClr val="883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438</Words>
  <Application>Microsoft Office PowerPoint</Application>
  <PresentationFormat>Panorámica</PresentationFormat>
  <Paragraphs>61</Paragraphs>
  <Slides>11</Slides>
  <Notes>11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Calibri</vt:lpstr>
      <vt:lpstr>Tema de Office</vt:lpstr>
      <vt:lpstr>Propiedades de los Materiales</vt:lpstr>
      <vt:lpstr>TEMA</vt:lpstr>
      <vt:lpstr>TEMA N°1 CLASIFICACIÓN DE LOS MATERIALES</vt:lpstr>
      <vt:lpstr>CLASIFICACIÓN SEGÚN PROPIEDADES</vt:lpstr>
      <vt:lpstr>PROPIEDADES MECÁNICAS</vt:lpstr>
      <vt:lpstr>TEMA N°2 TIPOS DE ENSAYOS</vt:lpstr>
      <vt:lpstr>TIPOS DE ENSAYOS</vt:lpstr>
      <vt:lpstr>ENSAYO DE TRACCIÓN</vt:lpstr>
      <vt:lpstr>TEMA N°3 GRÁFICO ESFUERZO - DEFORMACIÓN</vt:lpstr>
      <vt:lpstr>ESFUERZO DEFORMACIÓN</vt:lpstr>
      <vt:lpstr>GRÁFICO ESFUERZO - DEFORMACIÓN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Propiedades de los Materiales</dc:title>
  <dc:creator>d.silvahidd@gmail.com</dc:creator>
  <cp:lastModifiedBy>Karina Uribe Mansilla</cp:lastModifiedBy>
  <cp:revision>2</cp:revision>
  <dcterms:created xsi:type="dcterms:W3CDTF">2020-08-12T18:32:33Z</dcterms:created>
  <dcterms:modified xsi:type="dcterms:W3CDTF">2021-02-17T17:42:43Z</dcterms:modified>
</cp:coreProperties>
</file>