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339" r:id="rId4"/>
    <p:sldId id="340" r:id="rId5"/>
    <p:sldId id="366" r:id="rId6"/>
    <p:sldId id="383" r:id="rId7"/>
    <p:sldId id="384" r:id="rId8"/>
    <p:sldId id="367" r:id="rId9"/>
    <p:sldId id="368" r:id="rId10"/>
    <p:sldId id="369" r:id="rId11"/>
    <p:sldId id="371" r:id="rId12"/>
    <p:sldId id="385" r:id="rId13"/>
    <p:sldId id="386" r:id="rId14"/>
    <p:sldId id="387" r:id="rId15"/>
    <p:sldId id="388" r:id="rId16"/>
    <p:sldId id="389"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ilvahidd@gmail.com" initials="d" lastIdx="7" clrIdx="0">
    <p:extLst>
      <p:ext uri="{19B8F6BF-5375-455C-9EA6-DF929625EA0E}">
        <p15:presenceInfo xmlns:p15="http://schemas.microsoft.com/office/powerpoint/2012/main" userId="08768d0e4472d80f" providerId="Windows Live"/>
      </p:ext>
    </p:extLst>
  </p:cmAuthor>
  <p:cmAuthor id="2" name="IIE" initials="I" lastIdx="6" clrIdx="1">
    <p:extLst>
      <p:ext uri="{19B8F6BF-5375-455C-9EA6-DF929625EA0E}">
        <p15:presenceInfo xmlns:p15="http://schemas.microsoft.com/office/powerpoint/2012/main" userId="I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5B0"/>
    <a:srgbClr val="A7A8AA"/>
    <a:srgbClr val="DB39C0"/>
    <a:srgbClr val="88354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105" d="100"/>
          <a:sy n="105"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06T17:37:02.755" idx="1">
    <p:pos x="6703" y="1016"/>
    <p:text>Esta imagen cambió, habría que hacer algo similar</p:text>
    <p:extLst>
      <p:ext uri="{C676402C-5697-4E1C-873F-D02D1690AC5C}">
        <p15:threadingInfo xmlns:p15="http://schemas.microsoft.com/office/powerpoint/2012/main" timeZoneBias="180"/>
      </p:ext>
    </p:extLst>
  </p:cm>
  <p:cm authorId="1" dt="2020-12-11T21:54:53.218" idx="4">
    <p:pos x="6703" y="1152"/>
    <p:text>La idea de las portadas es que sea una imagen, no una ilustración, si no les parece la imagen que encontré, por favor, hacerme llegar la que a ustedes les parezca, pero tiene que ser una foto, no un dibujo.</p:text>
    <p:extLst>
      <p:ext uri="{C676402C-5697-4E1C-873F-D02D1690AC5C}">
        <p15:threadingInfo xmlns:p15="http://schemas.microsoft.com/office/powerpoint/2012/main" timeZoneBias="180">
          <p15:parentCm authorId="2"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440C8-1BA2-45A6-851C-A350684416BA}" type="datetimeFigureOut">
              <a:rPr lang="es-CL" smtClean="0"/>
              <a:t>15-02-2021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68403-0CE9-4612-A898-9527BD86D958}" type="slidenum">
              <a:rPr lang="es-CL" smtClean="0"/>
              <a:t>‹Nº›</a:t>
            </a:fld>
            <a:endParaRPr lang="es-CL"/>
          </a:p>
        </p:txBody>
      </p:sp>
    </p:spTree>
    <p:extLst>
      <p:ext uri="{BB962C8B-B14F-4D97-AF65-F5344CB8AC3E}">
        <p14:creationId xmlns:p14="http://schemas.microsoft.com/office/powerpoint/2010/main" val="357897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3</a:t>
            </a:fld>
            <a:endParaRPr lang="es-CL"/>
          </a:p>
        </p:txBody>
      </p:sp>
    </p:spTree>
    <p:extLst>
      <p:ext uri="{BB962C8B-B14F-4D97-AF65-F5344CB8AC3E}">
        <p14:creationId xmlns:p14="http://schemas.microsoft.com/office/powerpoint/2010/main" val="283682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12</a:t>
            </a:fld>
            <a:endParaRPr lang="es-CL"/>
          </a:p>
        </p:txBody>
      </p:sp>
    </p:spTree>
    <p:extLst>
      <p:ext uri="{BB962C8B-B14F-4D97-AF65-F5344CB8AC3E}">
        <p14:creationId xmlns:p14="http://schemas.microsoft.com/office/powerpoint/2010/main" val="245296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13</a:t>
            </a:fld>
            <a:endParaRPr lang="es-CL"/>
          </a:p>
        </p:txBody>
      </p:sp>
    </p:spTree>
    <p:extLst>
      <p:ext uri="{BB962C8B-B14F-4D97-AF65-F5344CB8AC3E}">
        <p14:creationId xmlns:p14="http://schemas.microsoft.com/office/powerpoint/2010/main" val="1393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14</a:t>
            </a:fld>
            <a:endParaRPr lang="es-CL"/>
          </a:p>
        </p:txBody>
      </p:sp>
    </p:spTree>
    <p:extLst>
      <p:ext uri="{BB962C8B-B14F-4D97-AF65-F5344CB8AC3E}">
        <p14:creationId xmlns:p14="http://schemas.microsoft.com/office/powerpoint/2010/main" val="112956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15</a:t>
            </a:fld>
            <a:endParaRPr lang="es-CL"/>
          </a:p>
        </p:txBody>
      </p:sp>
    </p:spTree>
    <p:extLst>
      <p:ext uri="{BB962C8B-B14F-4D97-AF65-F5344CB8AC3E}">
        <p14:creationId xmlns:p14="http://schemas.microsoft.com/office/powerpoint/2010/main" val="57353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16</a:t>
            </a:fld>
            <a:endParaRPr lang="es-CL"/>
          </a:p>
        </p:txBody>
      </p:sp>
    </p:spTree>
    <p:extLst>
      <p:ext uri="{BB962C8B-B14F-4D97-AF65-F5344CB8AC3E}">
        <p14:creationId xmlns:p14="http://schemas.microsoft.com/office/powerpoint/2010/main" val="8888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4</a:t>
            </a:fld>
            <a:endParaRPr lang="es-CL"/>
          </a:p>
        </p:txBody>
      </p:sp>
    </p:spTree>
    <p:extLst>
      <p:ext uri="{BB962C8B-B14F-4D97-AF65-F5344CB8AC3E}">
        <p14:creationId xmlns:p14="http://schemas.microsoft.com/office/powerpoint/2010/main" val="389637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5</a:t>
            </a:fld>
            <a:endParaRPr lang="es-CL"/>
          </a:p>
        </p:txBody>
      </p:sp>
    </p:spTree>
    <p:extLst>
      <p:ext uri="{BB962C8B-B14F-4D97-AF65-F5344CB8AC3E}">
        <p14:creationId xmlns:p14="http://schemas.microsoft.com/office/powerpoint/2010/main" val="279504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6</a:t>
            </a:fld>
            <a:endParaRPr lang="es-CL"/>
          </a:p>
        </p:txBody>
      </p:sp>
    </p:spTree>
    <p:extLst>
      <p:ext uri="{BB962C8B-B14F-4D97-AF65-F5344CB8AC3E}">
        <p14:creationId xmlns:p14="http://schemas.microsoft.com/office/powerpoint/2010/main" val="385417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7</a:t>
            </a:fld>
            <a:endParaRPr lang="es-CL"/>
          </a:p>
        </p:txBody>
      </p:sp>
    </p:spTree>
    <p:extLst>
      <p:ext uri="{BB962C8B-B14F-4D97-AF65-F5344CB8AC3E}">
        <p14:creationId xmlns:p14="http://schemas.microsoft.com/office/powerpoint/2010/main" val="103040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8</a:t>
            </a:fld>
            <a:endParaRPr lang="es-CL"/>
          </a:p>
        </p:txBody>
      </p:sp>
    </p:spTree>
    <p:extLst>
      <p:ext uri="{BB962C8B-B14F-4D97-AF65-F5344CB8AC3E}">
        <p14:creationId xmlns:p14="http://schemas.microsoft.com/office/powerpoint/2010/main" val="184543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9</a:t>
            </a:fld>
            <a:endParaRPr lang="es-CL"/>
          </a:p>
        </p:txBody>
      </p:sp>
    </p:spTree>
    <p:extLst>
      <p:ext uri="{BB962C8B-B14F-4D97-AF65-F5344CB8AC3E}">
        <p14:creationId xmlns:p14="http://schemas.microsoft.com/office/powerpoint/2010/main" val="201190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10</a:t>
            </a:fld>
            <a:endParaRPr lang="es-CL"/>
          </a:p>
        </p:txBody>
      </p:sp>
    </p:spTree>
    <p:extLst>
      <p:ext uri="{BB962C8B-B14F-4D97-AF65-F5344CB8AC3E}">
        <p14:creationId xmlns:p14="http://schemas.microsoft.com/office/powerpoint/2010/main" val="209508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DD68403-0CE9-4612-A898-9527BD86D958}" type="slidenum">
              <a:rPr lang="es-CL" smtClean="0"/>
              <a:t>11</a:t>
            </a:fld>
            <a:endParaRPr lang="es-CL"/>
          </a:p>
        </p:txBody>
      </p:sp>
    </p:spTree>
    <p:extLst>
      <p:ext uri="{BB962C8B-B14F-4D97-AF65-F5344CB8AC3E}">
        <p14:creationId xmlns:p14="http://schemas.microsoft.com/office/powerpoint/2010/main" val="156341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12C63-FF96-453D-AE8F-4B16131C5C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1D2167E-65B6-4257-BF20-50465DEE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C9CB69E-8DD8-4081-9E05-A3E69F231275}"/>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A1BB63DB-CB6B-4A80-81F1-8660C5B1A43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5D7E99E-7FE4-4D06-AE91-7B0535146DF9}"/>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5197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6CBE-DB82-4ADD-B153-02C0809E47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BB29C6-8232-41EA-824D-48EB13A828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FF407F2-9DBA-4B47-9861-B12D62B78AE3}"/>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0FC9DAB7-CF5B-4FA9-8997-D11D236E9F7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D2C8539-9B0D-4A03-B55A-AA79A64B4E11}"/>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153493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BACB3A-C2AD-4CD4-8A43-BADEB87E71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19D21E-CB09-43EC-8423-F87515891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02E30D-53CE-44D9-A655-8B2300F34B3E}"/>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EF3AE0BC-C44D-42A5-A865-0ACC76EB2EB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BB3BB6-12CA-4D48-9278-5B02F3849406}"/>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1862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0818C-AC32-45D9-8EF0-AEEB926237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B52A6B-E89F-4494-A8B0-5CF23C4DC0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95638D-CB1A-445D-958F-3F964EECC551}"/>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85D0E86E-C2D2-4FF1-AB54-5D925A35E0F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47F441-B0C6-4646-9C19-C44826EAAF7C}"/>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0596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E5724-2FE3-4C0A-AE34-33EF4629A0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2C9C82-FF15-4142-981F-1FFDC62A4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4F3AE-ACAA-4AC6-A37B-3525C404A4C7}"/>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E84DB45D-585A-4C53-8C7E-8E2F1994340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BA3396-B363-4245-91A1-D7C6D4CD02EA}"/>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0768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124A9-F455-487B-81E5-0A5501ECB3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775B75-4F04-4977-ACEB-F32DEEC462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430D39F-D435-4067-90D6-597E8864A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1A6CB5-6C8C-4E11-9E1D-5D2F505D6B20}"/>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6" name="Marcador de pie de página 5">
            <a:extLst>
              <a:ext uri="{FF2B5EF4-FFF2-40B4-BE49-F238E27FC236}">
                <a16:creationId xmlns:a16="http://schemas.microsoft.com/office/drawing/2014/main" id="{9135ABB7-7462-4D2D-AD87-C3C4882BC4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A4A19ED-234B-4544-A7DF-D79F22B10373}"/>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9644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56785-FDB1-47D0-ACCD-E39F084A9A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0A170B-ADE9-4A98-B498-FF730A4F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C611E9-2893-471B-8326-69B5F9191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D45512B-C5F1-456D-BB86-CF34C2E09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10A56-4918-4E15-AE16-2A63ACA56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56F16D-21D3-48FA-9858-EFDEEE0F922E}"/>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8" name="Marcador de pie de página 7">
            <a:extLst>
              <a:ext uri="{FF2B5EF4-FFF2-40B4-BE49-F238E27FC236}">
                <a16:creationId xmlns:a16="http://schemas.microsoft.com/office/drawing/2014/main" id="{195405B5-8177-48A2-ADA4-65B41E64D2A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A50FA2-1BFB-4FEA-BE48-BD50AAB3875B}"/>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128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385CA-FD83-4115-97A9-880EF63DEE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048EAE-EB73-493B-A079-4C931AC69674}"/>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4" name="Marcador de pie de página 3">
            <a:extLst>
              <a:ext uri="{FF2B5EF4-FFF2-40B4-BE49-F238E27FC236}">
                <a16:creationId xmlns:a16="http://schemas.microsoft.com/office/drawing/2014/main" id="{9948868A-D5B5-46FC-AFC3-3305DA748FE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32B74A2-794C-4083-8828-1D853B42BEF5}"/>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4718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457559-F99D-4F26-B5B5-842FE87AC020}"/>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3" name="Marcador de pie de página 2">
            <a:extLst>
              <a:ext uri="{FF2B5EF4-FFF2-40B4-BE49-F238E27FC236}">
                <a16:creationId xmlns:a16="http://schemas.microsoft.com/office/drawing/2014/main" id="{82B7C985-E099-40F5-8C8B-868ECE2730F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487EC2A-0F52-448B-890C-F5DA66D8CCFB}"/>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6904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F51A8-69C1-44C9-850E-8571ED457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BC8FB0-A77D-4D9F-8649-B05589309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507C28-8D56-47CF-B243-C84D9CE4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4C9356-99F6-4E03-ABB5-DBA833EF2283}"/>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6" name="Marcador de pie de página 5">
            <a:extLst>
              <a:ext uri="{FF2B5EF4-FFF2-40B4-BE49-F238E27FC236}">
                <a16:creationId xmlns:a16="http://schemas.microsoft.com/office/drawing/2014/main" id="{66F41696-3163-444E-868F-372A5C52697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66C3844-E79D-43E2-ACBF-8D2E41EF97DF}"/>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4399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B4CBB-6700-4E3E-85CA-A3421F074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5C90AE7-2A5E-474B-9032-7596B8847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73DB61B-8746-4FF7-B309-DE93C71F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6F95F-A0D0-485A-B725-97F1A4B33620}"/>
              </a:ext>
            </a:extLst>
          </p:cNvPr>
          <p:cNvSpPr>
            <a:spLocks noGrp="1"/>
          </p:cNvSpPr>
          <p:nvPr>
            <p:ph type="dt" sz="half" idx="10"/>
          </p:nvPr>
        </p:nvSpPr>
        <p:spPr/>
        <p:txBody>
          <a:bodyPr/>
          <a:lstStyle/>
          <a:p>
            <a:fld id="{35E17044-1EFD-49B2-9884-9FB6763C9AB8}" type="datetimeFigureOut">
              <a:rPr lang="es-CL" smtClean="0"/>
              <a:t>15-02-2021</a:t>
            </a:fld>
            <a:endParaRPr lang="es-CL"/>
          </a:p>
        </p:txBody>
      </p:sp>
      <p:sp>
        <p:nvSpPr>
          <p:cNvPr id="6" name="Marcador de pie de página 5">
            <a:extLst>
              <a:ext uri="{FF2B5EF4-FFF2-40B4-BE49-F238E27FC236}">
                <a16:creationId xmlns:a16="http://schemas.microsoft.com/office/drawing/2014/main" id="{37A4D0D2-E35B-45D3-A025-0C590BE8B5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923BB0A-EACB-4835-817C-6F49E50CEBBF}"/>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5060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9A0B8F-FF9E-40B7-AD31-F08BE946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FCD7843-4435-4083-B470-BDE407A0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101C967-DD38-470D-94DC-1568DAF7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7044-1EFD-49B2-9884-9FB6763C9AB8}" type="datetimeFigureOut">
              <a:rPr lang="es-CL" smtClean="0"/>
              <a:t>15-02-2021</a:t>
            </a:fld>
            <a:endParaRPr lang="es-CL"/>
          </a:p>
        </p:txBody>
      </p:sp>
      <p:sp>
        <p:nvSpPr>
          <p:cNvPr id="5" name="Marcador de pie de página 4">
            <a:extLst>
              <a:ext uri="{FF2B5EF4-FFF2-40B4-BE49-F238E27FC236}">
                <a16:creationId xmlns:a16="http://schemas.microsoft.com/office/drawing/2014/main" id="{F1B1B9C6-4BB8-42A9-88A2-506E5DC47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5244327-7F49-4DE0-BF53-109530E9F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2468-F7F5-4C01-837E-05B83162AB51}" type="slidenum">
              <a:rPr lang="es-CL" smtClean="0"/>
              <a:t>‹Nº›</a:t>
            </a:fld>
            <a:endParaRPr lang="es-CL"/>
          </a:p>
        </p:txBody>
      </p:sp>
    </p:spTree>
    <p:extLst>
      <p:ext uri="{BB962C8B-B14F-4D97-AF65-F5344CB8AC3E}">
        <p14:creationId xmlns:p14="http://schemas.microsoft.com/office/powerpoint/2010/main" val="3185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8D9EF15-90E6-4849-8B42-9FDD347F90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64920" y="338952"/>
            <a:ext cx="5473700" cy="6159500"/>
          </a:xfrm>
          <a:prstGeom prst="rect">
            <a:avLst/>
          </a:prstGeom>
        </p:spPr>
      </p:pic>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46232"/>
            <a:ext cx="6096000" cy="6161103"/>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8ED11D7D-FFAA-4EBF-A6EF-F627CC9984E5}"/>
              </a:ext>
            </a:extLst>
          </p:cNvPr>
          <p:cNvSpPr>
            <a:spLocks noGrp="1"/>
          </p:cNvSpPr>
          <p:nvPr>
            <p:ph type="ctrTitle"/>
          </p:nvPr>
        </p:nvSpPr>
        <p:spPr>
          <a:xfrm>
            <a:off x="553381" y="2432485"/>
            <a:ext cx="5376902" cy="2435765"/>
          </a:xfrm>
        </p:spPr>
        <p:txBody>
          <a:bodyPr>
            <a:normAutofit/>
          </a:bodyPr>
          <a:lstStyle/>
          <a:p>
            <a:pPr algn="r"/>
            <a:r>
              <a:rPr lang="es-MX" sz="5500" b="1" dirty="0">
                <a:solidFill>
                  <a:schemeClr val="bg1"/>
                </a:solidFill>
              </a:rPr>
              <a:t>VirtualBox</a:t>
            </a:r>
            <a:endParaRPr lang="es-CL" sz="5500" b="1" dirty="0">
              <a:solidFill>
                <a:schemeClr val="bg1"/>
              </a:solidFill>
            </a:endParaRPr>
          </a:p>
        </p:txBody>
      </p:sp>
      <p:sp>
        <p:nvSpPr>
          <p:cNvPr id="3" name="Subtítulo 2">
            <a:extLst>
              <a:ext uri="{FF2B5EF4-FFF2-40B4-BE49-F238E27FC236}">
                <a16:creationId xmlns:a16="http://schemas.microsoft.com/office/drawing/2014/main" id="{5B1950B6-25D9-4105-92F2-8392A51A49B8}"/>
              </a:ext>
            </a:extLst>
          </p:cNvPr>
          <p:cNvSpPr>
            <a:spLocks noGrp="1"/>
          </p:cNvSpPr>
          <p:nvPr>
            <p:ph type="subTitle" idx="1"/>
          </p:nvPr>
        </p:nvSpPr>
        <p:spPr>
          <a:xfrm>
            <a:off x="1524000" y="5217775"/>
            <a:ext cx="4441794" cy="570467"/>
          </a:xfrm>
        </p:spPr>
        <p:txBody>
          <a:bodyPr/>
          <a:lstStyle/>
          <a:p>
            <a:pPr algn="r"/>
            <a:r>
              <a:rPr lang="es-MX" dirty="0">
                <a:solidFill>
                  <a:schemeClr val="bg1"/>
                </a:solidFill>
              </a:rPr>
              <a:t>Sistemas Operativos</a:t>
            </a:r>
            <a:endParaRPr lang="es-CL" dirty="0">
              <a:solidFill>
                <a:schemeClr val="bg1"/>
              </a:solidFill>
            </a:endParaRPr>
          </a:p>
        </p:txBody>
      </p:sp>
      <p:sp>
        <p:nvSpPr>
          <p:cNvPr id="17" name="CuadroTexto 16">
            <a:extLst>
              <a:ext uri="{FF2B5EF4-FFF2-40B4-BE49-F238E27FC236}">
                <a16:creationId xmlns:a16="http://schemas.microsoft.com/office/drawing/2014/main" id="{A5A87A65-E896-4A23-BAC7-F58F78545B08}"/>
              </a:ext>
            </a:extLst>
          </p:cNvPr>
          <p:cNvSpPr txBox="1"/>
          <p:nvPr/>
        </p:nvSpPr>
        <p:spPr>
          <a:xfrm>
            <a:off x="1524000" y="976079"/>
            <a:ext cx="4441794" cy="584775"/>
          </a:xfrm>
          <a:prstGeom prst="rect">
            <a:avLst/>
          </a:prstGeom>
          <a:noFill/>
        </p:spPr>
        <p:txBody>
          <a:bodyPr wrap="square" rtlCol="0">
            <a:spAutoFit/>
          </a:bodyPr>
          <a:lstStyle/>
          <a:p>
            <a:pPr algn="r"/>
            <a:r>
              <a:rPr lang="es-MX" sz="1600" dirty="0">
                <a:solidFill>
                  <a:schemeClr val="bg1"/>
                </a:solidFill>
              </a:rPr>
              <a:t>Especialidad Programación </a:t>
            </a:r>
          </a:p>
          <a:p>
            <a:pPr algn="r"/>
            <a:r>
              <a:rPr lang="es-MX" sz="1600" dirty="0">
                <a:solidFill>
                  <a:schemeClr val="bg1"/>
                </a:solidFill>
              </a:rPr>
              <a:t>Módulo Sistemas Operativos</a:t>
            </a:r>
            <a:endParaRPr lang="es-CL" sz="1600" dirty="0">
              <a:solidFill>
                <a:schemeClr val="bg1"/>
              </a:solidFill>
            </a:endParaRPr>
          </a:p>
        </p:txBody>
      </p:sp>
    </p:spTree>
    <p:extLst>
      <p:ext uri="{BB962C8B-B14F-4D97-AF65-F5344CB8AC3E}">
        <p14:creationId xmlns:p14="http://schemas.microsoft.com/office/powerpoint/2010/main" val="53908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60" y="2352583"/>
            <a:ext cx="6310454"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000" dirty="0"/>
                <a:t>Finalmente, aparecerá una ventana informando que el programa se ha instalado correctamente en el sistema y que ya está listo para ser usado.</a:t>
              </a:r>
            </a:p>
          </p:txBody>
        </p:sp>
      </p:grpSp>
      <p:pic>
        <p:nvPicPr>
          <p:cNvPr id="9" name="Google Shape;143;p10" descr="Manual VirtualBox Maquina Virtual foto 6">
            <a:extLst>
              <a:ext uri="{FF2B5EF4-FFF2-40B4-BE49-F238E27FC236}">
                <a16:creationId xmlns:a16="http://schemas.microsoft.com/office/drawing/2014/main" id="{0DE7CB87-7D64-43EB-9A29-BF0126BC71D3}"/>
              </a:ext>
            </a:extLst>
          </p:cNvPr>
          <p:cNvPicPr preferRelativeResize="0"/>
          <p:nvPr/>
        </p:nvPicPr>
        <p:blipFill rotWithShape="1">
          <a:blip r:embed="rId4">
            <a:alphaModFix/>
          </a:blip>
          <a:srcRect/>
          <a:stretch/>
        </p:blipFill>
        <p:spPr>
          <a:xfrm>
            <a:off x="6404332" y="2113014"/>
            <a:ext cx="5518984" cy="4430857"/>
          </a:xfrm>
          <a:prstGeom prst="rect">
            <a:avLst/>
          </a:prstGeom>
          <a:noFill/>
          <a:ln>
            <a:noFill/>
          </a:ln>
        </p:spPr>
      </p:pic>
    </p:spTree>
    <p:extLst>
      <p:ext uri="{BB962C8B-B14F-4D97-AF65-F5344CB8AC3E}">
        <p14:creationId xmlns:p14="http://schemas.microsoft.com/office/powerpoint/2010/main" val="314767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8979008"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1000"/>
                </a:spcBef>
                <a:spcAft>
                  <a:spcPts val="0"/>
                </a:spcAft>
                <a:buClr>
                  <a:schemeClr val="dk1"/>
                </a:buClr>
                <a:buSzPts val="2800"/>
                <a:buNone/>
              </a:pPr>
              <a:r>
                <a:rPr lang="es-MX" sz="3600" dirty="0"/>
                <a:t>El uso del programa es sencillo porque tiene un asistente que guía y orienta en la instalación del sistema virtual.</a:t>
              </a:r>
            </a:p>
          </p:txBody>
        </p:sp>
      </p:grpSp>
    </p:spTree>
    <p:extLst>
      <p:ext uri="{BB962C8B-B14F-4D97-AF65-F5344CB8AC3E}">
        <p14:creationId xmlns:p14="http://schemas.microsoft.com/office/powerpoint/2010/main" val="192322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357106"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000" dirty="0"/>
                <a:t>Para empezar,  se debe pulsar en “nueva” para que el asistente comience a guiar la instalación. Ahora será necesario dar un nombre al sistema a instalar e identificar el tipo de sistema operativo. Pulsar </a:t>
              </a:r>
              <a:r>
                <a:rPr lang="es-MX" sz="3000" b="1" dirty="0"/>
                <a:t>“siguiente” </a:t>
              </a:r>
              <a:r>
                <a:rPr lang="es-MX" sz="3000" dirty="0"/>
                <a:t>para continuar.</a:t>
              </a:r>
            </a:p>
          </p:txBody>
        </p:sp>
      </p:grpSp>
      <p:pic>
        <p:nvPicPr>
          <p:cNvPr id="9" name="Google Shape;155;p12" descr="Manual VirtualBox Maquina Virtual foto 7">
            <a:extLst>
              <a:ext uri="{FF2B5EF4-FFF2-40B4-BE49-F238E27FC236}">
                <a16:creationId xmlns:a16="http://schemas.microsoft.com/office/drawing/2014/main" id="{F97AF63A-0C38-423D-833B-518C799F9069}"/>
              </a:ext>
            </a:extLst>
          </p:cNvPr>
          <p:cNvPicPr preferRelativeResize="0"/>
          <p:nvPr/>
        </p:nvPicPr>
        <p:blipFill rotWithShape="1">
          <a:blip r:embed="rId4">
            <a:alphaModFix/>
          </a:blip>
          <a:srcRect/>
          <a:stretch/>
        </p:blipFill>
        <p:spPr>
          <a:xfrm>
            <a:off x="6378596" y="2644191"/>
            <a:ext cx="5599854" cy="3425178"/>
          </a:xfrm>
          <a:prstGeom prst="rect">
            <a:avLst/>
          </a:prstGeom>
          <a:noFill/>
          <a:ln>
            <a:noFill/>
          </a:ln>
        </p:spPr>
      </p:pic>
    </p:spTree>
    <p:extLst>
      <p:ext uri="{BB962C8B-B14F-4D97-AF65-F5344CB8AC3E}">
        <p14:creationId xmlns:p14="http://schemas.microsoft.com/office/powerpoint/2010/main" val="290789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4201736"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2400" dirty="0"/>
                <a:t>La siguiente pantalla solicitará asignar la cantidad de memoria </a:t>
              </a:r>
              <a:r>
                <a:rPr lang="es-MX" sz="2400" dirty="0" err="1"/>
                <a:t>ram</a:t>
              </a:r>
              <a:r>
                <a:rPr lang="es-MX" sz="2400" dirty="0"/>
                <a:t> que se asignará a la máquina virtual. En este caso se recomienda mantener el tamaño predefinido.</a:t>
              </a:r>
            </a:p>
          </p:txBody>
        </p:sp>
      </p:grpSp>
      <p:pic>
        <p:nvPicPr>
          <p:cNvPr id="11" name="Google Shape;162;p13" descr="Manual VirtualBox Maquina Virtual foto 8">
            <a:extLst>
              <a:ext uri="{FF2B5EF4-FFF2-40B4-BE49-F238E27FC236}">
                <a16:creationId xmlns:a16="http://schemas.microsoft.com/office/drawing/2014/main" id="{13B8D9CF-5CF4-4106-8921-A94FC27DD1F6}"/>
              </a:ext>
            </a:extLst>
          </p:cNvPr>
          <p:cNvPicPr preferRelativeResize="0"/>
          <p:nvPr/>
        </p:nvPicPr>
        <p:blipFill rotWithShape="1">
          <a:blip r:embed="rId4">
            <a:alphaModFix/>
          </a:blip>
          <a:srcRect/>
          <a:stretch/>
        </p:blipFill>
        <p:spPr>
          <a:xfrm>
            <a:off x="4118307" y="2575661"/>
            <a:ext cx="4365938" cy="3524226"/>
          </a:xfrm>
          <a:prstGeom prst="rect">
            <a:avLst/>
          </a:prstGeom>
          <a:noFill/>
          <a:ln>
            <a:noFill/>
          </a:ln>
        </p:spPr>
      </p:pic>
      <p:pic>
        <p:nvPicPr>
          <p:cNvPr id="12" name="Google Shape;163;p13" descr="Manual VirtualBox Maquina Virtual foto 9">
            <a:extLst>
              <a:ext uri="{FF2B5EF4-FFF2-40B4-BE49-F238E27FC236}">
                <a16:creationId xmlns:a16="http://schemas.microsoft.com/office/drawing/2014/main" id="{0D7A27D4-D52F-468A-9BA3-B4D92D5B1E41}"/>
              </a:ext>
            </a:extLst>
          </p:cNvPr>
          <p:cNvPicPr preferRelativeResize="0"/>
          <p:nvPr/>
        </p:nvPicPr>
        <p:blipFill rotWithShape="1">
          <a:blip r:embed="rId5">
            <a:alphaModFix/>
          </a:blip>
          <a:srcRect/>
          <a:stretch/>
        </p:blipFill>
        <p:spPr>
          <a:xfrm>
            <a:off x="8127699" y="2582140"/>
            <a:ext cx="3940164" cy="3518716"/>
          </a:xfrm>
          <a:prstGeom prst="rect">
            <a:avLst/>
          </a:prstGeom>
          <a:noFill/>
          <a:ln>
            <a:noFill/>
          </a:ln>
        </p:spPr>
      </p:pic>
    </p:spTree>
    <p:extLst>
      <p:ext uri="{BB962C8B-B14F-4D97-AF65-F5344CB8AC3E}">
        <p14:creationId xmlns:p14="http://schemas.microsoft.com/office/powerpoint/2010/main" val="228017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357106"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000" dirty="0"/>
                <a:t>Luego, se debe continuar con el asistente y crear el disco duro virtual (o utilizar uno ya existente).</a:t>
              </a:r>
            </a:p>
          </p:txBody>
        </p:sp>
      </p:grpSp>
      <p:pic>
        <p:nvPicPr>
          <p:cNvPr id="11" name="Google Shape;170;p14" descr="Manual VirtualBox Maquina Virtual foto 10">
            <a:extLst>
              <a:ext uri="{FF2B5EF4-FFF2-40B4-BE49-F238E27FC236}">
                <a16:creationId xmlns:a16="http://schemas.microsoft.com/office/drawing/2014/main" id="{7AE82006-012F-4CC8-B102-1E2908CDEE99}"/>
              </a:ext>
            </a:extLst>
          </p:cNvPr>
          <p:cNvPicPr preferRelativeResize="0"/>
          <p:nvPr/>
        </p:nvPicPr>
        <p:blipFill rotWithShape="1">
          <a:blip r:embed="rId4">
            <a:alphaModFix/>
          </a:blip>
          <a:srcRect/>
          <a:stretch/>
        </p:blipFill>
        <p:spPr>
          <a:xfrm>
            <a:off x="6852120" y="2102892"/>
            <a:ext cx="4354925" cy="4451101"/>
          </a:xfrm>
          <a:prstGeom prst="rect">
            <a:avLst/>
          </a:prstGeom>
          <a:noFill/>
          <a:ln>
            <a:noFill/>
          </a:ln>
        </p:spPr>
      </p:pic>
    </p:spTree>
    <p:extLst>
      <p:ext uri="{BB962C8B-B14F-4D97-AF65-F5344CB8AC3E}">
        <p14:creationId xmlns:p14="http://schemas.microsoft.com/office/powerpoint/2010/main" val="57759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357106"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000" dirty="0"/>
                <a:t>Al pulsar en </a:t>
              </a:r>
              <a:r>
                <a:rPr lang="es-MX" sz="3000" b="1" dirty="0"/>
                <a:t>“nuevo”, </a:t>
              </a:r>
              <a:r>
                <a:rPr lang="es-MX" sz="3000" dirty="0"/>
                <a:t>se activará otro asistente que guiará los pasos, como se muestra a continuación.</a:t>
              </a:r>
            </a:p>
          </p:txBody>
        </p:sp>
      </p:grpSp>
      <p:pic>
        <p:nvPicPr>
          <p:cNvPr id="12" name="Google Shape;177;p15" descr="Manual VirtualBox Maquina Virtual foto 11">
            <a:extLst>
              <a:ext uri="{FF2B5EF4-FFF2-40B4-BE49-F238E27FC236}">
                <a16:creationId xmlns:a16="http://schemas.microsoft.com/office/drawing/2014/main" id="{7609F50F-B55E-44CC-BEE2-33C4CA9C9FB5}"/>
              </a:ext>
            </a:extLst>
          </p:cNvPr>
          <p:cNvPicPr preferRelativeResize="0"/>
          <p:nvPr/>
        </p:nvPicPr>
        <p:blipFill rotWithShape="1">
          <a:blip r:embed="rId4">
            <a:alphaModFix/>
          </a:blip>
          <a:srcRect/>
          <a:stretch/>
        </p:blipFill>
        <p:spPr>
          <a:xfrm>
            <a:off x="6476363" y="2055813"/>
            <a:ext cx="5243804" cy="4640024"/>
          </a:xfrm>
          <a:prstGeom prst="rect">
            <a:avLst/>
          </a:prstGeom>
          <a:noFill/>
          <a:ln>
            <a:noFill/>
          </a:ln>
        </p:spPr>
      </p:pic>
    </p:spTree>
    <p:extLst>
      <p:ext uri="{BB962C8B-B14F-4D97-AF65-F5344CB8AC3E}">
        <p14:creationId xmlns:p14="http://schemas.microsoft.com/office/powerpoint/2010/main" val="51002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 DE UN SISTEMA OPERATIVO</a:t>
            </a:r>
            <a:br>
              <a:rPr lang="es-MX" dirty="0"/>
            </a:br>
            <a:r>
              <a:rPr lang="es-MX" dirty="0">
                <a:solidFill>
                  <a:srgbClr val="CD25B0"/>
                </a:solidFill>
              </a:rPr>
              <a:t>MEDIANTE VIRTUALBOX</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357106"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spcBef>
                  <a:spcPts val="0"/>
                </a:spcBef>
                <a:spcAft>
                  <a:spcPts val="0"/>
                </a:spcAft>
                <a:buClr>
                  <a:schemeClr val="dk1"/>
                </a:buClr>
                <a:buSzPts val="2170"/>
                <a:buNone/>
              </a:pPr>
              <a:r>
                <a:rPr lang="es-MX" sz="2500" dirty="0"/>
                <a:t>Una vez rellenado el asistente, sólo quedará guardar los cambios para volver a la pantalla anterior con los cambios hechos. Pulsar </a:t>
              </a:r>
              <a:r>
                <a:rPr lang="es-MX" sz="2500" b="1" dirty="0"/>
                <a:t>“siguiente” </a:t>
              </a:r>
              <a:r>
                <a:rPr lang="es-MX" sz="2500" dirty="0"/>
                <a:t>para continuar y en la siguiente pantalla, pulsar </a:t>
              </a:r>
              <a:r>
                <a:rPr lang="es-MX" sz="2500" b="1" dirty="0"/>
                <a:t>“terminar”. </a:t>
              </a:r>
              <a:r>
                <a:rPr lang="es-MX" sz="2500" dirty="0"/>
                <a:t>Hecho esto se creará la máquina virtual, mostrando el cuadro como se muestra a continuación.</a:t>
              </a:r>
            </a:p>
          </p:txBody>
        </p:sp>
      </p:grpSp>
      <p:pic>
        <p:nvPicPr>
          <p:cNvPr id="11" name="Google Shape;184;p16" descr="Manual VirtualBox Maquina Virtual foto 12">
            <a:extLst>
              <a:ext uri="{FF2B5EF4-FFF2-40B4-BE49-F238E27FC236}">
                <a16:creationId xmlns:a16="http://schemas.microsoft.com/office/drawing/2014/main" id="{B07E6421-94B4-45F1-862B-02DC3929861B}"/>
              </a:ext>
            </a:extLst>
          </p:cNvPr>
          <p:cNvPicPr preferRelativeResize="0"/>
          <p:nvPr/>
        </p:nvPicPr>
        <p:blipFill rotWithShape="1">
          <a:blip r:embed="rId4">
            <a:alphaModFix/>
          </a:blip>
          <a:srcRect/>
          <a:stretch/>
        </p:blipFill>
        <p:spPr>
          <a:xfrm>
            <a:off x="6354147" y="2210792"/>
            <a:ext cx="5536455" cy="4235302"/>
          </a:xfrm>
          <a:prstGeom prst="rect">
            <a:avLst/>
          </a:prstGeom>
          <a:noFill/>
          <a:ln>
            <a:noFill/>
          </a:ln>
        </p:spPr>
      </p:pic>
    </p:spTree>
    <p:extLst>
      <p:ext uri="{BB962C8B-B14F-4D97-AF65-F5344CB8AC3E}">
        <p14:creationId xmlns:p14="http://schemas.microsoft.com/office/powerpoint/2010/main" val="312189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CONCEPTO</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3" name="Grupo 12">
            <a:extLst>
              <a:ext uri="{FF2B5EF4-FFF2-40B4-BE49-F238E27FC236}">
                <a16:creationId xmlns:a16="http://schemas.microsoft.com/office/drawing/2014/main" id="{ECBA8F36-52CC-4143-9E99-D790757A7B4B}"/>
              </a:ext>
            </a:extLst>
          </p:cNvPr>
          <p:cNvGrpSpPr/>
          <p:nvPr/>
        </p:nvGrpSpPr>
        <p:grpSpPr>
          <a:xfrm>
            <a:off x="-2959" y="2352583"/>
            <a:ext cx="7822012" cy="3951721"/>
            <a:chOff x="0" y="0"/>
            <a:chExt cx="4784318" cy="2870591"/>
          </a:xfrm>
        </p:grpSpPr>
        <p:sp>
          <p:nvSpPr>
            <p:cNvPr id="14" name="Rectángulo 13">
              <a:extLst>
                <a:ext uri="{FF2B5EF4-FFF2-40B4-BE49-F238E27FC236}">
                  <a16:creationId xmlns:a16="http://schemas.microsoft.com/office/drawing/2014/main" id="{AF4F3B53-30A2-4542-A060-72DE7B917A32}"/>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uadroTexto 14">
              <a:extLst>
                <a:ext uri="{FF2B5EF4-FFF2-40B4-BE49-F238E27FC236}">
                  <a16:creationId xmlns:a16="http://schemas.microsoft.com/office/drawing/2014/main" id="{26D39843-FC09-4F11-B021-B3A5E558815A}"/>
                </a:ext>
              </a:extLst>
            </p:cNvPr>
            <p:cNvSpPr txBox="1"/>
            <p:nvPr/>
          </p:nvSpPr>
          <p:spPr>
            <a:xfrm>
              <a:off x="94206" y="0"/>
              <a:ext cx="4621628"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2800" dirty="0"/>
                <a:t>Es un software de virtualización. Por medio de esta aplicación es posible instalar sistemas operativos adicionales, conocidos como «sistemas invitados», dentro de otro sistema operativo «anfitrión», cada uno con su propio ambiente virtual.</a:t>
              </a:r>
            </a:p>
          </p:txBody>
        </p:sp>
      </p:grpSp>
    </p:spTree>
    <p:extLst>
      <p:ext uri="{BB962C8B-B14F-4D97-AF65-F5344CB8AC3E}">
        <p14:creationId xmlns:p14="http://schemas.microsoft.com/office/powerpoint/2010/main" val="416463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SISTEMAS</a:t>
            </a:r>
            <a:br>
              <a:rPr lang="es-MX" dirty="0"/>
            </a:br>
            <a:r>
              <a:rPr lang="es-MX" dirty="0">
                <a:solidFill>
                  <a:srgbClr val="CD25B0"/>
                </a:solidFill>
              </a:rPr>
              <a:t>SOPORTADOS</a:t>
            </a: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2A5D159E-0ECF-4C93-ADD5-B7580A8B92A3}"/>
              </a:ext>
            </a:extLst>
          </p:cNvPr>
          <p:cNvGrpSpPr/>
          <p:nvPr/>
        </p:nvGrpSpPr>
        <p:grpSpPr>
          <a:xfrm>
            <a:off x="-2959" y="2352583"/>
            <a:ext cx="7822012" cy="3951721"/>
            <a:chOff x="0" y="0"/>
            <a:chExt cx="4784318" cy="2870591"/>
          </a:xfrm>
        </p:grpSpPr>
        <p:sp>
          <p:nvSpPr>
            <p:cNvPr id="11" name="Rectángulo 10">
              <a:extLst>
                <a:ext uri="{FF2B5EF4-FFF2-40B4-BE49-F238E27FC236}">
                  <a16:creationId xmlns:a16="http://schemas.microsoft.com/office/drawing/2014/main" id="{CA4AD690-DC24-4369-BB7B-883DCBF7C5D9}"/>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CuadroTexto 13">
              <a:extLst>
                <a:ext uri="{FF2B5EF4-FFF2-40B4-BE49-F238E27FC236}">
                  <a16:creationId xmlns:a16="http://schemas.microsoft.com/office/drawing/2014/main" id="{9EC9C1B7-8F2F-49E5-9500-E83A9DE7A219}"/>
                </a:ext>
              </a:extLst>
            </p:cNvPr>
            <p:cNvSpPr txBox="1"/>
            <p:nvPr/>
          </p:nvSpPr>
          <p:spPr>
            <a:xfrm>
              <a:off x="94206" y="0"/>
              <a:ext cx="4621628"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rtl="0">
                <a:lnSpc>
                  <a:spcPct val="90000"/>
                </a:lnSpc>
                <a:spcBef>
                  <a:spcPts val="0"/>
                </a:spcBef>
                <a:spcAft>
                  <a:spcPts val="0"/>
                </a:spcAft>
                <a:buClr>
                  <a:schemeClr val="dk1"/>
                </a:buClr>
                <a:buSzPts val="2800"/>
                <a:buNone/>
              </a:pPr>
              <a:r>
                <a:rPr lang="es-ES" sz="4000" dirty="0"/>
                <a:t>Entre los sistemas operativos soportados (en modo anfitrión) se encuentran GNU/Linux, Mac OS X, OS/2 </a:t>
              </a:r>
              <a:r>
                <a:rPr lang="es-ES" sz="4000" dirty="0" err="1"/>
                <a:t>Warp</a:t>
              </a:r>
              <a:r>
                <a:rPr lang="es-ES" sz="4000" dirty="0"/>
                <a:t> , Microsoft Windows.</a:t>
              </a:r>
            </a:p>
          </p:txBody>
        </p:sp>
      </p:grpSp>
    </p:spTree>
    <p:extLst>
      <p:ext uri="{BB962C8B-B14F-4D97-AF65-F5344CB8AC3E}">
        <p14:creationId xmlns:p14="http://schemas.microsoft.com/office/powerpoint/2010/main" val="249890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FUNCIONALIDADES</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60" y="2352583"/>
            <a:ext cx="8493817"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2800" dirty="0"/>
                <a:t>En cuanto a la emulación de hardware, los discos duros de los sistemas invitados son almacenados en los sistemas anfitriones como archivos individuales en un contenedor llamado </a:t>
              </a:r>
              <a:r>
                <a:rPr lang="es-MX" sz="2800" i="1" dirty="0"/>
                <a:t>Virtual Disk </a:t>
              </a:r>
              <a:r>
                <a:rPr lang="es-MX" sz="2800" i="1" dirty="0" err="1"/>
                <a:t>Image</a:t>
              </a:r>
              <a:r>
                <a:rPr lang="es-MX" sz="2800" dirty="0"/>
                <a:t>, incompatible con los demás software de virtualización.</a:t>
              </a:r>
            </a:p>
          </p:txBody>
        </p:sp>
      </p:grpSp>
    </p:spTree>
    <p:extLst>
      <p:ext uri="{BB962C8B-B14F-4D97-AF65-F5344CB8AC3E}">
        <p14:creationId xmlns:p14="http://schemas.microsoft.com/office/powerpoint/2010/main" val="79072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282461"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600" dirty="0"/>
                <a:t>En primer lugar instalaremos VirtualBox en nuestro sistema, que en este caso, corresponde a Windows.</a:t>
              </a:r>
            </a:p>
            <a:p>
              <a:pPr marL="0" lvl="0" indent="0" algn="just" rtl="0">
                <a:lnSpc>
                  <a:spcPct val="90000"/>
                </a:lnSpc>
                <a:spcBef>
                  <a:spcPts val="0"/>
                </a:spcBef>
                <a:spcAft>
                  <a:spcPts val="0"/>
                </a:spcAft>
                <a:buClr>
                  <a:schemeClr val="dk1"/>
                </a:buClr>
                <a:buSzPts val="2800"/>
                <a:buNone/>
              </a:pPr>
              <a:r>
                <a:rPr lang="es-MX" sz="3600" dirty="0"/>
                <a:t>Ejecutaremos el lanzador del programa y se abrirá la primera pantalla.</a:t>
              </a:r>
            </a:p>
          </p:txBody>
        </p:sp>
      </p:grpSp>
    </p:spTree>
    <p:extLst>
      <p:ext uri="{BB962C8B-B14F-4D97-AF65-F5344CB8AC3E}">
        <p14:creationId xmlns:p14="http://schemas.microsoft.com/office/powerpoint/2010/main" val="120629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282461"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just" rtl="0">
                <a:lnSpc>
                  <a:spcPct val="90000"/>
                </a:lnSpc>
                <a:spcBef>
                  <a:spcPts val="0"/>
                </a:spcBef>
                <a:spcAft>
                  <a:spcPts val="0"/>
                </a:spcAft>
                <a:buClr>
                  <a:schemeClr val="dk1"/>
                </a:buClr>
                <a:buSzPts val="2800"/>
                <a:buNone/>
              </a:pPr>
              <a:r>
                <a:rPr lang="es-MX" sz="3000" dirty="0"/>
                <a:t>El programa dará la bienvenida e informará que si continuamos, se instalará </a:t>
              </a:r>
              <a:r>
                <a:rPr lang="es-MX" sz="3000" dirty="0" err="1"/>
                <a:t>virtualbox</a:t>
              </a:r>
              <a:r>
                <a:rPr lang="es-MX" sz="3000" dirty="0"/>
                <a:t> en nuestro sistema. Se debe pulsar “</a:t>
              </a:r>
              <a:r>
                <a:rPr lang="es-MX" sz="3000" dirty="0" err="1"/>
                <a:t>next</a:t>
              </a:r>
              <a:r>
                <a:rPr lang="es-MX" sz="3000" dirty="0"/>
                <a:t>” y en la siguiente pantalla elegir los componentes y la ruta donde se instalará.</a:t>
              </a:r>
            </a:p>
          </p:txBody>
        </p:sp>
      </p:grpSp>
      <p:pic>
        <p:nvPicPr>
          <p:cNvPr id="9" name="Google Shape;115;p6">
            <a:extLst>
              <a:ext uri="{FF2B5EF4-FFF2-40B4-BE49-F238E27FC236}">
                <a16:creationId xmlns:a16="http://schemas.microsoft.com/office/drawing/2014/main" id="{C2B02A1E-ABCB-4D7D-B119-D939346CDE69}"/>
              </a:ext>
            </a:extLst>
          </p:cNvPr>
          <p:cNvPicPr preferRelativeResize="0"/>
          <p:nvPr/>
        </p:nvPicPr>
        <p:blipFill rotWithShape="1">
          <a:blip r:embed="rId4">
            <a:alphaModFix/>
          </a:blip>
          <a:srcRect/>
          <a:stretch/>
        </p:blipFill>
        <p:spPr>
          <a:xfrm>
            <a:off x="6390916" y="2473886"/>
            <a:ext cx="5483821" cy="3786960"/>
          </a:xfrm>
          <a:prstGeom prst="rect">
            <a:avLst/>
          </a:prstGeom>
          <a:noFill/>
          <a:ln>
            <a:noFill/>
          </a:ln>
        </p:spPr>
      </p:pic>
    </p:spTree>
    <p:extLst>
      <p:ext uri="{BB962C8B-B14F-4D97-AF65-F5344CB8AC3E}">
        <p14:creationId xmlns:p14="http://schemas.microsoft.com/office/powerpoint/2010/main" val="67276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6" name="Grupo 35">
            <a:extLst>
              <a:ext uri="{FF2B5EF4-FFF2-40B4-BE49-F238E27FC236}">
                <a16:creationId xmlns:a16="http://schemas.microsoft.com/office/drawing/2014/main" id="{97269EB8-28F7-4659-A2B0-62AB640D2352}"/>
              </a:ext>
            </a:extLst>
          </p:cNvPr>
          <p:cNvGrpSpPr/>
          <p:nvPr/>
        </p:nvGrpSpPr>
        <p:grpSpPr>
          <a:xfrm>
            <a:off x="-2959" y="2352583"/>
            <a:ext cx="6282461" cy="3951721"/>
            <a:chOff x="0" y="0"/>
            <a:chExt cx="4784318" cy="2870591"/>
          </a:xfrm>
        </p:grpSpPr>
        <p:sp>
          <p:nvSpPr>
            <p:cNvPr id="37" name="Rectángulo 36">
              <a:extLst>
                <a:ext uri="{FF2B5EF4-FFF2-40B4-BE49-F238E27FC236}">
                  <a16:creationId xmlns:a16="http://schemas.microsoft.com/office/drawing/2014/main" id="{302F67FD-FC03-4199-B0D6-C41CB5D8F16A}"/>
                </a:ext>
              </a:extLst>
            </p:cNvPr>
            <p:cNvSpPr/>
            <p:nvPr/>
          </p:nvSpPr>
          <p:spPr>
            <a:xfrm>
              <a:off x="0" y="0"/>
              <a:ext cx="4784318" cy="2870591"/>
            </a:xfrm>
            <a:prstGeom prst="rect">
              <a:avLst/>
            </a:prstGeom>
            <a:solidFill>
              <a:srgbClr val="CD25B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uadroTexto 37">
              <a:extLst>
                <a:ext uri="{FF2B5EF4-FFF2-40B4-BE49-F238E27FC236}">
                  <a16:creationId xmlns:a16="http://schemas.microsoft.com/office/drawing/2014/main" id="{D0753435-73D3-4892-82FC-375092068CE4}"/>
                </a:ext>
              </a:extLst>
            </p:cNvPr>
            <p:cNvSpPr txBox="1"/>
            <p:nvPr/>
          </p:nvSpPr>
          <p:spPr>
            <a:xfrm>
              <a:off x="94206" y="0"/>
              <a:ext cx="4616533" cy="287059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rtl="0">
                <a:lnSpc>
                  <a:spcPct val="90000"/>
                </a:lnSpc>
                <a:spcBef>
                  <a:spcPts val="0"/>
                </a:spcBef>
                <a:spcAft>
                  <a:spcPts val="0"/>
                </a:spcAft>
                <a:buClr>
                  <a:schemeClr val="dk1"/>
                </a:buClr>
                <a:buSzPts val="2800"/>
                <a:buNone/>
              </a:pPr>
              <a:r>
                <a:rPr lang="es-MX" sz="4400" dirty="0"/>
                <a:t>También dará la opción de configurar los accesos directos.</a:t>
              </a:r>
            </a:p>
          </p:txBody>
        </p:sp>
      </p:grpSp>
      <p:pic>
        <p:nvPicPr>
          <p:cNvPr id="11" name="Google Shape;122;p7" descr="Manual VirtualBox Maquina Virtual foto 3">
            <a:extLst>
              <a:ext uri="{FF2B5EF4-FFF2-40B4-BE49-F238E27FC236}">
                <a16:creationId xmlns:a16="http://schemas.microsoft.com/office/drawing/2014/main" id="{A8EDA655-7A54-4D4D-A122-A039BFD6F31B}"/>
              </a:ext>
            </a:extLst>
          </p:cNvPr>
          <p:cNvPicPr preferRelativeResize="0"/>
          <p:nvPr/>
        </p:nvPicPr>
        <p:blipFill rotWithShape="1">
          <a:blip r:embed="rId4">
            <a:alphaModFix/>
          </a:blip>
          <a:srcRect/>
          <a:stretch/>
        </p:blipFill>
        <p:spPr>
          <a:xfrm>
            <a:off x="6279502" y="2101429"/>
            <a:ext cx="5561045" cy="4464631"/>
          </a:xfrm>
          <a:prstGeom prst="rect">
            <a:avLst/>
          </a:prstGeom>
          <a:noFill/>
          <a:ln>
            <a:noFill/>
          </a:ln>
        </p:spPr>
      </p:pic>
    </p:spTree>
    <p:extLst>
      <p:ext uri="{BB962C8B-B14F-4D97-AF65-F5344CB8AC3E}">
        <p14:creationId xmlns:p14="http://schemas.microsoft.com/office/powerpoint/2010/main" val="393542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46068DA3-E5F0-4961-9FEC-A756F1EBE4DB}"/>
              </a:ext>
            </a:extLst>
          </p:cNvPr>
          <p:cNvSpPr txBox="1"/>
          <p:nvPr/>
        </p:nvSpPr>
        <p:spPr>
          <a:xfrm>
            <a:off x="296663" y="3355755"/>
            <a:ext cx="6097554" cy="2419124"/>
          </a:xfrm>
          <a:prstGeom prst="rect">
            <a:avLst/>
          </a:prstGeom>
          <a:noFill/>
        </p:spPr>
        <p:txBody>
          <a:bodyPr wrap="square">
            <a:spAutoFit/>
          </a:bodyPr>
          <a:lstStyle/>
          <a:p>
            <a:pPr marL="0" lvl="0" indent="0" algn="just" rtl="0">
              <a:lnSpc>
                <a:spcPct val="90000"/>
              </a:lnSpc>
              <a:spcBef>
                <a:spcPts val="0"/>
              </a:spcBef>
              <a:spcAft>
                <a:spcPts val="0"/>
              </a:spcAft>
              <a:buClr>
                <a:schemeClr val="dk1"/>
              </a:buClr>
              <a:buSzPts val="2800"/>
              <a:buNone/>
            </a:pPr>
            <a:r>
              <a:rPr lang="es-MX" sz="2800" dirty="0"/>
              <a:t>Posteriormente, el programa advertirá que se realizará una copia de los archivos, se reiniciarán las tarjetas de red y se instalará el programa. Aquí se debe pulsar </a:t>
            </a:r>
            <a:r>
              <a:rPr lang="es-MX" sz="2800" b="1" dirty="0">
                <a:solidFill>
                  <a:srgbClr val="CD25B0"/>
                </a:solidFill>
              </a:rPr>
              <a:t>“</a:t>
            </a:r>
            <a:r>
              <a:rPr lang="es-MX" sz="2800" b="1" dirty="0" err="1">
                <a:solidFill>
                  <a:srgbClr val="CD25B0"/>
                </a:solidFill>
              </a:rPr>
              <a:t>install</a:t>
            </a:r>
            <a:r>
              <a:rPr lang="es-MX" sz="2800" b="1" dirty="0">
                <a:solidFill>
                  <a:srgbClr val="CD25B0"/>
                </a:solidFill>
              </a:rPr>
              <a:t>”</a:t>
            </a:r>
            <a:r>
              <a:rPr lang="es-MX" sz="2800" dirty="0">
                <a:solidFill>
                  <a:srgbClr val="CD25B0"/>
                </a:solidFill>
              </a:rPr>
              <a:t> </a:t>
            </a:r>
            <a:r>
              <a:rPr lang="es-MX" sz="2800" dirty="0"/>
              <a:t>y esperar el final de la instalación.</a:t>
            </a:r>
          </a:p>
        </p:txBody>
      </p:sp>
      <p:pic>
        <p:nvPicPr>
          <p:cNvPr id="13" name="Google Shape;129;p8">
            <a:extLst>
              <a:ext uri="{FF2B5EF4-FFF2-40B4-BE49-F238E27FC236}">
                <a16:creationId xmlns:a16="http://schemas.microsoft.com/office/drawing/2014/main" id="{9A9C4BC3-AB82-4EC1-BEAF-E074AD4F2222}"/>
              </a:ext>
            </a:extLst>
          </p:cNvPr>
          <p:cNvPicPr preferRelativeResize="0"/>
          <p:nvPr/>
        </p:nvPicPr>
        <p:blipFill rotWithShape="1">
          <a:blip r:embed="rId4">
            <a:alphaModFix/>
          </a:blip>
          <a:srcRect/>
          <a:stretch/>
        </p:blipFill>
        <p:spPr>
          <a:xfrm>
            <a:off x="6595952" y="2782384"/>
            <a:ext cx="5021450" cy="3272100"/>
          </a:xfrm>
          <a:prstGeom prst="rect">
            <a:avLst/>
          </a:prstGeom>
          <a:noFill/>
          <a:ln>
            <a:noFill/>
          </a:ln>
        </p:spPr>
      </p:pic>
    </p:spTree>
    <p:extLst>
      <p:ext uri="{BB962C8B-B14F-4D97-AF65-F5344CB8AC3E}">
        <p14:creationId xmlns:p14="http://schemas.microsoft.com/office/powerpoint/2010/main" val="13948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5D30A522-E7BB-43F4-9F58-0599A6D0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INSTALACIÓN</a:t>
            </a:r>
            <a:br>
              <a:rPr lang="es-MX" dirty="0"/>
            </a:br>
            <a:endParaRPr lang="es-CL" dirty="0">
              <a:solidFill>
                <a:srgbClr val="CD25B0"/>
              </a:solidFill>
            </a:endParaRPr>
          </a:p>
        </p:txBody>
      </p:sp>
      <p:sp>
        <p:nvSpPr>
          <p:cNvPr id="2" name="Rectángulo 1">
            <a:extLst>
              <a:ext uri="{FF2B5EF4-FFF2-40B4-BE49-F238E27FC236}">
                <a16:creationId xmlns:a16="http://schemas.microsoft.com/office/drawing/2014/main" id="{6F917FD6-9936-41C4-8C07-5BACC0D64FC7}"/>
              </a:ext>
            </a:extLst>
          </p:cNvPr>
          <p:cNvSpPr/>
          <p:nvPr/>
        </p:nvSpPr>
        <p:spPr>
          <a:xfrm>
            <a:off x="403193" y="233397"/>
            <a:ext cx="1336831" cy="45719"/>
          </a:xfrm>
          <a:prstGeom prst="rect">
            <a:avLst/>
          </a:prstGeom>
          <a:solidFill>
            <a:srgbClr val="CD2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9D16E464-2801-4C43-A90F-A43C72DF6E02}"/>
              </a:ext>
            </a:extLst>
          </p:cNvPr>
          <p:cNvSpPr txBox="1"/>
          <p:nvPr/>
        </p:nvSpPr>
        <p:spPr>
          <a:xfrm>
            <a:off x="403193" y="3387947"/>
            <a:ext cx="6097554" cy="1255728"/>
          </a:xfrm>
          <a:prstGeom prst="rect">
            <a:avLst/>
          </a:prstGeom>
          <a:noFill/>
        </p:spPr>
        <p:txBody>
          <a:bodyPr wrap="square">
            <a:spAutoFit/>
          </a:bodyPr>
          <a:lstStyle/>
          <a:p>
            <a:pPr marL="0" lvl="0" indent="0" algn="just" rtl="0">
              <a:lnSpc>
                <a:spcPct val="90000"/>
              </a:lnSpc>
              <a:spcBef>
                <a:spcPts val="0"/>
              </a:spcBef>
              <a:spcAft>
                <a:spcPts val="0"/>
              </a:spcAft>
              <a:buClr>
                <a:schemeClr val="dk1"/>
              </a:buClr>
              <a:buSzPts val="2800"/>
              <a:buNone/>
            </a:pPr>
            <a:r>
              <a:rPr lang="es-MX" sz="2800" b="1" dirty="0">
                <a:solidFill>
                  <a:srgbClr val="CD25B0"/>
                </a:solidFill>
              </a:rPr>
              <a:t>Una ventana se abrirá para informar respecto al proceso de instalación. Se debe esperar a que finalice.</a:t>
            </a:r>
          </a:p>
        </p:txBody>
      </p:sp>
      <p:pic>
        <p:nvPicPr>
          <p:cNvPr id="12" name="Google Shape;136;p9" descr="Manual VirtualBox Maquina Virtual foto 5">
            <a:extLst>
              <a:ext uri="{FF2B5EF4-FFF2-40B4-BE49-F238E27FC236}">
                <a16:creationId xmlns:a16="http://schemas.microsoft.com/office/drawing/2014/main" id="{F6C06F0B-BBA7-4A0C-A976-D43C08C3C461}"/>
              </a:ext>
            </a:extLst>
          </p:cNvPr>
          <p:cNvPicPr preferRelativeResize="0"/>
          <p:nvPr/>
        </p:nvPicPr>
        <p:blipFill rotWithShape="1">
          <a:blip r:embed="rId4">
            <a:alphaModFix/>
          </a:blip>
          <a:srcRect/>
          <a:stretch/>
        </p:blipFill>
        <p:spPr>
          <a:xfrm>
            <a:off x="6549208" y="2300081"/>
            <a:ext cx="5239599" cy="4136226"/>
          </a:xfrm>
          <a:prstGeom prst="rect">
            <a:avLst/>
          </a:prstGeom>
          <a:noFill/>
          <a:ln>
            <a:noFill/>
          </a:ln>
        </p:spPr>
      </p:pic>
    </p:spTree>
    <p:extLst>
      <p:ext uri="{BB962C8B-B14F-4D97-AF65-F5344CB8AC3E}">
        <p14:creationId xmlns:p14="http://schemas.microsoft.com/office/powerpoint/2010/main" val="4867893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552</Words>
  <Application>Microsoft Office PowerPoint</Application>
  <PresentationFormat>Panorámica</PresentationFormat>
  <Paragraphs>49</Paragraphs>
  <Slides>16</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VirtualBox</vt:lpstr>
      <vt:lpstr>CONCEPTO </vt:lpstr>
      <vt:lpstr>SISTEMAS SOPORTADOS</vt:lpstr>
      <vt:lpstr>FUNCIONALIDADES </vt:lpstr>
      <vt:lpstr>INSTALACIÓN </vt:lpstr>
      <vt:lpstr>INSTALACIÓN </vt:lpstr>
      <vt:lpstr>INSTALACIÓN </vt:lpstr>
      <vt:lpstr>INSTALACIÓN </vt:lpstr>
      <vt:lpstr>INSTALACIÓN </vt:lpstr>
      <vt:lpstr>INSTALACIÓN </vt:lpstr>
      <vt:lpstr>INSTALACIÓN DE UN SISTEMA OPERATIVO MEDIANTE VIRTUALBOX</vt:lpstr>
      <vt:lpstr>INSTALACIÓN DE UN SISTEMA OPERATIVO MEDIANTE VIRTUALBOX</vt:lpstr>
      <vt:lpstr>INSTALACIÓN DE UN SISTEMA OPERATIVO MEDIANTE VIRTUALBOX</vt:lpstr>
      <vt:lpstr>INSTALACIÓN DE UN SISTEMA OPERATIVO MEDIANTE VIRTUALBOX</vt:lpstr>
      <vt:lpstr>INSTALACIÓN DE UN SISTEMA OPERATIVO MEDIANTE VIRTUALBOX</vt:lpstr>
      <vt:lpstr>INSTALACIÓN DE UN SISTEMA OPERATIVO MEDIANTE VIRTUALBOX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d.silvahidd@gmail.com</dc:creator>
  <cp:lastModifiedBy>Karina Uribe Mansilla</cp:lastModifiedBy>
  <cp:revision>187</cp:revision>
  <dcterms:created xsi:type="dcterms:W3CDTF">2020-08-12T18:32:33Z</dcterms:created>
  <dcterms:modified xsi:type="dcterms:W3CDTF">2021-02-15T18:26:43Z</dcterms:modified>
</cp:coreProperties>
</file>