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mmN4Qay6wTQRL8/GNY7cfGJ2c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32" y="84"/>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3836630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1713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01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708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666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7028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0012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50: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595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2907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8943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1762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075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37: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453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9889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747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0158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4959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5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8117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072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61: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270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62: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414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42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38: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06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945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878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480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38366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3703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0936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6"/>
        <p:cNvGrpSpPr/>
        <p:nvPr/>
      </p:nvGrpSpPr>
      <p:grpSpPr>
        <a:xfrm>
          <a:off x="0" y="0"/>
          <a:ext cx="0" cy="0"/>
          <a:chOff x="0" y="0"/>
          <a:chExt cx="0" cy="0"/>
        </a:xfrm>
      </p:grpSpPr>
      <p:sp>
        <p:nvSpPr>
          <p:cNvPr id="7" name="Google Shape;7;p23"/>
          <p:cNvSpPr/>
          <p:nvPr/>
        </p:nvSpPr>
        <p:spPr>
          <a:xfrm>
            <a:off x="242856" y="1756550"/>
            <a:ext cx="9346500" cy="5675922"/>
          </a:xfrm>
          <a:prstGeom prst="round1Rect">
            <a:avLst>
              <a:gd name="adj" fmla="val 15350"/>
            </a:avLst>
          </a:prstGeom>
          <a:solidFill>
            <a:srgbClr val="E9E1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8" name="Google Shape;8;p23"/>
          <p:cNvPicPr preferRelativeResize="0"/>
          <p:nvPr/>
        </p:nvPicPr>
        <p:blipFill rotWithShape="1">
          <a:blip r:embed="rId2">
            <a:alphaModFix/>
          </a:blip>
          <a:srcRect/>
          <a:stretch/>
        </p:blipFill>
        <p:spPr>
          <a:xfrm>
            <a:off x="436350" y="419800"/>
            <a:ext cx="3659450" cy="680475"/>
          </a:xfrm>
          <a:prstGeom prst="rect">
            <a:avLst/>
          </a:prstGeom>
          <a:noFill/>
          <a:ln>
            <a:noFill/>
          </a:ln>
        </p:spPr>
      </p:pic>
      <p:sp>
        <p:nvSpPr>
          <p:cNvPr id="9" name="Google Shape;9;p23"/>
          <p:cNvSpPr/>
          <p:nvPr/>
        </p:nvSpPr>
        <p:spPr>
          <a:xfrm>
            <a:off x="436350" y="6464001"/>
            <a:ext cx="7891862" cy="680474"/>
          </a:xfrm>
          <a:prstGeom prst="roundRect">
            <a:avLst>
              <a:gd name="adj" fmla="val 19335"/>
            </a:avLst>
          </a:prstGeom>
          <a:solidFill>
            <a:srgbClr val="BB9B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 name="Google Shape;10;p23"/>
          <p:cNvPicPr preferRelativeResize="0"/>
          <p:nvPr/>
        </p:nvPicPr>
        <p:blipFill rotWithShape="1">
          <a:blip r:embed="rId3">
            <a:alphaModFix/>
          </a:blip>
          <a:srcRect/>
          <a:stretch/>
        </p:blipFill>
        <p:spPr>
          <a:xfrm>
            <a:off x="433441" y="6464000"/>
            <a:ext cx="690482" cy="680475"/>
          </a:xfrm>
          <a:prstGeom prst="rect">
            <a:avLst/>
          </a:prstGeom>
          <a:noFill/>
          <a:ln>
            <a:noFill/>
          </a:ln>
        </p:spPr>
      </p:pic>
      <p:pic>
        <p:nvPicPr>
          <p:cNvPr id="11" name="Google Shape;11;p23"/>
          <p:cNvPicPr preferRelativeResize="0"/>
          <p:nvPr/>
        </p:nvPicPr>
        <p:blipFill rotWithShape="1">
          <a:blip r:embed="rId4">
            <a:alphaModFix/>
          </a:blip>
          <a:srcRect/>
          <a:stretch/>
        </p:blipFill>
        <p:spPr>
          <a:xfrm>
            <a:off x="8272365" y="1222172"/>
            <a:ext cx="1080000" cy="241875"/>
          </a:xfrm>
          <a:prstGeom prst="rect">
            <a:avLst/>
          </a:prstGeom>
          <a:noFill/>
          <a:ln>
            <a:noFill/>
          </a:ln>
        </p:spPr>
      </p:pic>
      <p:pic>
        <p:nvPicPr>
          <p:cNvPr id="12" name="Google Shape;12;p23"/>
          <p:cNvPicPr preferRelativeResize="0"/>
          <p:nvPr/>
        </p:nvPicPr>
        <p:blipFill rotWithShape="1">
          <a:blip r:embed="rId5">
            <a:alphaModFix/>
          </a:blip>
          <a:srcRect/>
          <a:stretch/>
        </p:blipFill>
        <p:spPr>
          <a:xfrm>
            <a:off x="8272365" y="418596"/>
            <a:ext cx="1080000" cy="664778"/>
          </a:xfrm>
          <a:prstGeom prst="rect">
            <a:avLst/>
          </a:prstGeom>
          <a:noFill/>
          <a:ln>
            <a:noFill/>
          </a:ln>
        </p:spPr>
      </p:pic>
      <p:pic>
        <p:nvPicPr>
          <p:cNvPr id="13" name="Google Shape;13;p23"/>
          <p:cNvPicPr preferRelativeResize="0"/>
          <p:nvPr/>
        </p:nvPicPr>
        <p:blipFill rotWithShape="1">
          <a:blip r:embed="rId6">
            <a:alphaModFix/>
          </a:blip>
          <a:srcRect/>
          <a:stretch/>
        </p:blipFill>
        <p:spPr>
          <a:xfrm>
            <a:off x="8521706" y="6387272"/>
            <a:ext cx="830659" cy="756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a:stretch/>
        </p:blipFill>
        <p:spPr>
          <a:xfrm>
            <a:off x="8272365" y="1222172"/>
            <a:ext cx="1080000" cy="241875"/>
          </a:xfrm>
          <a:prstGeom prst="rect">
            <a:avLst/>
          </a:prstGeom>
          <a:noFill/>
          <a:ln>
            <a:noFill/>
          </a:ln>
        </p:spPr>
      </p:pic>
      <p:pic>
        <p:nvPicPr>
          <p:cNvPr id="17" name="Google Shape;17;p24"/>
          <p:cNvPicPr preferRelativeResize="0"/>
          <p:nvPr/>
        </p:nvPicPr>
        <p:blipFill rotWithShape="1">
          <a:blip r:embed="rId3">
            <a:alphaModFix/>
          </a:blip>
          <a:srcRect/>
          <a:stretch/>
        </p:blipFill>
        <p:spPr>
          <a:xfrm>
            <a:off x="8272365" y="418596"/>
            <a:ext cx="1080000" cy="664778"/>
          </a:xfrm>
          <a:prstGeom prst="rect">
            <a:avLst/>
          </a:prstGeom>
          <a:noFill/>
          <a:ln>
            <a:noFill/>
          </a:ln>
        </p:spPr>
      </p:pic>
      <p:pic>
        <p:nvPicPr>
          <p:cNvPr id="18" name="Google Shape;18;p24"/>
          <p:cNvPicPr preferRelativeResize="0"/>
          <p:nvPr/>
        </p:nvPicPr>
        <p:blipFill rotWithShape="1">
          <a:blip r:embed="rId4">
            <a:alphaModFix/>
          </a:blip>
          <a:srcRect/>
          <a:stretch/>
        </p:blipFill>
        <p:spPr>
          <a:xfrm>
            <a:off x="436350" y="419800"/>
            <a:ext cx="3659450" cy="680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28"/>
          <p:cNvSpPr/>
          <p:nvPr/>
        </p:nvSpPr>
        <p:spPr>
          <a:xfrm rot="10800000" flipH="1">
            <a:off x="181650" y="822025"/>
            <a:ext cx="9356700" cy="6531300"/>
          </a:xfrm>
          <a:prstGeom prst="round1Rect">
            <a:avLst>
              <a:gd name="adj" fmla="val 15350"/>
            </a:avLst>
          </a:prstGeom>
          <a:solidFill>
            <a:srgbClr val="BA9BA5">
              <a:alpha val="2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8"/>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4" name="Google Shape;24;p28"/>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25" name="Google Shape;25;p28"/>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4° Medio | Presentación</a:t>
            </a:r>
            <a:endParaRPr sz="1100" b="0" i="0" u="none" strike="noStrike" cap="none">
              <a:solidFill>
                <a:srgbClr val="741B47"/>
              </a:solidFill>
              <a:latin typeface="Calibri"/>
              <a:ea typeface="Calibri"/>
              <a:cs typeface="Calibri"/>
              <a:sym typeface="Calibri"/>
            </a:endParaRPr>
          </a:p>
        </p:txBody>
      </p:sp>
      <p:sp>
        <p:nvSpPr>
          <p:cNvPr id="26" name="Google Shape;26;p28"/>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1|</a:t>
            </a:r>
            <a:r>
              <a:rPr lang="en-US" sz="1600" b="0" i="0" u="none" strike="noStrike" cap="none">
                <a:solidFill>
                  <a:srgbClr val="741B47"/>
                </a:solidFill>
                <a:latin typeface="Calibri"/>
                <a:ea typeface="Calibri"/>
                <a:cs typeface="Calibri"/>
                <a:sym typeface="Calibri"/>
              </a:rPr>
              <a:t>2</a:t>
            </a:r>
            <a:endParaRPr sz="1600" b="0" i="0" u="none" strike="noStrike" cap="none">
              <a:solidFill>
                <a:srgbClr val="741B47"/>
              </a:solidFill>
              <a:latin typeface="Calibri"/>
              <a:ea typeface="Calibri"/>
              <a:cs typeface="Calibri"/>
              <a:sym typeface="Calibri"/>
            </a:endParaRPr>
          </a:p>
        </p:txBody>
      </p:sp>
      <p:sp>
        <p:nvSpPr>
          <p:cNvPr id="27" name="Google Shape;27;p28"/>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Mantenimiento de sistemas de dirección y suspensión</a:t>
            </a:r>
            <a:endParaRPr sz="14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5"/>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 name="Google Shape;32;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5"/>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Mantenimiento de sistemas de dirección y suspensión</a:t>
            </a:r>
            <a:endParaRPr sz="1400" b="0" i="0" u="none" strike="noStrike" cap="none">
              <a:solidFill>
                <a:srgbClr val="FFFFFF"/>
              </a:solidFill>
              <a:latin typeface="Calibri"/>
              <a:ea typeface="Calibri"/>
              <a:cs typeface="Calibri"/>
              <a:sym typeface="Calibri"/>
            </a:endParaRPr>
          </a:p>
        </p:txBody>
      </p:sp>
      <p:sp>
        <p:nvSpPr>
          <p:cNvPr id="34" name="Google Shape;34;p25"/>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35" name="Google Shape;35;p25"/>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4° Medio | Presentación</a:t>
            </a:r>
            <a:endParaRPr sz="1100" b="0" i="0" u="none" strike="noStrike" cap="none">
              <a:solidFill>
                <a:srgbClr val="741B47"/>
              </a:solidFill>
              <a:latin typeface="Calibri"/>
              <a:ea typeface="Calibri"/>
              <a:cs typeface="Calibri"/>
              <a:sym typeface="Calibri"/>
            </a:endParaRPr>
          </a:p>
        </p:txBody>
      </p:sp>
      <p:sp>
        <p:nvSpPr>
          <p:cNvPr id="36" name="Google Shape;36;p25"/>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1|</a:t>
            </a:r>
            <a:r>
              <a:rPr lang="en-US" sz="1600" b="0" i="0" u="none" strike="noStrike" cap="none">
                <a:solidFill>
                  <a:srgbClr val="741B47"/>
                </a:solidFill>
                <a:latin typeface="Calibri"/>
                <a:ea typeface="Calibri"/>
                <a:cs typeface="Calibri"/>
                <a:sym typeface="Calibri"/>
              </a:rPr>
              <a:t>2</a:t>
            </a:r>
            <a:endParaRPr sz="1600" b="0" i="0" u="none" strike="noStrike" cap="non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6"/>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2" name="Google Shape;42;p26"/>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43" name="Google Shape;43;p26"/>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4° Medio | Presentación</a:t>
            </a:r>
            <a:endParaRPr sz="1100" b="0" i="0" u="none" strike="noStrike" cap="none">
              <a:solidFill>
                <a:srgbClr val="741B47"/>
              </a:solidFill>
              <a:latin typeface="Calibri"/>
              <a:ea typeface="Calibri"/>
              <a:cs typeface="Calibri"/>
              <a:sym typeface="Calibri"/>
            </a:endParaRPr>
          </a:p>
        </p:txBody>
      </p:sp>
      <p:sp>
        <p:nvSpPr>
          <p:cNvPr id="44" name="Google Shape;44;p26"/>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1|</a:t>
            </a:r>
            <a:r>
              <a:rPr lang="en-US" sz="1600" b="0" i="0" u="none" strike="noStrike" cap="none">
                <a:solidFill>
                  <a:srgbClr val="741B47"/>
                </a:solidFill>
                <a:latin typeface="Calibri"/>
                <a:ea typeface="Calibri"/>
                <a:cs typeface="Calibri"/>
                <a:sym typeface="Calibri"/>
              </a:rPr>
              <a:t>2</a:t>
            </a:r>
            <a:endParaRPr sz="1600" b="0" i="0" u="none" strike="noStrike" cap="none">
              <a:solidFill>
                <a:srgbClr val="741B47"/>
              </a:solidFill>
              <a:latin typeface="Calibri"/>
              <a:ea typeface="Calibri"/>
              <a:cs typeface="Calibri"/>
              <a:sym typeface="Calibri"/>
            </a:endParaRPr>
          </a:p>
        </p:txBody>
      </p:sp>
      <p:sp>
        <p:nvSpPr>
          <p:cNvPr id="45" name="Google Shape;45;p26"/>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Mantenimiento de sistemas de dirección y suspensión</a:t>
            </a:r>
            <a:endParaRPr sz="14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27"/>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9" name="Google Shape;49;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0" name="Google Shape;50;p27"/>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51" name="Google Shape;51;p27"/>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MECÁNICA AUTOMOTRIZ</a:t>
            </a:r>
            <a:r>
              <a:rPr lang="en-US" sz="1100" b="0" i="0" u="none" strike="noStrike" cap="none">
                <a:solidFill>
                  <a:srgbClr val="000000"/>
                </a:solidFill>
                <a:latin typeface="Calibri"/>
                <a:ea typeface="Calibri"/>
                <a:cs typeface="Calibri"/>
                <a:sym typeface="Calibri"/>
              </a:rPr>
              <a:t> | 4° Medio | Presentación</a:t>
            </a:r>
            <a:endParaRPr sz="1100" b="0" i="0" u="none" strike="noStrike" cap="none">
              <a:solidFill>
                <a:srgbClr val="741B47"/>
              </a:solidFill>
              <a:latin typeface="Calibri"/>
              <a:ea typeface="Calibri"/>
              <a:cs typeface="Calibri"/>
              <a:sym typeface="Calibri"/>
            </a:endParaRPr>
          </a:p>
        </p:txBody>
      </p:sp>
      <p:sp>
        <p:nvSpPr>
          <p:cNvPr id="52" name="Google Shape;52;p27"/>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1|</a:t>
            </a:r>
            <a:r>
              <a:rPr lang="en-US" sz="1600" b="0" i="0" u="none" strike="noStrike" cap="none">
                <a:solidFill>
                  <a:srgbClr val="741B47"/>
                </a:solidFill>
                <a:latin typeface="Calibri"/>
                <a:ea typeface="Calibri"/>
                <a:cs typeface="Calibri"/>
                <a:sym typeface="Calibri"/>
              </a:rPr>
              <a:t>2</a:t>
            </a:r>
            <a:endParaRPr sz="1600" b="0" i="0" u="none" strike="noStrike" cap="none">
              <a:solidFill>
                <a:srgbClr val="741B47"/>
              </a:solidFill>
              <a:latin typeface="Calibri"/>
              <a:ea typeface="Calibri"/>
              <a:cs typeface="Calibri"/>
              <a:sym typeface="Calibri"/>
            </a:endParaRPr>
          </a:p>
        </p:txBody>
      </p:sp>
      <p:sp>
        <p:nvSpPr>
          <p:cNvPr id="53" name="Google Shape;53;p27"/>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Mantenimiento de sistemas de dirección y suspensión</a:t>
            </a:r>
            <a:endParaRPr sz="14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4"/>
        <p:cNvGrpSpPr/>
        <p:nvPr/>
      </p:nvGrpSpPr>
      <p:grpSpPr>
        <a:xfrm>
          <a:off x="0" y="0"/>
          <a:ext cx="0" cy="0"/>
          <a:chOff x="0" y="0"/>
          <a:chExt cx="0" cy="0"/>
        </a:xfrm>
      </p:grpSpPr>
      <p:sp>
        <p:nvSpPr>
          <p:cNvPr id="55" name="Google Shape;55;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name="adj1" fmla="val 16667"/>
              <a:gd name="adj2" fmla="val 0"/>
            </a:avLst>
          </a:prstGeom>
          <a:blipFill rotWithShape="1">
            <a:blip r:embed="rId2">
              <a:alphaModFix/>
            </a:blip>
            <a:tile tx="0" ty="0" sx="100000" sy="100000" flip="none" algn="tl"/>
          </a:blip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0"/>
          <p:cNvSpPr txBox="1"/>
          <p:nvPr/>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400" b="1" i="0" u="none" strike="noStrike" cap="none">
                <a:solidFill>
                  <a:schemeClr val="dk1"/>
                </a:solidFill>
                <a:latin typeface="Calibri"/>
                <a:ea typeface="Calibri"/>
                <a:cs typeface="Calibri"/>
                <a:sym typeface="Calibri"/>
              </a:rPr>
              <a:t>¡Atención!</a:t>
            </a:r>
            <a:endParaRPr sz="1400" b="1" i="0" u="none" strike="noStrike" cap="non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youtube.com/watch?v=kDJ_Lu8i9us" TargetMode="Externa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5" name="Google Shape;65;p1"/>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741B47"/>
                </a:solidFill>
                <a:latin typeface="Calibri"/>
                <a:ea typeface="Calibri"/>
                <a:cs typeface="Calibri"/>
                <a:sym typeface="Calibri"/>
              </a:rPr>
              <a:t>SECTOR METALMECÁNICA </a:t>
            </a:r>
            <a:r>
              <a:rPr lang="en-US" sz="1200" b="0" i="0" u="none" strike="noStrike" cap="none">
                <a:solidFill>
                  <a:srgbClr val="741B47"/>
                </a:solidFill>
                <a:latin typeface="Calibri"/>
                <a:ea typeface="Calibri"/>
                <a:cs typeface="Calibri"/>
                <a:sym typeface="Calibri"/>
              </a:rPr>
              <a:t>| NIVEL 4° MEDIO</a:t>
            </a:r>
            <a:endParaRPr sz="1200" b="0" i="0" u="none" strike="noStrike" cap="none">
              <a:solidFill>
                <a:srgbClr val="741B47"/>
              </a:solidFill>
              <a:latin typeface="Calibri"/>
              <a:ea typeface="Calibri"/>
              <a:cs typeface="Calibri"/>
              <a:sym typeface="Calibri"/>
            </a:endParaRPr>
          </a:p>
        </p:txBody>
      </p:sp>
      <p:sp>
        <p:nvSpPr>
          <p:cNvPr id="66" name="Google Shape;6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MÓDULO 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67" name="Google Shape;67;p1"/>
          <p:cNvSpPr txBox="1"/>
          <p:nvPr/>
        </p:nvSpPr>
        <p:spPr>
          <a:xfrm>
            <a:off x="365424" y="2376001"/>
            <a:ext cx="8740476" cy="13572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3600" b="1" i="0" u="none" strike="noStrike" cap="none">
                <a:solidFill>
                  <a:srgbClr val="741B47"/>
                </a:solidFill>
                <a:latin typeface="Calibri"/>
                <a:ea typeface="Calibri"/>
                <a:cs typeface="Calibri"/>
                <a:sym typeface="Calibri"/>
              </a:rPr>
              <a:t>MANTENIMIENTO DE SISTEMAS DE DIRECCIÓN Y SUSPENSIÓN</a:t>
            </a:r>
            <a:endParaRPr sz="3600" b="1" i="0" u="none" strike="noStrike" cap="none">
              <a:solidFill>
                <a:srgbClr val="741B47"/>
              </a:solidFill>
              <a:latin typeface="Calibri"/>
              <a:ea typeface="Calibri"/>
              <a:cs typeface="Calibri"/>
              <a:sym typeface="Calibri"/>
            </a:endParaRPr>
          </a:p>
          <a:p>
            <a:pPr marL="0" marR="0" lvl="0" indent="0" algn="l" rtl="0">
              <a:lnSpc>
                <a:spcPct val="90000"/>
              </a:lnSpc>
              <a:spcBef>
                <a:spcPts val="0"/>
              </a:spcBef>
              <a:spcAft>
                <a:spcPts val="0"/>
              </a:spcAft>
              <a:buNone/>
            </a:pPr>
            <a:endParaRPr sz="3600" b="1" i="0" u="none" strike="noStrike" cap="none">
              <a:solidFill>
                <a:srgbClr val="741B47"/>
              </a:solidFill>
              <a:latin typeface="Calibri"/>
              <a:ea typeface="Calibri"/>
              <a:cs typeface="Calibri"/>
              <a:sym typeface="Calibri"/>
            </a:endParaRPr>
          </a:p>
        </p:txBody>
      </p:sp>
      <p:pic>
        <p:nvPicPr>
          <p:cNvPr id="68" name="Google Shape;68;p1"/>
          <p:cNvPicPr preferRelativeResize="0"/>
          <p:nvPr/>
        </p:nvPicPr>
        <p:blipFill rotWithShape="1">
          <a:blip r:embed="rId3">
            <a:alphaModFix/>
          </a:blip>
          <a:srcRect/>
          <a:stretch/>
        </p:blipFill>
        <p:spPr>
          <a:xfrm>
            <a:off x="1770389" y="3323175"/>
            <a:ext cx="6179484" cy="328086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5"/>
          <p:cNvSpPr txBox="1"/>
          <p:nvPr/>
        </p:nvSpPr>
        <p:spPr>
          <a:xfrm>
            <a:off x="3784349" y="2007604"/>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1" name="Google Shape;181;p45"/>
          <p:cNvSpPr txBox="1"/>
          <p:nvPr/>
        </p:nvSpPr>
        <p:spPr>
          <a:xfrm>
            <a:off x="4481466" y="2030789"/>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2" name="Google Shape;182;p45"/>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183" name="Google Shape;183;p45"/>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184" name="Google Shape;184;p45"/>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SISTEMA DE </a:t>
            </a:r>
            <a:r>
              <a:rPr lang="en-US" sz="2800" b="0" i="0" u="none" strike="noStrike" cap="none">
                <a:solidFill>
                  <a:srgbClr val="FF0000"/>
                </a:solidFill>
                <a:latin typeface="Calibri"/>
                <a:ea typeface="Calibri"/>
                <a:cs typeface="Calibri"/>
                <a:sym typeface="Calibri"/>
              </a:rPr>
              <a:t>DIRECCIÓN  </a:t>
            </a:r>
            <a:endParaRPr sz="3100" b="0" i="0" u="none" strike="noStrike" cap="none">
              <a:solidFill>
                <a:srgbClr val="FF0000"/>
              </a:solidFill>
              <a:latin typeface="Calibri"/>
              <a:ea typeface="Calibri"/>
              <a:cs typeface="Calibri"/>
              <a:sym typeface="Calibri"/>
            </a:endParaRPr>
          </a:p>
        </p:txBody>
      </p:sp>
      <p:sp>
        <p:nvSpPr>
          <p:cNvPr id="185" name="Google Shape;185;p45"/>
          <p:cNvSpPr txBox="1"/>
          <p:nvPr/>
        </p:nvSpPr>
        <p:spPr>
          <a:xfrm>
            <a:off x="771981" y="2194779"/>
            <a:ext cx="4223352" cy="246221"/>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1" i="0" u="none" strike="noStrike" cap="none">
                <a:solidFill>
                  <a:srgbClr val="741B47"/>
                </a:solidFill>
                <a:latin typeface="Calibri"/>
                <a:ea typeface="Calibri"/>
                <a:cs typeface="Calibri"/>
                <a:sym typeface="Calibri"/>
              </a:rPr>
              <a:t>Columnas de dirección colapsables</a:t>
            </a:r>
            <a:endParaRPr/>
          </a:p>
        </p:txBody>
      </p:sp>
      <p:pic>
        <p:nvPicPr>
          <p:cNvPr id="186" name="Google Shape;186;p45"/>
          <p:cNvPicPr preferRelativeResize="0"/>
          <p:nvPr/>
        </p:nvPicPr>
        <p:blipFill rotWithShape="1">
          <a:blip r:embed="rId3">
            <a:alphaModFix/>
          </a:blip>
          <a:srcRect/>
          <a:stretch/>
        </p:blipFill>
        <p:spPr>
          <a:xfrm>
            <a:off x="571500" y="2530636"/>
            <a:ext cx="8552688" cy="427329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46"/>
          <p:cNvPicPr preferRelativeResize="0"/>
          <p:nvPr/>
        </p:nvPicPr>
        <p:blipFill rotWithShape="1">
          <a:blip r:embed="rId3">
            <a:alphaModFix/>
          </a:blip>
          <a:srcRect/>
          <a:stretch/>
        </p:blipFill>
        <p:spPr>
          <a:xfrm>
            <a:off x="5941562" y="1567119"/>
            <a:ext cx="2962656" cy="5248656"/>
          </a:xfrm>
          <a:prstGeom prst="rect">
            <a:avLst/>
          </a:prstGeom>
          <a:noFill/>
          <a:ln>
            <a:noFill/>
          </a:ln>
        </p:spPr>
      </p:pic>
      <p:sp>
        <p:nvSpPr>
          <p:cNvPr id="192" name="Google Shape;192;p46"/>
          <p:cNvSpPr txBox="1"/>
          <p:nvPr/>
        </p:nvSpPr>
        <p:spPr>
          <a:xfrm>
            <a:off x="506729" y="5822930"/>
            <a:ext cx="49956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741B47"/>
                </a:solidFill>
                <a:latin typeface="Calibri"/>
                <a:ea typeface="Calibri"/>
                <a:cs typeface="Calibri"/>
                <a:sym typeface="Calibri"/>
              </a:rPr>
              <a:t>¡Comparte tus respuestas!</a:t>
            </a:r>
            <a:endParaRPr sz="1400" b="0" i="0" u="none" strike="noStrike" cap="none">
              <a:solidFill>
                <a:srgbClr val="000000"/>
              </a:solidFill>
              <a:latin typeface="Arial"/>
              <a:ea typeface="Arial"/>
              <a:cs typeface="Arial"/>
              <a:sym typeface="Arial"/>
            </a:endParaRPr>
          </a:p>
        </p:txBody>
      </p:sp>
      <p:sp>
        <p:nvSpPr>
          <p:cNvPr id="193" name="Google Shape;193;p46"/>
          <p:cNvSpPr/>
          <p:nvPr/>
        </p:nvSpPr>
        <p:spPr>
          <a:xfrm>
            <a:off x="371783" y="2258677"/>
            <a:ext cx="5146800" cy="238800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94" name="Google Shape;194;p46"/>
          <p:cNvPicPr preferRelativeResize="0"/>
          <p:nvPr/>
        </p:nvPicPr>
        <p:blipFill rotWithShape="1">
          <a:blip r:embed="rId4">
            <a:alphaModFix/>
          </a:blip>
          <a:srcRect/>
          <a:stretch/>
        </p:blipFill>
        <p:spPr>
          <a:xfrm>
            <a:off x="5262651" y="2061749"/>
            <a:ext cx="477100" cy="477100"/>
          </a:xfrm>
          <a:prstGeom prst="rect">
            <a:avLst/>
          </a:prstGeom>
          <a:noFill/>
          <a:ln>
            <a:noFill/>
          </a:ln>
        </p:spPr>
      </p:pic>
      <p:sp>
        <p:nvSpPr>
          <p:cNvPr id="195" name="Google Shape;195;p46"/>
          <p:cNvSpPr txBox="1"/>
          <p:nvPr/>
        </p:nvSpPr>
        <p:spPr>
          <a:xfrm>
            <a:off x="732228" y="2557561"/>
            <a:ext cx="44259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¿Cuáles son los componentes del sistema de dirección?</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¿Son todos los sistemas iguales?</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¿Qué crees que significa que un sistema de dirección sea “asistido”?</a:t>
            </a:r>
            <a:endParaRPr sz="1600" b="0" i="0" u="none" strike="noStrike" cap="none">
              <a:solidFill>
                <a:srgbClr val="000000"/>
              </a:solidFill>
              <a:latin typeface="Calibri"/>
              <a:ea typeface="Calibri"/>
              <a:cs typeface="Calibri"/>
              <a:sym typeface="Calibri"/>
            </a:endParaRPr>
          </a:p>
        </p:txBody>
      </p:sp>
      <p:sp>
        <p:nvSpPr>
          <p:cNvPr id="196" name="Google Shape;196;p4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REFLEXIONEMOS</a:t>
            </a:r>
            <a:endParaRPr sz="3100" b="1" i="0" u="none" strike="noStrike" cap="none">
              <a:solidFill>
                <a:srgbClr val="741B47"/>
              </a:solidFill>
              <a:latin typeface="Calibri"/>
              <a:ea typeface="Calibri"/>
              <a:cs typeface="Calibri"/>
              <a:sym typeface="Calibri"/>
            </a:endParaRPr>
          </a:p>
        </p:txBody>
      </p:sp>
      <p:sp>
        <p:nvSpPr>
          <p:cNvPr id="197" name="Google Shape;197;p46"/>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HAGAMOS UNA PAUSA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7"/>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03" name="Google Shape;203;p47"/>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04" name="Google Shape;204;p47"/>
          <p:cNvSpPr/>
          <p:nvPr/>
        </p:nvSpPr>
        <p:spPr>
          <a:xfrm>
            <a:off x="325689" y="2014397"/>
            <a:ext cx="8769819" cy="982803"/>
          </a:xfrm>
          <a:prstGeom prst="roundRect">
            <a:avLst>
              <a:gd name="adj" fmla="val 29068"/>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47"/>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SISTEMA DE </a:t>
            </a:r>
            <a:r>
              <a:rPr lang="en-US" sz="2800" b="0" i="0" u="none" strike="noStrike" cap="none">
                <a:solidFill>
                  <a:srgbClr val="FF0000"/>
                </a:solidFill>
                <a:latin typeface="Calibri"/>
                <a:ea typeface="Calibri"/>
                <a:cs typeface="Calibri"/>
                <a:sym typeface="Calibri"/>
              </a:rPr>
              <a:t>DIRECCIÓN ASISTIDOS</a:t>
            </a:r>
            <a:endParaRPr sz="3100" b="0" i="0" u="none" strike="noStrike" cap="none">
              <a:solidFill>
                <a:srgbClr val="FF0000"/>
              </a:solidFill>
              <a:latin typeface="Calibri"/>
              <a:ea typeface="Calibri"/>
              <a:cs typeface="Calibri"/>
              <a:sym typeface="Calibri"/>
            </a:endParaRPr>
          </a:p>
        </p:txBody>
      </p:sp>
      <p:sp>
        <p:nvSpPr>
          <p:cNvPr id="206" name="Google Shape;206;p47"/>
          <p:cNvSpPr txBox="1"/>
          <p:nvPr/>
        </p:nvSpPr>
        <p:spPr>
          <a:xfrm>
            <a:off x="771981" y="2262517"/>
            <a:ext cx="7877234" cy="49244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La Asistencia a la dirección tiene que ver con elementos y componentes capaces de amplificar la fuerza aplicada por el conductor sobre el volante.</a:t>
            </a:r>
            <a:endParaRPr/>
          </a:p>
        </p:txBody>
      </p:sp>
      <p:sp>
        <p:nvSpPr>
          <p:cNvPr id="207" name="Google Shape;207;p47"/>
          <p:cNvSpPr/>
          <p:nvPr/>
        </p:nvSpPr>
        <p:spPr>
          <a:xfrm>
            <a:off x="325689" y="3124220"/>
            <a:ext cx="8769819" cy="1464713"/>
          </a:xfrm>
          <a:prstGeom prst="roundRect">
            <a:avLst>
              <a:gd name="adj" fmla="val 19241"/>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47"/>
          <p:cNvSpPr txBox="1"/>
          <p:nvPr/>
        </p:nvSpPr>
        <p:spPr>
          <a:xfrm>
            <a:off x="771981" y="3372340"/>
            <a:ext cx="7877234" cy="98488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La primera asistencia que se aplica a los sistemas de dirección comienza en el volante, en donde se poduce una amplificación de la fuerza aplicada por el conductor, debido al diámetro del volante y al diámetro del eje de la columna de dirección que transmite el giro hasta la caja de dirección o cremallera, depende del sistema.</a:t>
            </a:r>
            <a:endParaRPr/>
          </a:p>
        </p:txBody>
      </p:sp>
      <p:pic>
        <p:nvPicPr>
          <p:cNvPr id="209" name="Google Shape;209;p47"/>
          <p:cNvPicPr preferRelativeResize="0"/>
          <p:nvPr/>
        </p:nvPicPr>
        <p:blipFill rotWithShape="1">
          <a:blip r:embed="rId3">
            <a:alphaModFix/>
          </a:blip>
          <a:srcRect/>
          <a:stretch/>
        </p:blipFill>
        <p:spPr>
          <a:xfrm>
            <a:off x="6777501" y="4830478"/>
            <a:ext cx="2167989" cy="1986126"/>
          </a:xfrm>
          <a:prstGeom prst="rect">
            <a:avLst/>
          </a:prstGeom>
          <a:noFill/>
          <a:ln>
            <a:noFill/>
          </a:ln>
        </p:spPr>
      </p:pic>
      <p:pic>
        <p:nvPicPr>
          <p:cNvPr id="210" name="Google Shape;210;p47"/>
          <p:cNvPicPr preferRelativeResize="0"/>
          <p:nvPr/>
        </p:nvPicPr>
        <p:blipFill rotWithShape="1">
          <a:blip r:embed="rId4">
            <a:alphaModFix/>
          </a:blip>
          <a:srcRect/>
          <a:stretch/>
        </p:blipFill>
        <p:spPr>
          <a:xfrm>
            <a:off x="452175" y="4837053"/>
            <a:ext cx="2167990" cy="2012480"/>
          </a:xfrm>
          <a:prstGeom prst="rect">
            <a:avLst/>
          </a:prstGeom>
          <a:noFill/>
          <a:ln>
            <a:noFill/>
          </a:ln>
        </p:spPr>
      </p:pic>
      <p:pic>
        <p:nvPicPr>
          <p:cNvPr id="211" name="Google Shape;211;p47"/>
          <p:cNvPicPr preferRelativeResize="0"/>
          <p:nvPr/>
        </p:nvPicPr>
        <p:blipFill rotWithShape="1">
          <a:blip r:embed="rId5">
            <a:alphaModFix/>
          </a:blip>
          <a:srcRect/>
          <a:stretch/>
        </p:blipFill>
        <p:spPr>
          <a:xfrm>
            <a:off x="2998285" y="4778486"/>
            <a:ext cx="3401096" cy="2124675"/>
          </a:xfrm>
          <a:prstGeom prst="roundRect">
            <a:avLst>
              <a:gd name="adj" fmla="val 16667"/>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8"/>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17" name="Google Shape;217;p48"/>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18" name="Google Shape;218;p48"/>
          <p:cNvSpPr/>
          <p:nvPr/>
        </p:nvSpPr>
        <p:spPr>
          <a:xfrm>
            <a:off x="325689" y="2014397"/>
            <a:ext cx="8769819" cy="2405203"/>
          </a:xfrm>
          <a:prstGeom prst="roundRect">
            <a:avLst>
              <a:gd name="adj" fmla="val 14635"/>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48"/>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SISTEMA DE </a:t>
            </a:r>
            <a:r>
              <a:rPr lang="en-US" sz="2800" b="0" i="0" u="none" strike="noStrike" cap="none">
                <a:solidFill>
                  <a:srgbClr val="FF0000"/>
                </a:solidFill>
                <a:latin typeface="Calibri"/>
                <a:ea typeface="Calibri"/>
                <a:cs typeface="Calibri"/>
                <a:sym typeface="Calibri"/>
              </a:rPr>
              <a:t>DIRECCIÓN ASISTIDOS</a:t>
            </a:r>
            <a:endParaRPr sz="3100" b="0" i="0" u="none" strike="noStrike" cap="none">
              <a:solidFill>
                <a:srgbClr val="FF0000"/>
              </a:solidFill>
              <a:latin typeface="Calibri"/>
              <a:ea typeface="Calibri"/>
              <a:cs typeface="Calibri"/>
              <a:sym typeface="Calibri"/>
            </a:endParaRPr>
          </a:p>
        </p:txBody>
      </p:sp>
      <p:sp>
        <p:nvSpPr>
          <p:cNvPr id="220" name="Google Shape;220;p48"/>
          <p:cNvSpPr txBox="1"/>
          <p:nvPr/>
        </p:nvSpPr>
        <p:spPr>
          <a:xfrm>
            <a:off x="771981" y="2262517"/>
            <a:ext cx="7877234" cy="196977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Otro tipo de Asistencia es del tipo Hidráulica utilizada en los Sistemas de Dirección mecánicos por cremallera o por caja de dirección.</a:t>
            </a:r>
            <a:endParaRPr/>
          </a:p>
          <a:p>
            <a:pPr marL="0" marR="0" lvl="0" indent="0" algn="just" rtl="0">
              <a:lnSpc>
                <a:spcPct val="100000"/>
              </a:lnSpc>
              <a:spcBef>
                <a:spcPts val="0"/>
              </a:spcBef>
              <a:spcAft>
                <a:spcPts val="0"/>
              </a:spcAft>
              <a:buNone/>
            </a:pP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En ambos sistemas, además de sus componentes habitualers se agregan componentes tales como:</a:t>
            </a:r>
            <a:endParaRPr/>
          </a:p>
          <a:p>
            <a:pPr marL="285750" marR="0" lvl="1"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Bomba de dirección hidráulica.</a:t>
            </a:r>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Caja de dirección.</a:t>
            </a:r>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Circuito ded alta y baja presión.</a:t>
            </a:r>
            <a:endParaRPr sz="1600" b="0" i="0" u="none" strike="noStrike" cap="none">
              <a:solidFill>
                <a:srgbClr val="2C2C2C"/>
              </a:solidFill>
              <a:latin typeface="Calibri"/>
              <a:ea typeface="Calibri"/>
              <a:cs typeface="Calibri"/>
              <a:sym typeface="Calibri"/>
            </a:endParaRPr>
          </a:p>
        </p:txBody>
      </p:sp>
      <p:pic>
        <p:nvPicPr>
          <p:cNvPr id="221" name="Google Shape;221;p48"/>
          <p:cNvPicPr preferRelativeResize="0"/>
          <p:nvPr/>
        </p:nvPicPr>
        <p:blipFill rotWithShape="1">
          <a:blip r:embed="rId3">
            <a:alphaModFix/>
          </a:blip>
          <a:srcRect/>
          <a:stretch/>
        </p:blipFill>
        <p:spPr>
          <a:xfrm>
            <a:off x="6461758" y="3595574"/>
            <a:ext cx="3080042" cy="2281355"/>
          </a:xfrm>
          <a:prstGeom prst="roundRect">
            <a:avLst>
              <a:gd name="adj" fmla="val 16667"/>
            </a:avLst>
          </a:prstGeom>
          <a:noFill/>
          <a:ln w="82550" cap="flat" cmpd="sng">
            <a:solidFill>
              <a:schemeClr val="lt1"/>
            </a:solidFill>
            <a:prstDash val="solid"/>
            <a:round/>
            <a:headEnd type="none" w="sm" len="sm"/>
            <a:tailEnd type="none" w="sm" len="sm"/>
          </a:ln>
        </p:spPr>
      </p:pic>
      <p:sp>
        <p:nvSpPr>
          <p:cNvPr id="222" name="Google Shape;222;p48"/>
          <p:cNvSpPr txBox="1"/>
          <p:nvPr/>
        </p:nvSpPr>
        <p:spPr>
          <a:xfrm>
            <a:off x="-567267" y="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3" name="Google Shape;223;p48"/>
          <p:cNvPicPr preferRelativeResize="0"/>
          <p:nvPr/>
        </p:nvPicPr>
        <p:blipFill rotWithShape="1">
          <a:blip r:embed="rId4">
            <a:alphaModFix/>
          </a:blip>
          <a:srcRect/>
          <a:stretch/>
        </p:blipFill>
        <p:spPr>
          <a:xfrm>
            <a:off x="1162937" y="4842930"/>
            <a:ext cx="4461573" cy="151007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9"/>
          <p:cNvSpPr/>
          <p:nvPr/>
        </p:nvSpPr>
        <p:spPr>
          <a:xfrm>
            <a:off x="325690" y="3570141"/>
            <a:ext cx="4373143" cy="3167937"/>
          </a:xfrm>
          <a:prstGeom prst="roundRect">
            <a:avLst>
              <a:gd name="adj" fmla="val 8287"/>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49"/>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30" name="Google Shape;230;p49"/>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31" name="Google Shape;231;p49"/>
          <p:cNvSpPr/>
          <p:nvPr/>
        </p:nvSpPr>
        <p:spPr>
          <a:xfrm>
            <a:off x="325689" y="2014398"/>
            <a:ext cx="8769819" cy="1380874"/>
          </a:xfrm>
          <a:prstGeom prst="roundRect">
            <a:avLst>
              <a:gd name="adj" fmla="val 18924"/>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49"/>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SISTEMA DE </a:t>
            </a:r>
            <a:r>
              <a:rPr lang="en-US" sz="2800" b="0" i="0" u="none" strike="noStrike" cap="none">
                <a:solidFill>
                  <a:srgbClr val="FF0000"/>
                </a:solidFill>
                <a:latin typeface="Calibri"/>
                <a:ea typeface="Calibri"/>
                <a:cs typeface="Calibri"/>
                <a:sym typeface="Calibri"/>
              </a:rPr>
              <a:t>DIRECCIÓN ASISTIDOS</a:t>
            </a:r>
            <a:endParaRPr sz="3100" b="0" i="0" u="none" strike="noStrike" cap="none">
              <a:solidFill>
                <a:srgbClr val="FF0000"/>
              </a:solidFill>
              <a:latin typeface="Calibri"/>
              <a:ea typeface="Calibri"/>
              <a:cs typeface="Calibri"/>
              <a:sym typeface="Calibri"/>
            </a:endParaRPr>
          </a:p>
        </p:txBody>
      </p:sp>
      <p:sp>
        <p:nvSpPr>
          <p:cNvPr id="233" name="Google Shape;233;p49"/>
          <p:cNvSpPr txBox="1"/>
          <p:nvPr/>
        </p:nvSpPr>
        <p:spPr>
          <a:xfrm>
            <a:off x="771981" y="2189268"/>
            <a:ext cx="7877234" cy="98488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La Asistencia al Sistemas de Dirección mecánico que ha sido introducido en el mercado en la actualidad, es la Eléctrica.</a:t>
            </a:r>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Este sistema incorpora un motor eléctrico y Unidad de Control, los cuales se instalan en la columna de dirección.</a:t>
            </a:r>
            <a:endParaRPr sz="1600" b="0" i="0" u="none" strike="noStrike" cap="none">
              <a:solidFill>
                <a:srgbClr val="2C2C2C"/>
              </a:solidFill>
              <a:latin typeface="Calibri"/>
              <a:ea typeface="Calibri"/>
              <a:cs typeface="Calibri"/>
              <a:sym typeface="Calibri"/>
            </a:endParaRPr>
          </a:p>
        </p:txBody>
      </p:sp>
      <p:sp>
        <p:nvSpPr>
          <p:cNvPr id="234" name="Google Shape;234;p49"/>
          <p:cNvSpPr txBox="1"/>
          <p:nvPr/>
        </p:nvSpPr>
        <p:spPr>
          <a:xfrm>
            <a:off x="-567267" y="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5" name="Google Shape;235;p49"/>
          <p:cNvPicPr preferRelativeResize="0"/>
          <p:nvPr/>
        </p:nvPicPr>
        <p:blipFill rotWithShape="1">
          <a:blip r:embed="rId3">
            <a:alphaModFix/>
          </a:blip>
          <a:srcRect/>
          <a:stretch/>
        </p:blipFill>
        <p:spPr>
          <a:xfrm>
            <a:off x="4927425" y="4253520"/>
            <a:ext cx="4503932" cy="2068815"/>
          </a:xfrm>
          <a:prstGeom prst="roundRect">
            <a:avLst>
              <a:gd name="adj" fmla="val 16667"/>
            </a:avLst>
          </a:prstGeom>
          <a:noFill/>
          <a:ln>
            <a:noFill/>
          </a:ln>
        </p:spPr>
      </p:pic>
      <p:sp>
        <p:nvSpPr>
          <p:cNvPr id="236" name="Google Shape;236;p49"/>
          <p:cNvSpPr txBox="1"/>
          <p:nvPr/>
        </p:nvSpPr>
        <p:spPr>
          <a:xfrm>
            <a:off x="694860" y="3790307"/>
            <a:ext cx="3569239"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Este sistema, además de ser muy eficiente, permite quitarle carga al motor, ya que se elimina la parte hidráulica, por lo que no es necesario mover una bomba para generar el caudal y posterior presión hidráulica que asiste al sistema mecánico de dirección.</a:t>
            </a:r>
            <a:endParaRPr/>
          </a:p>
          <a:p>
            <a:pPr marL="0" marR="0" lvl="0" indent="0" algn="just" rtl="0">
              <a:lnSpc>
                <a:spcPct val="100000"/>
              </a:lnSpc>
              <a:spcBef>
                <a:spcPts val="0"/>
              </a:spcBef>
              <a:spcAft>
                <a:spcPts val="0"/>
              </a:spcAft>
              <a:buNone/>
            </a:pP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Con este sistema, el motor del vehículo se torna más eficiente, ya que tiene menos cargas que arrastar.</a:t>
            </a:r>
            <a:endParaRPr sz="1600" b="0" i="0" u="none" strike="noStrike" cap="none">
              <a:solidFill>
                <a:srgbClr val="2C2C2C"/>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0"/>
          <p:cNvSpPr/>
          <p:nvPr/>
        </p:nvSpPr>
        <p:spPr>
          <a:xfrm>
            <a:off x="4595430" y="2243137"/>
            <a:ext cx="4845548" cy="2229744"/>
          </a:xfrm>
          <a:prstGeom prst="roundRect">
            <a:avLst>
              <a:gd name="adj" fmla="val 9418"/>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pic>
        <p:nvPicPr>
          <p:cNvPr id="242" name="Google Shape;242;p50"/>
          <p:cNvPicPr preferRelativeResize="0"/>
          <p:nvPr/>
        </p:nvPicPr>
        <p:blipFill rotWithShape="1">
          <a:blip r:embed="rId3">
            <a:alphaModFix/>
          </a:blip>
          <a:srcRect/>
          <a:stretch/>
        </p:blipFill>
        <p:spPr>
          <a:xfrm>
            <a:off x="544559" y="2975415"/>
            <a:ext cx="5590032" cy="3544824"/>
          </a:xfrm>
          <a:prstGeom prst="rect">
            <a:avLst/>
          </a:prstGeom>
          <a:noFill/>
          <a:ln>
            <a:noFill/>
          </a:ln>
        </p:spPr>
      </p:pic>
      <p:sp>
        <p:nvSpPr>
          <p:cNvPr id="243" name="Google Shape;243;p50"/>
          <p:cNvSpPr txBox="1"/>
          <p:nvPr/>
        </p:nvSpPr>
        <p:spPr>
          <a:xfrm>
            <a:off x="4917866" y="2411969"/>
            <a:ext cx="4090332" cy="1816651"/>
          </a:xfrm>
          <a:prstGeom prst="rect">
            <a:avLst/>
          </a:prstGeom>
          <a:noFill/>
          <a:ln>
            <a:noFill/>
          </a:ln>
        </p:spPr>
        <p:txBody>
          <a:bodyPr spcFirstLastPara="1" wrap="square" lIns="45725" tIns="45700" rIns="45725" bIns="45700" anchor="t" anchorCtr="0">
            <a:spAutoFit/>
          </a:bodyPr>
          <a:lstStyle/>
          <a:p>
            <a:pPr marL="343037" marR="0" lvl="0" indent="-343037" algn="l" rtl="0">
              <a:lnSpc>
                <a:spcPct val="100000"/>
              </a:lnSpc>
              <a:spcBef>
                <a:spcPts val="0"/>
              </a:spcBef>
              <a:spcAft>
                <a:spcPts val="0"/>
              </a:spcAft>
              <a:buClr>
                <a:srgbClr val="000000"/>
              </a:buClr>
              <a:buSzPts val="1601"/>
              <a:buFont typeface="Arial"/>
              <a:buAutoNum type="arabicPeriod"/>
            </a:pPr>
            <a:r>
              <a:rPr lang="en-US" sz="1601" b="0" i="0" u="none" strike="noStrike" cap="none">
                <a:solidFill>
                  <a:srgbClr val="741B47"/>
                </a:solidFill>
                <a:latin typeface="Calibri"/>
                <a:ea typeface="Calibri"/>
                <a:cs typeface="Calibri"/>
                <a:sym typeface="Calibri"/>
              </a:rPr>
              <a:t>Barra de dirección o cremallera.</a:t>
            </a:r>
            <a:endParaRPr/>
          </a:p>
          <a:p>
            <a:pPr marL="343037" marR="0" lvl="0" indent="-343037" algn="l" rtl="0">
              <a:lnSpc>
                <a:spcPct val="100000"/>
              </a:lnSpc>
              <a:spcBef>
                <a:spcPts val="0"/>
              </a:spcBef>
              <a:spcAft>
                <a:spcPts val="0"/>
              </a:spcAft>
              <a:buClr>
                <a:srgbClr val="000000"/>
              </a:buClr>
              <a:buSzPts val="1601"/>
              <a:buFont typeface="Arial"/>
              <a:buAutoNum type="arabicPeriod"/>
            </a:pPr>
            <a:r>
              <a:rPr lang="en-US" sz="1601" b="0" i="0" u="none" strike="noStrike" cap="none">
                <a:solidFill>
                  <a:srgbClr val="741B47"/>
                </a:solidFill>
                <a:latin typeface="Calibri"/>
                <a:ea typeface="Calibri"/>
                <a:cs typeface="Calibri"/>
                <a:sym typeface="Calibri"/>
              </a:rPr>
              <a:t>Piñón helicoidal.</a:t>
            </a:r>
            <a:endParaRPr/>
          </a:p>
          <a:p>
            <a:pPr marL="343037" marR="0" lvl="0" indent="-343037" algn="l" rtl="0">
              <a:lnSpc>
                <a:spcPct val="100000"/>
              </a:lnSpc>
              <a:spcBef>
                <a:spcPts val="0"/>
              </a:spcBef>
              <a:spcAft>
                <a:spcPts val="0"/>
              </a:spcAft>
              <a:buClr>
                <a:srgbClr val="000000"/>
              </a:buClr>
              <a:buSzPts val="1601"/>
              <a:buFont typeface="Arial"/>
              <a:buAutoNum type="arabicPeriod"/>
            </a:pPr>
            <a:r>
              <a:rPr lang="en-US" sz="1601" b="0" i="0" u="none" strike="noStrike" cap="none">
                <a:solidFill>
                  <a:srgbClr val="741B47"/>
                </a:solidFill>
                <a:latin typeface="Calibri"/>
                <a:ea typeface="Calibri"/>
                <a:cs typeface="Calibri"/>
                <a:sym typeface="Calibri"/>
              </a:rPr>
              <a:t>Bieletas de dirección.</a:t>
            </a:r>
            <a:endParaRPr/>
          </a:p>
          <a:p>
            <a:pPr marL="343037" marR="0" lvl="0" indent="-343037" algn="l" rtl="0">
              <a:lnSpc>
                <a:spcPct val="100000"/>
              </a:lnSpc>
              <a:spcBef>
                <a:spcPts val="0"/>
              </a:spcBef>
              <a:spcAft>
                <a:spcPts val="0"/>
              </a:spcAft>
              <a:buClr>
                <a:srgbClr val="000000"/>
              </a:buClr>
              <a:buSzPts val="1601"/>
              <a:buFont typeface="Arial"/>
              <a:buAutoNum type="arabicPeriod"/>
            </a:pPr>
            <a:r>
              <a:rPr lang="en-US" sz="1601" b="0" i="0" u="none" strike="noStrike" cap="none">
                <a:solidFill>
                  <a:srgbClr val="741B47"/>
                </a:solidFill>
                <a:latin typeface="Calibri"/>
                <a:ea typeface="Calibri"/>
                <a:cs typeface="Calibri"/>
                <a:sym typeface="Calibri"/>
              </a:rPr>
              <a:t>Terminales axiales.</a:t>
            </a:r>
            <a:endParaRPr/>
          </a:p>
          <a:p>
            <a:pPr marL="343037" marR="0" lvl="0" indent="-343037" algn="l" rtl="0">
              <a:lnSpc>
                <a:spcPct val="100000"/>
              </a:lnSpc>
              <a:spcBef>
                <a:spcPts val="0"/>
              </a:spcBef>
              <a:spcAft>
                <a:spcPts val="0"/>
              </a:spcAft>
              <a:buClr>
                <a:srgbClr val="000000"/>
              </a:buClr>
              <a:buSzPts val="1601"/>
              <a:buFont typeface="Arial"/>
              <a:buAutoNum type="arabicPeriod"/>
            </a:pPr>
            <a:r>
              <a:rPr lang="en-US" sz="1601" b="0" i="0" u="none" strike="noStrike" cap="none">
                <a:solidFill>
                  <a:srgbClr val="741B47"/>
                </a:solidFill>
                <a:latin typeface="Calibri"/>
                <a:ea typeface="Calibri"/>
                <a:cs typeface="Calibri"/>
                <a:sym typeface="Calibri"/>
              </a:rPr>
              <a:t>Terminales de dirección.</a:t>
            </a:r>
            <a:endParaRPr/>
          </a:p>
          <a:p>
            <a:pPr marL="343037" marR="0" lvl="0" indent="-343037" algn="l" rtl="0">
              <a:lnSpc>
                <a:spcPct val="100000"/>
              </a:lnSpc>
              <a:spcBef>
                <a:spcPts val="0"/>
              </a:spcBef>
              <a:spcAft>
                <a:spcPts val="0"/>
              </a:spcAft>
              <a:buClr>
                <a:srgbClr val="000000"/>
              </a:buClr>
              <a:buSzPts val="1601"/>
              <a:buFont typeface="Arial"/>
              <a:buAutoNum type="arabicPeriod"/>
            </a:pPr>
            <a:r>
              <a:rPr lang="en-US" sz="1601" b="0" i="0" u="none" strike="noStrike" cap="none">
                <a:solidFill>
                  <a:srgbClr val="741B47"/>
                </a:solidFill>
                <a:latin typeface="Calibri"/>
                <a:ea typeface="Calibri"/>
                <a:cs typeface="Calibri"/>
                <a:sym typeface="Calibri"/>
              </a:rPr>
              <a:t>Fuelles o guardapolvos.</a:t>
            </a:r>
            <a:endParaRPr/>
          </a:p>
          <a:p>
            <a:pPr marL="343037" marR="0" lvl="0" indent="-343037" algn="l" rtl="0">
              <a:lnSpc>
                <a:spcPct val="100000"/>
              </a:lnSpc>
              <a:spcBef>
                <a:spcPts val="0"/>
              </a:spcBef>
              <a:spcAft>
                <a:spcPts val="0"/>
              </a:spcAft>
              <a:buClr>
                <a:srgbClr val="000000"/>
              </a:buClr>
              <a:buSzPts val="1601"/>
              <a:buFont typeface="Arial"/>
              <a:buAutoNum type="arabicPeriod"/>
            </a:pPr>
            <a:r>
              <a:rPr lang="en-US" sz="1601" b="0" i="0" u="none" strike="noStrike" cap="none">
                <a:solidFill>
                  <a:srgbClr val="741B47"/>
                </a:solidFill>
                <a:latin typeface="Calibri"/>
                <a:ea typeface="Calibri"/>
                <a:cs typeface="Calibri"/>
                <a:sym typeface="Calibri"/>
              </a:rPr>
              <a:t>Conexión a columnas de dirección.</a:t>
            </a:r>
            <a:endParaRPr sz="1600" b="0" i="0" u="none" strike="noStrike" cap="none">
              <a:solidFill>
                <a:srgbClr val="741B47"/>
              </a:solidFill>
              <a:latin typeface="Calibri"/>
              <a:ea typeface="Calibri"/>
              <a:cs typeface="Calibri"/>
              <a:sym typeface="Calibri"/>
            </a:endParaRPr>
          </a:p>
        </p:txBody>
      </p:sp>
      <p:pic>
        <p:nvPicPr>
          <p:cNvPr id="244" name="Google Shape;244;p50" descr="Imagen"/>
          <p:cNvPicPr preferRelativeResize="0"/>
          <p:nvPr/>
        </p:nvPicPr>
        <p:blipFill rotWithShape="1">
          <a:blip r:embed="rId4">
            <a:alphaModFix/>
          </a:blip>
          <a:srcRect/>
          <a:stretch/>
        </p:blipFill>
        <p:spPr>
          <a:xfrm>
            <a:off x="6050466" y="3504080"/>
            <a:ext cx="3742686" cy="4375202"/>
          </a:xfrm>
          <a:prstGeom prst="rect">
            <a:avLst/>
          </a:prstGeom>
          <a:noFill/>
          <a:ln>
            <a:noFill/>
          </a:ln>
        </p:spPr>
      </p:pic>
      <p:sp>
        <p:nvSpPr>
          <p:cNvPr id="245" name="Google Shape;245;p50"/>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SISTEMA DE </a:t>
            </a:r>
            <a:r>
              <a:rPr lang="en-US" sz="2800" b="0" i="0" u="none" strike="noStrike" cap="none">
                <a:solidFill>
                  <a:srgbClr val="FF0000"/>
                </a:solidFill>
                <a:latin typeface="Calibri"/>
                <a:ea typeface="Calibri"/>
                <a:cs typeface="Calibri"/>
                <a:sym typeface="Calibri"/>
              </a:rPr>
              <a:t>DIRECCIÓN TIPO CREMALLERA</a:t>
            </a:r>
            <a:endParaRPr sz="3100" b="0" i="0" u="none" strike="noStrike" cap="none">
              <a:solidFill>
                <a:srgbClr val="FF0000"/>
              </a:solidFill>
              <a:latin typeface="Calibri"/>
              <a:ea typeface="Calibri"/>
              <a:cs typeface="Calibri"/>
              <a:sym typeface="Calibri"/>
            </a:endParaRPr>
          </a:p>
        </p:txBody>
      </p:sp>
      <p:sp>
        <p:nvSpPr>
          <p:cNvPr id="246" name="Google Shape;246;p50"/>
          <p:cNvSpPr txBox="1"/>
          <p:nvPr/>
        </p:nvSpPr>
        <p:spPr>
          <a:xfrm>
            <a:off x="3411562" y="5405469"/>
            <a:ext cx="3209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2C2C2C"/>
                </a:solidFill>
                <a:latin typeface="Avenir"/>
                <a:ea typeface="Avenir"/>
                <a:cs typeface="Avenir"/>
                <a:sym typeface="Avenir"/>
              </a:rPr>
              <a:t>1</a:t>
            </a:r>
            <a:endParaRPr/>
          </a:p>
        </p:txBody>
      </p:sp>
      <p:sp>
        <p:nvSpPr>
          <p:cNvPr id="247" name="Google Shape;247;p50"/>
          <p:cNvSpPr txBox="1"/>
          <p:nvPr/>
        </p:nvSpPr>
        <p:spPr>
          <a:xfrm>
            <a:off x="2891612" y="5100671"/>
            <a:ext cx="3209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2C2C2C"/>
                </a:solidFill>
                <a:latin typeface="Avenir"/>
                <a:ea typeface="Avenir"/>
                <a:cs typeface="Avenir"/>
                <a:sym typeface="Avenir"/>
              </a:rPr>
              <a:t>2</a:t>
            </a:r>
            <a:endParaRPr/>
          </a:p>
        </p:txBody>
      </p:sp>
      <p:sp>
        <p:nvSpPr>
          <p:cNvPr id="248" name="Google Shape;248;p50"/>
          <p:cNvSpPr txBox="1"/>
          <p:nvPr/>
        </p:nvSpPr>
        <p:spPr>
          <a:xfrm>
            <a:off x="4617312" y="5911978"/>
            <a:ext cx="3209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2C2C2C"/>
                </a:solidFill>
                <a:latin typeface="Avenir"/>
                <a:ea typeface="Avenir"/>
                <a:cs typeface="Avenir"/>
                <a:sym typeface="Avenir"/>
              </a:rPr>
              <a:t>3</a:t>
            </a:r>
            <a:endParaRPr/>
          </a:p>
        </p:txBody>
      </p:sp>
      <p:sp>
        <p:nvSpPr>
          <p:cNvPr id="249" name="Google Shape;249;p50"/>
          <p:cNvSpPr txBox="1"/>
          <p:nvPr/>
        </p:nvSpPr>
        <p:spPr>
          <a:xfrm>
            <a:off x="4004287" y="5415797"/>
            <a:ext cx="3209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2C2C2C"/>
                </a:solidFill>
                <a:latin typeface="Avenir"/>
                <a:ea typeface="Avenir"/>
                <a:cs typeface="Avenir"/>
                <a:sym typeface="Avenir"/>
              </a:rPr>
              <a:t>4</a:t>
            </a:r>
            <a:endParaRPr/>
          </a:p>
        </p:txBody>
      </p:sp>
      <p:sp>
        <p:nvSpPr>
          <p:cNvPr id="250" name="Google Shape;250;p50"/>
          <p:cNvSpPr txBox="1"/>
          <p:nvPr/>
        </p:nvSpPr>
        <p:spPr>
          <a:xfrm>
            <a:off x="905933" y="4325228"/>
            <a:ext cx="3209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2C2C2C"/>
                </a:solidFill>
                <a:latin typeface="Avenir"/>
                <a:ea typeface="Avenir"/>
                <a:cs typeface="Avenir"/>
                <a:sym typeface="Avenir"/>
              </a:rPr>
              <a:t>4</a:t>
            </a:r>
            <a:endParaRPr/>
          </a:p>
        </p:txBody>
      </p:sp>
      <p:sp>
        <p:nvSpPr>
          <p:cNvPr id="251" name="Google Shape;251;p50"/>
          <p:cNvSpPr txBox="1"/>
          <p:nvPr/>
        </p:nvSpPr>
        <p:spPr>
          <a:xfrm>
            <a:off x="529418" y="3894924"/>
            <a:ext cx="3209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2C2C2C"/>
                </a:solidFill>
                <a:latin typeface="Avenir"/>
                <a:ea typeface="Avenir"/>
                <a:cs typeface="Avenir"/>
                <a:sym typeface="Avenir"/>
              </a:rPr>
              <a:t>5</a:t>
            </a:r>
            <a:endParaRPr/>
          </a:p>
        </p:txBody>
      </p:sp>
      <p:sp>
        <p:nvSpPr>
          <p:cNvPr id="252" name="Google Shape;252;p50"/>
          <p:cNvSpPr txBox="1"/>
          <p:nvPr/>
        </p:nvSpPr>
        <p:spPr>
          <a:xfrm>
            <a:off x="5858927" y="5405471"/>
            <a:ext cx="3209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2C2C2C"/>
                </a:solidFill>
                <a:latin typeface="Avenir"/>
                <a:ea typeface="Avenir"/>
                <a:cs typeface="Avenir"/>
                <a:sym typeface="Avenir"/>
              </a:rPr>
              <a:t>5</a:t>
            </a:r>
            <a:endParaRPr/>
          </a:p>
        </p:txBody>
      </p:sp>
      <p:sp>
        <p:nvSpPr>
          <p:cNvPr id="253" name="Google Shape;253;p50"/>
          <p:cNvSpPr txBox="1"/>
          <p:nvPr/>
        </p:nvSpPr>
        <p:spPr>
          <a:xfrm>
            <a:off x="2627155" y="2913288"/>
            <a:ext cx="3209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2C2C2C"/>
                </a:solidFill>
                <a:latin typeface="Avenir"/>
                <a:ea typeface="Avenir"/>
                <a:cs typeface="Avenir"/>
                <a:sym typeface="Avenir"/>
              </a:rPr>
              <a:t>6</a:t>
            </a:r>
            <a:endParaRPr/>
          </a:p>
        </p:txBody>
      </p:sp>
      <p:sp>
        <p:nvSpPr>
          <p:cNvPr id="254" name="Google Shape;254;p50"/>
          <p:cNvSpPr txBox="1"/>
          <p:nvPr/>
        </p:nvSpPr>
        <p:spPr>
          <a:xfrm>
            <a:off x="3716362" y="3047760"/>
            <a:ext cx="3209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2C2C2C"/>
                </a:solidFill>
                <a:latin typeface="Avenir"/>
                <a:ea typeface="Avenir"/>
                <a:cs typeface="Avenir"/>
                <a:sym typeface="Avenir"/>
              </a:rPr>
              <a:t>7</a:t>
            </a:r>
            <a:endParaRPr/>
          </a:p>
        </p:txBody>
      </p:sp>
      <p:cxnSp>
        <p:nvCxnSpPr>
          <p:cNvPr id="255" name="Google Shape;255;p50"/>
          <p:cNvCxnSpPr/>
          <p:nvPr/>
        </p:nvCxnSpPr>
        <p:spPr>
          <a:xfrm flipH="1">
            <a:off x="2053415" y="5630476"/>
            <a:ext cx="1268879" cy="184666"/>
          </a:xfrm>
          <a:prstGeom prst="straightConnector1">
            <a:avLst/>
          </a:prstGeom>
          <a:noFill/>
          <a:ln w="38100" cap="flat" cmpd="sng">
            <a:solidFill>
              <a:srgbClr val="FF0000"/>
            </a:solidFill>
            <a:prstDash val="solid"/>
            <a:round/>
            <a:headEnd type="none" w="sm" len="sm"/>
            <a:tailEnd type="triangle" w="med" len="med"/>
          </a:ln>
        </p:spPr>
      </p:cxnSp>
      <p:cxnSp>
        <p:nvCxnSpPr>
          <p:cNvPr id="256" name="Google Shape;256;p50"/>
          <p:cNvCxnSpPr/>
          <p:nvPr/>
        </p:nvCxnSpPr>
        <p:spPr>
          <a:xfrm rot="10800000" flipH="1">
            <a:off x="3799719" y="4568150"/>
            <a:ext cx="536787" cy="877660"/>
          </a:xfrm>
          <a:prstGeom prst="straightConnector1">
            <a:avLst/>
          </a:prstGeom>
          <a:noFill/>
          <a:ln w="38100" cap="flat" cmpd="sng">
            <a:solidFill>
              <a:srgbClr val="FF0000"/>
            </a:solidFill>
            <a:prstDash val="solid"/>
            <a:round/>
            <a:headEnd type="none" w="sm" len="sm"/>
            <a:tailEnd type="triangle" w="med" len="med"/>
          </a:ln>
        </p:spPr>
      </p:cxnSp>
      <p:cxnSp>
        <p:nvCxnSpPr>
          <p:cNvPr id="257" name="Google Shape;257;p50"/>
          <p:cNvCxnSpPr/>
          <p:nvPr/>
        </p:nvCxnSpPr>
        <p:spPr>
          <a:xfrm rot="10800000" flipH="1">
            <a:off x="3212534" y="4370929"/>
            <a:ext cx="698151" cy="772091"/>
          </a:xfrm>
          <a:prstGeom prst="straightConnector1">
            <a:avLst/>
          </a:prstGeom>
          <a:noFill/>
          <a:ln w="38100" cap="flat" cmpd="sng">
            <a:solidFill>
              <a:srgbClr val="FF0000"/>
            </a:solidFill>
            <a:prstDash val="solid"/>
            <a:round/>
            <a:headEnd type="none" w="sm" len="sm"/>
            <a:tailEnd type="triangle" w="med" len="med"/>
          </a:ln>
        </p:spPr>
      </p:cxnSp>
      <p:cxnSp>
        <p:nvCxnSpPr>
          <p:cNvPr id="258" name="Google Shape;258;p50"/>
          <p:cNvCxnSpPr/>
          <p:nvPr/>
        </p:nvCxnSpPr>
        <p:spPr>
          <a:xfrm flipH="1">
            <a:off x="1842747" y="5320292"/>
            <a:ext cx="1028940" cy="122817"/>
          </a:xfrm>
          <a:prstGeom prst="straightConnector1">
            <a:avLst/>
          </a:prstGeom>
          <a:noFill/>
          <a:ln w="38100" cap="flat" cmpd="sng">
            <a:solidFill>
              <a:srgbClr val="FF0000"/>
            </a:solidFill>
            <a:prstDash val="solid"/>
            <a:round/>
            <a:headEnd type="none" w="sm" len="sm"/>
            <a:tailEnd type="triangle" w="med" len="med"/>
          </a:ln>
        </p:spPr>
      </p:cxnSp>
      <p:cxnSp>
        <p:nvCxnSpPr>
          <p:cNvPr id="259" name="Google Shape;259;p50"/>
          <p:cNvCxnSpPr/>
          <p:nvPr/>
        </p:nvCxnSpPr>
        <p:spPr>
          <a:xfrm rot="10800000" flipH="1">
            <a:off x="4879773" y="4858612"/>
            <a:ext cx="375132" cy="1053366"/>
          </a:xfrm>
          <a:prstGeom prst="straightConnector1">
            <a:avLst/>
          </a:prstGeom>
          <a:noFill/>
          <a:ln w="38100" cap="flat" cmpd="sng">
            <a:solidFill>
              <a:srgbClr val="FF0000"/>
            </a:solidFill>
            <a:prstDash val="solid"/>
            <a:round/>
            <a:headEnd type="none" w="sm" len="sm"/>
            <a:tailEnd type="triangle" w="med" len="med"/>
          </a:ln>
        </p:spPr>
      </p:cxnSp>
      <p:cxnSp>
        <p:nvCxnSpPr>
          <p:cNvPr id="260" name="Google Shape;260;p50"/>
          <p:cNvCxnSpPr/>
          <p:nvPr/>
        </p:nvCxnSpPr>
        <p:spPr>
          <a:xfrm rot="10800000" flipH="1">
            <a:off x="1171262" y="3841131"/>
            <a:ext cx="633215" cy="542352"/>
          </a:xfrm>
          <a:prstGeom prst="straightConnector1">
            <a:avLst/>
          </a:prstGeom>
          <a:noFill/>
          <a:ln w="38100" cap="flat" cmpd="sng">
            <a:solidFill>
              <a:srgbClr val="FF0000"/>
            </a:solidFill>
            <a:prstDash val="solid"/>
            <a:round/>
            <a:headEnd type="none" w="sm" len="sm"/>
            <a:tailEnd type="triangle" w="med" len="med"/>
          </a:ln>
        </p:spPr>
      </p:cxnSp>
      <p:cxnSp>
        <p:nvCxnSpPr>
          <p:cNvPr id="261" name="Google Shape;261;p50"/>
          <p:cNvCxnSpPr>
            <a:stCxn id="262" idx="0"/>
          </p:cNvCxnSpPr>
          <p:nvPr/>
        </p:nvCxnSpPr>
        <p:spPr>
          <a:xfrm rot="10800000">
            <a:off x="689879" y="3484224"/>
            <a:ext cx="0" cy="410700"/>
          </a:xfrm>
          <a:prstGeom prst="straightConnector1">
            <a:avLst/>
          </a:prstGeom>
          <a:noFill/>
          <a:ln w="38100" cap="flat" cmpd="sng">
            <a:solidFill>
              <a:srgbClr val="FF0000"/>
            </a:solidFill>
            <a:prstDash val="solid"/>
            <a:round/>
            <a:headEnd type="none" w="sm" len="sm"/>
            <a:tailEnd type="triangle" w="med" len="med"/>
          </a:ln>
        </p:spPr>
      </p:cxnSp>
      <p:cxnSp>
        <p:nvCxnSpPr>
          <p:cNvPr id="263" name="Google Shape;263;p50"/>
          <p:cNvCxnSpPr/>
          <p:nvPr/>
        </p:nvCxnSpPr>
        <p:spPr>
          <a:xfrm rot="10800000">
            <a:off x="5992480" y="5035213"/>
            <a:ext cx="0" cy="410599"/>
          </a:xfrm>
          <a:prstGeom prst="straightConnector1">
            <a:avLst/>
          </a:prstGeom>
          <a:noFill/>
          <a:ln w="38100" cap="flat" cmpd="sng">
            <a:solidFill>
              <a:srgbClr val="FF0000"/>
            </a:solidFill>
            <a:prstDash val="solid"/>
            <a:round/>
            <a:headEnd type="none" w="sm" len="sm"/>
            <a:tailEnd type="triangle" w="med" len="med"/>
          </a:ln>
        </p:spPr>
      </p:cxnSp>
      <p:cxnSp>
        <p:nvCxnSpPr>
          <p:cNvPr id="262" name="Google Shape;262;p50"/>
          <p:cNvCxnSpPr/>
          <p:nvPr/>
        </p:nvCxnSpPr>
        <p:spPr>
          <a:xfrm flipH="1">
            <a:off x="2417086" y="3244074"/>
            <a:ext cx="270768" cy="378805"/>
          </a:xfrm>
          <a:prstGeom prst="straightConnector1">
            <a:avLst/>
          </a:prstGeom>
          <a:noFill/>
          <a:ln w="38100" cap="flat" cmpd="sng">
            <a:solidFill>
              <a:srgbClr val="FF0000"/>
            </a:solidFill>
            <a:prstDash val="solid"/>
            <a:round/>
            <a:headEnd type="none" w="sm" len="sm"/>
            <a:tailEnd type="triangle" w="med" len="med"/>
          </a:ln>
        </p:spPr>
      </p:cxnSp>
      <p:cxnSp>
        <p:nvCxnSpPr>
          <p:cNvPr id="264" name="Google Shape;264;p50"/>
          <p:cNvCxnSpPr/>
          <p:nvPr/>
        </p:nvCxnSpPr>
        <p:spPr>
          <a:xfrm>
            <a:off x="3876823" y="3417092"/>
            <a:ext cx="191289" cy="527107"/>
          </a:xfrm>
          <a:prstGeom prst="straightConnector1">
            <a:avLst/>
          </a:prstGeom>
          <a:noFill/>
          <a:ln w="38100" cap="flat" cmpd="sng">
            <a:solidFill>
              <a:srgbClr val="FF0000"/>
            </a:solidFill>
            <a:prstDash val="solid"/>
            <a:round/>
            <a:headEnd type="none" w="sm" len="sm"/>
            <a:tailEnd type="triangle" w="med" len="med"/>
          </a:ln>
        </p:spPr>
      </p:cxnSp>
      <p:cxnSp>
        <p:nvCxnSpPr>
          <p:cNvPr id="265" name="Google Shape;265;p50"/>
          <p:cNvCxnSpPr/>
          <p:nvPr/>
        </p:nvCxnSpPr>
        <p:spPr>
          <a:xfrm rot="10800000" flipH="1">
            <a:off x="4218819" y="4527809"/>
            <a:ext cx="536787" cy="877660"/>
          </a:xfrm>
          <a:prstGeom prst="straightConnector1">
            <a:avLst/>
          </a:prstGeom>
          <a:noFill/>
          <a:ln w="38100" cap="flat" cmpd="sng">
            <a:solidFill>
              <a:srgbClr val="FF0000"/>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1"/>
          <p:cNvSpPr/>
          <p:nvPr/>
        </p:nvSpPr>
        <p:spPr>
          <a:xfrm>
            <a:off x="325690" y="3514836"/>
            <a:ext cx="4150057" cy="3174722"/>
          </a:xfrm>
          <a:prstGeom prst="roundRect">
            <a:avLst>
              <a:gd name="adj" fmla="val 9174"/>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51"/>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72" name="Google Shape;272;p51"/>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73" name="Google Shape;273;p51"/>
          <p:cNvSpPr/>
          <p:nvPr/>
        </p:nvSpPr>
        <p:spPr>
          <a:xfrm>
            <a:off x="325689" y="2014398"/>
            <a:ext cx="8769819" cy="1325568"/>
          </a:xfrm>
          <a:prstGeom prst="roundRect">
            <a:avLst>
              <a:gd name="adj" fmla="val 18924"/>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51"/>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SISTEMA DE </a:t>
            </a:r>
            <a:r>
              <a:rPr lang="en-US" sz="2800" b="0" i="0" u="none" strike="noStrike" cap="none">
                <a:solidFill>
                  <a:srgbClr val="FF0000"/>
                </a:solidFill>
                <a:latin typeface="Calibri"/>
                <a:ea typeface="Calibri"/>
                <a:cs typeface="Calibri"/>
                <a:sym typeface="Calibri"/>
              </a:rPr>
              <a:t>DIRECCIÓN (TIPO DE CAJA DE DIRECCIÓN)</a:t>
            </a:r>
            <a:endParaRPr sz="3100" b="0" i="0" u="none" strike="noStrike" cap="none">
              <a:solidFill>
                <a:srgbClr val="FF0000"/>
              </a:solidFill>
              <a:latin typeface="Calibri"/>
              <a:ea typeface="Calibri"/>
              <a:cs typeface="Calibri"/>
              <a:sym typeface="Calibri"/>
            </a:endParaRPr>
          </a:p>
        </p:txBody>
      </p:sp>
      <p:sp>
        <p:nvSpPr>
          <p:cNvPr id="275" name="Google Shape;275;p51"/>
          <p:cNvSpPr txBox="1"/>
          <p:nvPr/>
        </p:nvSpPr>
        <p:spPr>
          <a:xfrm>
            <a:off x="771981" y="2189268"/>
            <a:ext cx="7877234" cy="98488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El Sistema de Dirección mecánico tipo Caja de dirección , además de contar con los componentes de volante y columna de dirección, cuenta básicamente con:</a:t>
            </a:r>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Este tipo de sistemas se utiliza en vehículos más grandes como camionetas Americanas como Ford F 150 por ejemplo.</a:t>
            </a:r>
            <a:endParaRPr sz="1600" b="0" i="0" u="none" strike="noStrike" cap="none">
              <a:solidFill>
                <a:srgbClr val="2C2C2C"/>
              </a:solidFill>
              <a:latin typeface="Calibri"/>
              <a:ea typeface="Calibri"/>
              <a:cs typeface="Calibri"/>
              <a:sym typeface="Calibri"/>
            </a:endParaRPr>
          </a:p>
        </p:txBody>
      </p:sp>
      <p:sp>
        <p:nvSpPr>
          <p:cNvPr id="276" name="Google Shape;276;p51"/>
          <p:cNvSpPr txBox="1"/>
          <p:nvPr/>
        </p:nvSpPr>
        <p:spPr>
          <a:xfrm>
            <a:off x="-567267" y="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51"/>
          <p:cNvSpPr txBox="1"/>
          <p:nvPr/>
        </p:nvSpPr>
        <p:spPr>
          <a:xfrm>
            <a:off x="694860" y="3735001"/>
            <a:ext cx="3376626"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A diferencia del tipo Cremallera, este sistema posee más componentes y articulaciones.</a:t>
            </a:r>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Además de la caja de dirección conectada a la columna de dirección, posee una segunda caja de dirección, denominada caja de reenvío o auxiliar.</a:t>
            </a:r>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Este tipo de Sistema de dirección tiene un costo mucho mayor que en el sistema del tipo Cremallera, debido a la cantidad de componentes.</a:t>
            </a:r>
            <a:endParaRPr sz="1600" b="0" i="0" u="none" strike="noStrike" cap="none">
              <a:solidFill>
                <a:srgbClr val="2C2C2C"/>
              </a:solidFill>
              <a:latin typeface="Calibri"/>
              <a:ea typeface="Calibri"/>
              <a:cs typeface="Calibri"/>
              <a:sym typeface="Calibri"/>
            </a:endParaRPr>
          </a:p>
        </p:txBody>
      </p:sp>
      <p:pic>
        <p:nvPicPr>
          <p:cNvPr id="278" name="Google Shape;278;p51"/>
          <p:cNvPicPr preferRelativeResize="0"/>
          <p:nvPr/>
        </p:nvPicPr>
        <p:blipFill rotWithShape="1">
          <a:blip r:embed="rId3">
            <a:alphaModFix/>
          </a:blip>
          <a:srcRect/>
          <a:stretch/>
        </p:blipFill>
        <p:spPr>
          <a:xfrm>
            <a:off x="4067484" y="3656619"/>
            <a:ext cx="5335191" cy="3114584"/>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2"/>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84" name="Google Shape;284;p52"/>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85" name="Google Shape;285;p52"/>
          <p:cNvSpPr/>
          <p:nvPr/>
        </p:nvSpPr>
        <p:spPr>
          <a:xfrm>
            <a:off x="325689" y="2014396"/>
            <a:ext cx="8769819" cy="3058117"/>
          </a:xfrm>
          <a:prstGeom prst="roundRect">
            <a:avLst>
              <a:gd name="adj" fmla="val 13561"/>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52"/>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SISTEMA CON </a:t>
            </a:r>
            <a:r>
              <a:rPr lang="en-US" sz="2800" b="0" i="0" u="none" strike="noStrike" cap="none">
                <a:solidFill>
                  <a:srgbClr val="FF0000"/>
                </a:solidFill>
                <a:latin typeface="Calibri"/>
                <a:ea typeface="Calibri"/>
                <a:cs typeface="Calibri"/>
                <a:sym typeface="Calibri"/>
              </a:rPr>
              <a:t>BOLAS RECIRCULANTES</a:t>
            </a:r>
            <a:endParaRPr sz="3100" b="0" i="0" u="none" strike="noStrike" cap="none">
              <a:solidFill>
                <a:srgbClr val="FF0000"/>
              </a:solidFill>
              <a:latin typeface="Calibri"/>
              <a:ea typeface="Calibri"/>
              <a:cs typeface="Calibri"/>
              <a:sym typeface="Calibri"/>
            </a:endParaRPr>
          </a:p>
        </p:txBody>
      </p:sp>
      <p:sp>
        <p:nvSpPr>
          <p:cNvPr id="287" name="Google Shape;287;p52"/>
          <p:cNvSpPr txBox="1"/>
          <p:nvPr/>
        </p:nvSpPr>
        <p:spPr>
          <a:xfrm>
            <a:off x="771981" y="2262517"/>
            <a:ext cx="7877234" cy="246221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Este sistema es muy usado por ser precioso, suave y presentar reducida necesidad de mantención. </a:t>
            </a: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Las cajas de dirección con esferas o bolas circulantes utilizan  una cadena de bolas para transmitir el movimiento del volante de dirección. </a:t>
            </a: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Este tipo de caja de dirección es utilizado por vehículos de transporte de carga, por ser capaz de operar fuerzas mayores y también es menos sensible a choques.</a:t>
            </a: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Se utiliza en sistemas de direcciones solo mecánicos y además con Asistencia Hidráulica.</a:t>
            </a:r>
            <a:endParaRPr sz="1600" b="0" i="0" u="none" strike="noStrike" cap="none">
              <a:solidFill>
                <a:srgbClr val="000000"/>
              </a:solidFill>
              <a:latin typeface="Calibri"/>
              <a:ea typeface="Calibri"/>
              <a:cs typeface="Calibri"/>
              <a:sym typeface="Calibri"/>
            </a:endParaRPr>
          </a:p>
        </p:txBody>
      </p:sp>
      <p:pic>
        <p:nvPicPr>
          <p:cNvPr id="288" name="Google Shape;288;p52"/>
          <p:cNvPicPr preferRelativeResize="0"/>
          <p:nvPr/>
        </p:nvPicPr>
        <p:blipFill rotWithShape="1">
          <a:blip r:embed="rId3">
            <a:alphaModFix/>
          </a:blip>
          <a:srcRect/>
          <a:stretch/>
        </p:blipFill>
        <p:spPr>
          <a:xfrm>
            <a:off x="4481466" y="5178391"/>
            <a:ext cx="4398080" cy="2015523"/>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3"/>
          <p:cNvSpPr txBox="1"/>
          <p:nvPr/>
        </p:nvSpPr>
        <p:spPr>
          <a:xfrm>
            <a:off x="3784349" y="2236206"/>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4" name="Google Shape;294;p53"/>
          <p:cNvSpPr txBox="1"/>
          <p:nvPr/>
        </p:nvSpPr>
        <p:spPr>
          <a:xfrm>
            <a:off x="4481466" y="2030789"/>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5" name="Google Shape;295;p53"/>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96" name="Google Shape;296;p53"/>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297" name="Google Shape;297;p53"/>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COMPONENTES PRINCIPALES </a:t>
            </a:r>
            <a:r>
              <a:rPr lang="en-US" sz="2800" b="0" i="0" u="none" strike="noStrike" cap="none">
                <a:solidFill>
                  <a:srgbClr val="FF0000"/>
                </a:solidFill>
                <a:latin typeface="Calibri"/>
                <a:ea typeface="Calibri"/>
                <a:cs typeface="Calibri"/>
                <a:sym typeface="Calibri"/>
              </a:rPr>
              <a:t>CILINDRO HIDRÁULICO</a:t>
            </a:r>
            <a:endParaRPr sz="3100" b="0" i="0" u="none" strike="noStrike" cap="none">
              <a:solidFill>
                <a:srgbClr val="FF0000"/>
              </a:solidFill>
              <a:latin typeface="Calibri"/>
              <a:ea typeface="Calibri"/>
              <a:cs typeface="Calibri"/>
              <a:sym typeface="Calibri"/>
            </a:endParaRPr>
          </a:p>
        </p:txBody>
      </p:sp>
      <p:sp>
        <p:nvSpPr>
          <p:cNvPr id="298" name="Google Shape;298;p53"/>
          <p:cNvSpPr/>
          <p:nvPr/>
        </p:nvSpPr>
        <p:spPr>
          <a:xfrm>
            <a:off x="4264099" y="2030789"/>
            <a:ext cx="4845548" cy="2104696"/>
          </a:xfrm>
          <a:prstGeom prst="roundRect">
            <a:avLst>
              <a:gd name="adj" fmla="val 14664"/>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99" name="Google Shape;299;p53"/>
          <p:cNvSpPr txBox="1"/>
          <p:nvPr/>
        </p:nvSpPr>
        <p:spPr>
          <a:xfrm>
            <a:off x="4586535" y="2180351"/>
            <a:ext cx="4090332" cy="2062103"/>
          </a:xfrm>
          <a:prstGeom prst="rect">
            <a:avLst/>
          </a:prstGeom>
          <a:noFill/>
          <a:ln>
            <a:noFill/>
          </a:ln>
        </p:spPr>
        <p:txBody>
          <a:bodyPr spcFirstLastPara="1" wrap="square" lIns="45725" tIns="45700" rIns="457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Este sistema es otra forma de transmitir el giro del volante hacia directrices. </a:t>
            </a: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Consiste en un tornillo sin fin que recibe el movimiento desde la columna de dirección y lo transmite al sector, que es un elemento que se desplaza sobre el tornillo sin fin.</a:t>
            </a: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endParaRPr sz="1600" b="0" i="0" u="none" strike="noStrike" cap="none">
              <a:solidFill>
                <a:srgbClr val="2C2C2C"/>
              </a:solidFill>
              <a:latin typeface="Calibri"/>
              <a:ea typeface="Calibri"/>
              <a:cs typeface="Calibri"/>
              <a:sym typeface="Calibri"/>
            </a:endParaRPr>
          </a:p>
        </p:txBody>
      </p:sp>
      <p:sp>
        <p:nvSpPr>
          <p:cNvPr id="300" name="Google Shape;300;p53"/>
          <p:cNvSpPr/>
          <p:nvPr/>
        </p:nvSpPr>
        <p:spPr>
          <a:xfrm>
            <a:off x="4264099" y="4342781"/>
            <a:ext cx="4845548" cy="2143825"/>
          </a:xfrm>
          <a:prstGeom prst="roundRect">
            <a:avLst>
              <a:gd name="adj" fmla="val 12995"/>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01" name="Google Shape;301;p53"/>
          <p:cNvSpPr txBox="1"/>
          <p:nvPr/>
        </p:nvSpPr>
        <p:spPr>
          <a:xfrm>
            <a:off x="4586535" y="4463428"/>
            <a:ext cx="4090332" cy="1815882"/>
          </a:xfrm>
          <a:prstGeom prst="rect">
            <a:avLst/>
          </a:prstGeom>
          <a:noFill/>
          <a:ln>
            <a:noFill/>
          </a:ln>
        </p:spPr>
        <p:txBody>
          <a:bodyPr spcFirstLastPara="1" wrap="square" lIns="45725" tIns="45700" rIns="457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El sector transmite el movimiento al eje de salida de la caja de dirección, y de ahí se conecta a un brazo llamado brazo Pitman, el cual a través de una barra central comunica el movimiento a otros componentes que se conectan al muñón que permite que las ruedas giren sobre su eje. </a:t>
            </a:r>
            <a:endParaRPr sz="1600" b="0" i="0" u="none" strike="noStrike" cap="none">
              <a:solidFill>
                <a:srgbClr val="2C2C2C"/>
              </a:solidFill>
              <a:latin typeface="Calibri"/>
              <a:ea typeface="Calibri"/>
              <a:cs typeface="Calibri"/>
              <a:sym typeface="Calibri"/>
            </a:endParaRPr>
          </a:p>
        </p:txBody>
      </p:sp>
      <p:pic>
        <p:nvPicPr>
          <p:cNvPr id="302" name="Google Shape;302;p53"/>
          <p:cNvPicPr preferRelativeResize="0"/>
          <p:nvPr/>
        </p:nvPicPr>
        <p:blipFill rotWithShape="1">
          <a:blip r:embed="rId3">
            <a:alphaModFix/>
          </a:blip>
          <a:srcRect/>
          <a:stretch/>
        </p:blipFill>
        <p:spPr>
          <a:xfrm>
            <a:off x="489699" y="2088310"/>
            <a:ext cx="3364992" cy="41910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4"/>
          <p:cNvSpPr txBox="1"/>
          <p:nvPr/>
        </p:nvSpPr>
        <p:spPr>
          <a:xfrm>
            <a:off x="4481466" y="2030789"/>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8" name="Google Shape;308;p54"/>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309" name="Google Shape;309;p54"/>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310" name="Google Shape;310;p54"/>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CUADRILÁTERO O TRAPECIO DE ACKERMAN</a:t>
            </a:r>
            <a:endParaRPr sz="3100" b="0" i="0" u="none" strike="noStrike" cap="none">
              <a:solidFill>
                <a:srgbClr val="FF0000"/>
              </a:solidFill>
              <a:latin typeface="Calibri"/>
              <a:ea typeface="Calibri"/>
              <a:cs typeface="Calibri"/>
              <a:sym typeface="Calibri"/>
            </a:endParaRPr>
          </a:p>
        </p:txBody>
      </p:sp>
      <p:pic>
        <p:nvPicPr>
          <p:cNvPr id="311" name="Google Shape;311;p54"/>
          <p:cNvPicPr preferRelativeResize="0"/>
          <p:nvPr/>
        </p:nvPicPr>
        <p:blipFill rotWithShape="1">
          <a:blip r:embed="rId3">
            <a:alphaModFix/>
          </a:blip>
          <a:srcRect/>
          <a:stretch/>
        </p:blipFill>
        <p:spPr>
          <a:xfrm>
            <a:off x="1409700" y="2184677"/>
            <a:ext cx="6900672" cy="429158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7"/>
          <p:cNvSpPr txBox="1"/>
          <p:nvPr/>
        </p:nvSpPr>
        <p:spPr>
          <a:xfrm>
            <a:off x="1139100" y="834800"/>
            <a:ext cx="5486144"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741B47"/>
                </a:solidFill>
                <a:latin typeface="Calibri"/>
                <a:ea typeface="Calibri"/>
                <a:cs typeface="Calibri"/>
                <a:sym typeface="Calibri"/>
              </a:rPr>
              <a:t>MÓDULO 9 </a:t>
            </a:r>
            <a:r>
              <a:rPr lang="en-US" sz="1200" b="0" i="0" u="none" strike="noStrike" cap="none">
                <a:solidFill>
                  <a:srgbClr val="741B47"/>
                </a:solidFill>
                <a:latin typeface="Calibri"/>
                <a:ea typeface="Calibri"/>
                <a:cs typeface="Calibri"/>
                <a:sym typeface="Calibri"/>
              </a:rPr>
              <a:t>| MANTENIMIENTO DE SISTEMAS HIDRÁULICOS Y NEUMÁTICOS</a:t>
            </a:r>
            <a:endParaRPr sz="1200" b="0" i="0" u="none" strike="noStrike" cap="none">
              <a:solidFill>
                <a:srgbClr val="741B47"/>
              </a:solidFill>
              <a:latin typeface="Calibri"/>
              <a:ea typeface="Calibri"/>
              <a:cs typeface="Calibri"/>
              <a:sym typeface="Calibri"/>
            </a:endParaRPr>
          </a:p>
        </p:txBody>
      </p:sp>
      <p:sp>
        <p:nvSpPr>
          <p:cNvPr id="74" name="Google Shape;74;p37"/>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ACTIVIDAD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75" name="Google Shape;75;p37"/>
          <p:cNvSpPr txBox="1"/>
          <p:nvPr/>
        </p:nvSpPr>
        <p:spPr>
          <a:xfrm>
            <a:off x="365425" y="2117023"/>
            <a:ext cx="7369225" cy="13572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3600" b="1" i="0" u="none" strike="noStrike" cap="none">
                <a:solidFill>
                  <a:srgbClr val="741B47"/>
                </a:solidFill>
                <a:latin typeface="Calibri"/>
                <a:ea typeface="Calibri"/>
                <a:cs typeface="Calibri"/>
                <a:sym typeface="Calibri"/>
              </a:rPr>
              <a:t>SISTEMA DE DIRECCIÓN</a:t>
            </a:r>
            <a:endParaRPr sz="3600" b="1" i="0" u="none" strike="noStrike" cap="none">
              <a:solidFill>
                <a:srgbClr val="741B47"/>
              </a:solidFill>
              <a:latin typeface="Calibri"/>
              <a:ea typeface="Calibri"/>
              <a:cs typeface="Calibri"/>
              <a:sym typeface="Calibri"/>
            </a:endParaRPr>
          </a:p>
        </p:txBody>
      </p:sp>
      <p:pic>
        <p:nvPicPr>
          <p:cNvPr id="76" name="Google Shape;76;p37"/>
          <p:cNvPicPr preferRelativeResize="0"/>
          <p:nvPr/>
        </p:nvPicPr>
        <p:blipFill rotWithShape="1">
          <a:blip r:embed="rId3">
            <a:alphaModFix/>
          </a:blip>
          <a:srcRect/>
          <a:stretch/>
        </p:blipFill>
        <p:spPr>
          <a:xfrm>
            <a:off x="818483" y="3318447"/>
            <a:ext cx="8083296" cy="4111752"/>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5"/>
          <p:cNvSpPr txBox="1"/>
          <p:nvPr/>
        </p:nvSpPr>
        <p:spPr>
          <a:xfrm>
            <a:off x="4481466" y="2030789"/>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7" name="Google Shape;317;p55"/>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318" name="Google Shape;318;p55"/>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319" name="Google Shape;319;p55"/>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CUADRILÁTERO O TRAPECIO DE ACKERMAN</a:t>
            </a:r>
            <a:endParaRPr sz="3100" b="0" i="0" u="none" strike="noStrike" cap="none">
              <a:solidFill>
                <a:srgbClr val="FF0000"/>
              </a:solidFill>
              <a:latin typeface="Calibri"/>
              <a:ea typeface="Calibri"/>
              <a:cs typeface="Calibri"/>
              <a:sym typeface="Calibri"/>
            </a:endParaRPr>
          </a:p>
        </p:txBody>
      </p:sp>
      <p:pic>
        <p:nvPicPr>
          <p:cNvPr id="320" name="Google Shape;320;p55"/>
          <p:cNvPicPr preferRelativeResize="0"/>
          <p:nvPr/>
        </p:nvPicPr>
        <p:blipFill rotWithShape="1">
          <a:blip r:embed="rId3">
            <a:alphaModFix/>
          </a:blip>
          <a:srcRect/>
          <a:stretch/>
        </p:blipFill>
        <p:spPr>
          <a:xfrm>
            <a:off x="4193150" y="3843705"/>
            <a:ext cx="5032364" cy="3129668"/>
          </a:xfrm>
          <a:prstGeom prst="rect">
            <a:avLst/>
          </a:prstGeom>
          <a:noFill/>
          <a:ln>
            <a:noFill/>
          </a:ln>
        </p:spPr>
      </p:pic>
      <p:sp>
        <p:nvSpPr>
          <p:cNvPr id="321" name="Google Shape;321;p55"/>
          <p:cNvSpPr/>
          <p:nvPr/>
        </p:nvSpPr>
        <p:spPr>
          <a:xfrm>
            <a:off x="325690" y="3733621"/>
            <a:ext cx="3529001" cy="2400165"/>
          </a:xfrm>
          <a:prstGeom prst="roundRect">
            <a:avLst>
              <a:gd name="adj" fmla="val 12728"/>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55"/>
          <p:cNvSpPr/>
          <p:nvPr/>
        </p:nvSpPr>
        <p:spPr>
          <a:xfrm>
            <a:off x="325689" y="2014398"/>
            <a:ext cx="8769819" cy="1402570"/>
          </a:xfrm>
          <a:prstGeom prst="roundRect">
            <a:avLst>
              <a:gd name="adj" fmla="val 18924"/>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55"/>
          <p:cNvSpPr txBox="1"/>
          <p:nvPr/>
        </p:nvSpPr>
        <p:spPr>
          <a:xfrm>
            <a:off x="771981" y="2189268"/>
            <a:ext cx="7877234" cy="98488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Fue creado y patentado en </a:t>
            </a:r>
            <a:r>
              <a:rPr lang="en-US" sz="1600" b="1" i="0" u="none" strike="noStrike" cap="none">
                <a:solidFill>
                  <a:srgbClr val="2C2C2C"/>
                </a:solidFill>
                <a:latin typeface="Calibri"/>
                <a:ea typeface="Calibri"/>
                <a:cs typeface="Calibri"/>
                <a:sym typeface="Calibri"/>
              </a:rPr>
              <a:t>1.818</a:t>
            </a:r>
            <a:r>
              <a:rPr lang="en-US" sz="1600" b="0" i="0" u="none" strike="noStrike" cap="none">
                <a:solidFill>
                  <a:srgbClr val="2C2C2C"/>
                </a:solidFill>
                <a:latin typeface="Calibri"/>
                <a:ea typeface="Calibri"/>
                <a:cs typeface="Calibri"/>
                <a:sym typeface="Calibri"/>
              </a:rPr>
              <a:t> por </a:t>
            </a:r>
            <a:r>
              <a:rPr lang="en-US" sz="1600" b="1" i="0" u="none" strike="noStrike" cap="none">
                <a:solidFill>
                  <a:srgbClr val="2C2C2C"/>
                </a:solidFill>
                <a:latin typeface="Calibri"/>
                <a:ea typeface="Calibri"/>
                <a:cs typeface="Calibri"/>
                <a:sym typeface="Calibri"/>
              </a:rPr>
              <a:t>Rudolf Ackermann</a:t>
            </a:r>
            <a:r>
              <a:rPr lang="en-US" sz="1600" b="0" i="0" u="none" strike="noStrike" cap="none">
                <a:solidFill>
                  <a:srgbClr val="2C2C2C"/>
                </a:solidFill>
                <a:latin typeface="Calibri"/>
                <a:ea typeface="Calibri"/>
                <a:cs typeface="Calibri"/>
                <a:sym typeface="Calibri"/>
              </a:rPr>
              <a:t>, agente de un fabricante de carruajes, por lo tanto, su primera aplicación es en ese tipo de vehículos.</a:t>
            </a:r>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Consiste en un sistema articulado de montajes independientes unidos entre si, que giran en ángulos distintos y las ruedas describen circunferencias concéntricas. </a:t>
            </a:r>
            <a:endParaRPr/>
          </a:p>
        </p:txBody>
      </p:sp>
      <p:sp>
        <p:nvSpPr>
          <p:cNvPr id="324" name="Google Shape;324;p55"/>
          <p:cNvSpPr txBox="1"/>
          <p:nvPr/>
        </p:nvSpPr>
        <p:spPr>
          <a:xfrm>
            <a:off x="694860" y="3843705"/>
            <a:ext cx="2725098" cy="20621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Las prolongaciones de los ejes de rotación de las ruedas delanteras se cortan en la línea del eje trasero, así las ruedas al entrar en curvas, aunque describen ángulos de giro diferentes, tienen un centro común.</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6"/>
          <p:cNvSpPr txBox="1"/>
          <p:nvPr/>
        </p:nvSpPr>
        <p:spPr>
          <a:xfrm>
            <a:off x="4481466" y="2030789"/>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0" name="Google Shape;330;p56"/>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331" name="Google Shape;331;p56"/>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332" name="Google Shape;332;p56"/>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CUADRILÁTERO O TRAPECIO DE ACKERMAN</a:t>
            </a:r>
            <a:endParaRPr sz="3100" b="0" i="0" u="none" strike="noStrike" cap="none">
              <a:solidFill>
                <a:srgbClr val="FF0000"/>
              </a:solidFill>
              <a:latin typeface="Calibri"/>
              <a:ea typeface="Calibri"/>
              <a:cs typeface="Calibri"/>
              <a:sym typeface="Calibri"/>
            </a:endParaRPr>
          </a:p>
        </p:txBody>
      </p:sp>
      <p:sp>
        <p:nvSpPr>
          <p:cNvPr id="333" name="Google Shape;333;p56"/>
          <p:cNvSpPr/>
          <p:nvPr/>
        </p:nvSpPr>
        <p:spPr>
          <a:xfrm>
            <a:off x="325690" y="3843705"/>
            <a:ext cx="3529001" cy="2216304"/>
          </a:xfrm>
          <a:prstGeom prst="roundRect">
            <a:avLst>
              <a:gd name="adj" fmla="val 12728"/>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56"/>
          <p:cNvSpPr/>
          <p:nvPr/>
        </p:nvSpPr>
        <p:spPr>
          <a:xfrm>
            <a:off x="325689" y="2014397"/>
            <a:ext cx="8769819" cy="1601225"/>
          </a:xfrm>
          <a:prstGeom prst="roundRect">
            <a:avLst>
              <a:gd name="adj" fmla="val 15090"/>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56"/>
          <p:cNvSpPr txBox="1"/>
          <p:nvPr/>
        </p:nvSpPr>
        <p:spPr>
          <a:xfrm>
            <a:off x="771981" y="2189268"/>
            <a:ext cx="7877234" cy="1231106"/>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El trapecio de Ackerman formado por los brazos en conjunto con la barra de dirección resulta simétrico respecto del eje longitudinal del vehículo para la posición de línea recta, lo que da como resultado que las ruedas tengan orientaciones similares en ambos sentidos, y para cualquiera de ellas el centro instantáneo de rotación queda situado en la prolongación del eje trasero para eliminar el deslizamiento del neumático en el suelo.</a:t>
            </a:r>
            <a:endParaRPr/>
          </a:p>
        </p:txBody>
      </p:sp>
      <p:sp>
        <p:nvSpPr>
          <p:cNvPr id="336" name="Google Shape;336;p56"/>
          <p:cNvSpPr txBox="1"/>
          <p:nvPr/>
        </p:nvSpPr>
        <p:spPr>
          <a:xfrm>
            <a:off x="694860" y="4049061"/>
            <a:ext cx="2725098" cy="1865126"/>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600" b="0" i="0" u="none" strike="noStrike" cap="none">
                <a:solidFill>
                  <a:srgbClr val="2C2C2C"/>
                </a:solidFill>
                <a:latin typeface="Calibri"/>
                <a:ea typeface="Calibri"/>
                <a:cs typeface="Calibri"/>
                <a:sym typeface="Calibri"/>
              </a:rPr>
              <a:t>En la práctica se alteran ligeramente estos valores para conseguir trayectorias lo más exacta posible. La elasticidad de los neumáticos corrige automáticamente las pequeñas variaciones de trayectoria.   </a:t>
            </a:r>
            <a:endParaRPr sz="1600" b="0" i="0" u="none" strike="noStrike" cap="none">
              <a:solidFill>
                <a:srgbClr val="2C2C2C"/>
              </a:solidFill>
              <a:latin typeface="Calibri"/>
              <a:ea typeface="Calibri"/>
              <a:cs typeface="Calibri"/>
              <a:sym typeface="Calibri"/>
            </a:endParaRPr>
          </a:p>
        </p:txBody>
      </p:sp>
      <p:pic>
        <p:nvPicPr>
          <p:cNvPr id="337" name="Google Shape;337;p56"/>
          <p:cNvPicPr preferRelativeResize="0"/>
          <p:nvPr/>
        </p:nvPicPr>
        <p:blipFill rotWithShape="1">
          <a:blip r:embed="rId3">
            <a:alphaModFix/>
          </a:blip>
          <a:srcRect/>
          <a:stretch/>
        </p:blipFill>
        <p:spPr>
          <a:xfrm>
            <a:off x="4167948" y="4163929"/>
            <a:ext cx="4922520" cy="1911096"/>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7"/>
          <p:cNvSpPr txBox="1"/>
          <p:nvPr/>
        </p:nvSpPr>
        <p:spPr>
          <a:xfrm>
            <a:off x="4481466" y="2030789"/>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3" name="Google Shape;343;p57"/>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344" name="Google Shape;344;p57"/>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345" name="Google Shape;345;p57"/>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CUADRILÁTERO O TRAPECIO DE ACKERMAN</a:t>
            </a:r>
            <a:endParaRPr sz="3100" b="0" i="0" u="none" strike="noStrike" cap="none">
              <a:solidFill>
                <a:srgbClr val="FF0000"/>
              </a:solidFill>
              <a:latin typeface="Calibri"/>
              <a:ea typeface="Calibri"/>
              <a:cs typeface="Calibri"/>
              <a:sym typeface="Calibri"/>
            </a:endParaRPr>
          </a:p>
        </p:txBody>
      </p:sp>
      <p:sp>
        <p:nvSpPr>
          <p:cNvPr id="346" name="Google Shape;346;p57"/>
          <p:cNvSpPr/>
          <p:nvPr/>
        </p:nvSpPr>
        <p:spPr>
          <a:xfrm>
            <a:off x="325690" y="3176393"/>
            <a:ext cx="3529001" cy="3423942"/>
          </a:xfrm>
          <a:prstGeom prst="roundRect">
            <a:avLst>
              <a:gd name="adj" fmla="val 7387"/>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57"/>
          <p:cNvSpPr/>
          <p:nvPr/>
        </p:nvSpPr>
        <p:spPr>
          <a:xfrm>
            <a:off x="325689" y="2014398"/>
            <a:ext cx="8769819" cy="845342"/>
          </a:xfrm>
          <a:prstGeom prst="roundRect">
            <a:avLst>
              <a:gd name="adj" fmla="val 28753"/>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57"/>
          <p:cNvSpPr txBox="1"/>
          <p:nvPr/>
        </p:nvSpPr>
        <p:spPr>
          <a:xfrm>
            <a:off x="771981" y="2189268"/>
            <a:ext cx="7877234" cy="49244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Como las trayectorias recorridas por las ruedas directrices en las curvas son distintas, la orientación dada a cada rueda debe ser diferente.</a:t>
            </a:r>
            <a:endParaRPr sz="1600" b="0" i="0" u="none" strike="noStrike" cap="none">
              <a:solidFill>
                <a:srgbClr val="2C2C2C"/>
              </a:solidFill>
              <a:latin typeface="Calibri"/>
              <a:ea typeface="Calibri"/>
              <a:cs typeface="Calibri"/>
              <a:sym typeface="Calibri"/>
            </a:endParaRPr>
          </a:p>
        </p:txBody>
      </p:sp>
      <p:sp>
        <p:nvSpPr>
          <p:cNvPr id="349" name="Google Shape;349;p57"/>
          <p:cNvSpPr txBox="1"/>
          <p:nvPr/>
        </p:nvSpPr>
        <p:spPr>
          <a:xfrm>
            <a:off x="694860" y="3381749"/>
            <a:ext cx="2725098" cy="30469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Para que ambas ruedas sigan la trayectoria deseada debe cumplirse la condición de que, en cualquier momento de su trayectoria curva, las 4 ruedas tengan una orientación tal, que sus radios coincidan en el centro instantáneo de rotación que debe situarse en la prolongación de los ejes traseros ya que estos no son orientables.</a:t>
            </a:r>
            <a:endParaRPr sz="1600" b="0" i="0" u="none" strike="noStrike" cap="none">
              <a:solidFill>
                <a:srgbClr val="000000"/>
              </a:solidFill>
              <a:latin typeface="Calibri"/>
              <a:ea typeface="Calibri"/>
              <a:cs typeface="Calibri"/>
              <a:sym typeface="Calibri"/>
            </a:endParaRPr>
          </a:p>
        </p:txBody>
      </p:sp>
      <p:pic>
        <p:nvPicPr>
          <p:cNvPr id="350" name="Google Shape;350;p57"/>
          <p:cNvPicPr preferRelativeResize="0"/>
          <p:nvPr/>
        </p:nvPicPr>
        <p:blipFill rotWithShape="1">
          <a:blip r:embed="rId3">
            <a:alphaModFix/>
          </a:blip>
          <a:srcRect l="34688" t="-4613" r="-2204" b="33364"/>
          <a:stretch/>
        </p:blipFill>
        <p:spPr>
          <a:xfrm>
            <a:off x="4223861" y="3468321"/>
            <a:ext cx="5074143" cy="333003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p:nvPr/>
        </p:nvSpPr>
        <p:spPr>
          <a:xfrm>
            <a:off x="4481466" y="2030789"/>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6" name="Google Shape;356;p58"/>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357" name="Google Shape;357;p58"/>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358" name="Google Shape;358;p58"/>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CUADRILÁTERO O TRAPECIO DE ACKERMAN</a:t>
            </a:r>
            <a:endParaRPr sz="3100" b="0" i="0" u="none" strike="noStrike" cap="none">
              <a:solidFill>
                <a:srgbClr val="FF0000"/>
              </a:solidFill>
              <a:latin typeface="Calibri"/>
              <a:ea typeface="Calibri"/>
              <a:cs typeface="Calibri"/>
              <a:sym typeface="Calibri"/>
            </a:endParaRPr>
          </a:p>
        </p:txBody>
      </p:sp>
      <p:sp>
        <p:nvSpPr>
          <p:cNvPr id="359" name="Google Shape;359;p58"/>
          <p:cNvSpPr/>
          <p:nvPr/>
        </p:nvSpPr>
        <p:spPr>
          <a:xfrm>
            <a:off x="325689" y="2014397"/>
            <a:ext cx="8769819" cy="1056061"/>
          </a:xfrm>
          <a:prstGeom prst="roundRect">
            <a:avLst>
              <a:gd name="adj" fmla="val 28753"/>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58"/>
          <p:cNvSpPr txBox="1"/>
          <p:nvPr/>
        </p:nvSpPr>
        <p:spPr>
          <a:xfrm>
            <a:off x="771981" y="2189268"/>
            <a:ext cx="7877234"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Los ángulos de orientación a y b de las ruedas delanteras son por lo tanto diferentes, y la rueda interior gira un ángulo a mayor que el de la rueda exterior b. Por lo general para un ángulo b=20º el valor de a es de 23º o 24º.</a:t>
            </a:r>
            <a:endParaRPr sz="1600" b="0" i="0" u="none" strike="noStrike" cap="none">
              <a:solidFill>
                <a:srgbClr val="2C2C2C"/>
              </a:solidFill>
              <a:latin typeface="Calibri"/>
              <a:ea typeface="Calibri"/>
              <a:cs typeface="Calibri"/>
              <a:sym typeface="Calibri"/>
            </a:endParaRPr>
          </a:p>
        </p:txBody>
      </p:sp>
      <p:pic>
        <p:nvPicPr>
          <p:cNvPr id="361" name="Google Shape;361;p58"/>
          <p:cNvPicPr preferRelativeResize="0"/>
          <p:nvPr/>
        </p:nvPicPr>
        <p:blipFill rotWithShape="1">
          <a:blip r:embed="rId3">
            <a:alphaModFix/>
          </a:blip>
          <a:srcRect/>
          <a:stretch/>
        </p:blipFill>
        <p:spPr>
          <a:xfrm>
            <a:off x="893050" y="3461616"/>
            <a:ext cx="7635096" cy="2891057"/>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7" name="Google Shape;367;p59" descr="Imagen 9"/>
          <p:cNvPicPr preferRelativeResize="0"/>
          <p:nvPr/>
        </p:nvPicPr>
        <p:blipFill rotWithShape="1">
          <a:blip r:embed="rId3">
            <a:alphaModFix/>
          </a:blip>
          <a:srcRect/>
          <a:stretch/>
        </p:blipFill>
        <p:spPr>
          <a:xfrm>
            <a:off x="831331" y="1816062"/>
            <a:ext cx="7019389" cy="4873690"/>
          </a:xfrm>
          <a:prstGeom prst="rect">
            <a:avLst/>
          </a:prstGeom>
          <a:noFill/>
          <a:ln>
            <a:noFill/>
          </a:ln>
        </p:spPr>
      </p:pic>
      <p:pic>
        <p:nvPicPr>
          <p:cNvPr id="368" name="Google Shape;368;p59" descr="Imagen 10"/>
          <p:cNvPicPr preferRelativeResize="0"/>
          <p:nvPr/>
        </p:nvPicPr>
        <p:blipFill rotWithShape="1">
          <a:blip r:embed="rId4">
            <a:alphaModFix/>
          </a:blip>
          <a:srcRect/>
          <a:stretch/>
        </p:blipFill>
        <p:spPr>
          <a:xfrm flipH="1">
            <a:off x="5176767" y="3961509"/>
            <a:ext cx="4638251" cy="3846491"/>
          </a:xfrm>
          <a:prstGeom prst="rect">
            <a:avLst/>
          </a:prstGeom>
          <a:noFill/>
          <a:ln>
            <a:noFill/>
          </a:ln>
        </p:spPr>
      </p:pic>
      <p:grpSp>
        <p:nvGrpSpPr>
          <p:cNvPr id="369" name="Google Shape;369;p59"/>
          <p:cNvGrpSpPr/>
          <p:nvPr/>
        </p:nvGrpSpPr>
        <p:grpSpPr>
          <a:xfrm>
            <a:off x="6555955" y="1700167"/>
            <a:ext cx="2634733" cy="2630707"/>
            <a:chOff x="0" y="0"/>
            <a:chExt cx="2633625" cy="2629601"/>
          </a:xfrm>
        </p:grpSpPr>
        <p:sp>
          <p:nvSpPr>
            <p:cNvPr id="370" name="Google Shape;370;p59"/>
            <p:cNvSpPr/>
            <p:nvPr/>
          </p:nvSpPr>
          <p:spPr>
            <a:xfrm>
              <a:off x="0" y="0"/>
              <a:ext cx="2633625" cy="1993052"/>
            </a:xfrm>
            <a:prstGeom prst="roundRect">
              <a:avLst>
                <a:gd name="adj" fmla="val 11224"/>
              </a:avLst>
            </a:prstGeom>
            <a:solidFill>
              <a:srgbClr val="DFD3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71" name="Google Shape;371;p59"/>
            <p:cNvSpPr/>
            <p:nvPr/>
          </p:nvSpPr>
          <p:spPr>
            <a:xfrm rot="-9431658">
              <a:off x="992572" y="1807525"/>
              <a:ext cx="333493" cy="788255"/>
            </a:xfrm>
            <a:prstGeom prst="triangle">
              <a:avLst>
                <a:gd name="adj" fmla="val 50000"/>
              </a:avLst>
            </a:prstGeom>
            <a:solidFill>
              <a:srgbClr val="DFD3D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
        <p:nvSpPr>
          <p:cNvPr id="372" name="Google Shape;372;p59"/>
          <p:cNvSpPr txBox="1"/>
          <p:nvPr/>
        </p:nvSpPr>
        <p:spPr>
          <a:xfrm>
            <a:off x="6689121" y="1898942"/>
            <a:ext cx="2409618" cy="1736623"/>
          </a:xfrm>
          <a:prstGeom prst="rect">
            <a:avLst/>
          </a:prstGeom>
          <a:noFill/>
          <a:ln>
            <a:noFill/>
          </a:ln>
        </p:spPr>
        <p:txBody>
          <a:bodyPr spcFirstLastPara="1" wrap="square" lIns="91425" tIns="91425" rIns="91425" bIns="91425" anchor="ctr" anchorCtr="0">
            <a:spAutoFit/>
          </a:bodyPr>
          <a:lstStyle/>
          <a:p>
            <a:pPr marL="0" marR="0" lvl="0" indent="0" algn="l" rtl="0">
              <a:lnSpc>
                <a:spcPct val="80000"/>
              </a:lnSpc>
              <a:spcBef>
                <a:spcPts val="0"/>
              </a:spcBef>
              <a:spcAft>
                <a:spcPts val="0"/>
              </a:spcAft>
              <a:buNone/>
            </a:pPr>
            <a:r>
              <a:rPr lang="en-US" sz="2101" b="1" i="0" u="none" strike="noStrike" cap="none">
                <a:solidFill>
                  <a:srgbClr val="741B47"/>
                </a:solidFill>
                <a:latin typeface="Calibri"/>
                <a:ea typeface="Calibri"/>
                <a:cs typeface="Calibri"/>
                <a:sym typeface="Calibri"/>
              </a:rPr>
              <a:t>Veamos el siguiente video que nos explica el </a:t>
            </a:r>
            <a:r>
              <a:rPr lang="en-US" sz="2101" b="1" i="0" u="none" strike="noStrike" cap="none">
                <a:solidFill>
                  <a:srgbClr val="FF0000"/>
                </a:solidFill>
                <a:latin typeface="Calibri"/>
                <a:ea typeface="Calibri"/>
                <a:cs typeface="Calibri"/>
                <a:sym typeface="Calibri"/>
              </a:rPr>
              <a:t>funcionamiento de la dirección de un vehículo</a:t>
            </a:r>
            <a:r>
              <a:rPr lang="en-US" sz="2101" b="1" i="0" u="none" strike="noStrike" cap="none">
                <a:solidFill>
                  <a:srgbClr val="741B47"/>
                </a:solidFill>
                <a:latin typeface="Calibri"/>
                <a:ea typeface="Calibri"/>
                <a:cs typeface="Calibri"/>
                <a:sym typeface="Calibri"/>
              </a:rPr>
              <a:t>!</a:t>
            </a:r>
            <a:endParaRPr sz="2101" b="0" i="0" u="none" strike="noStrike" cap="none">
              <a:solidFill>
                <a:srgbClr val="000000"/>
              </a:solidFill>
              <a:latin typeface="Arial"/>
              <a:ea typeface="Arial"/>
              <a:cs typeface="Arial"/>
              <a:sym typeface="Arial"/>
            </a:endParaRPr>
          </a:p>
        </p:txBody>
      </p:sp>
      <p:sp>
        <p:nvSpPr>
          <p:cNvPr id="373" name="Google Shape;373;p59"/>
          <p:cNvSpPr txBox="1"/>
          <p:nvPr/>
        </p:nvSpPr>
        <p:spPr>
          <a:xfrm>
            <a:off x="2945262" y="3533275"/>
            <a:ext cx="2575540" cy="738940"/>
          </a:xfrm>
          <a:prstGeom prst="rect">
            <a:avLst/>
          </a:prstGeom>
          <a:noFill/>
          <a:ln>
            <a:noFill/>
          </a:ln>
        </p:spPr>
        <p:txBody>
          <a:bodyPr spcFirstLastPara="1" wrap="square" lIns="91450" tIns="91450" rIns="91450" bIns="91450" anchor="ctr" anchorCtr="0">
            <a:spAutoFit/>
          </a:bodyPr>
          <a:lstStyle/>
          <a:p>
            <a:pPr lvl="0"/>
            <a:r>
              <a:rPr lang="es-CL" sz="1801" dirty="0">
                <a:latin typeface="Calibri"/>
                <a:ea typeface="Calibri"/>
                <a:cs typeface="Calibri"/>
                <a:sym typeface="Calibri"/>
              </a:rPr>
              <a:t>Funcionamiento de dirección de un vehículo</a:t>
            </a:r>
            <a:endParaRPr dirty="0"/>
          </a:p>
        </p:txBody>
      </p:sp>
      <p:sp>
        <p:nvSpPr>
          <p:cNvPr id="374" name="Google Shape;374;p59"/>
          <p:cNvSpPr txBox="1"/>
          <p:nvPr/>
        </p:nvSpPr>
        <p:spPr>
          <a:xfrm>
            <a:off x="382999" y="1261802"/>
            <a:ext cx="8954265" cy="536344"/>
          </a:xfrm>
          <a:prstGeom prst="rect">
            <a:avLst/>
          </a:prstGeom>
          <a:noFill/>
          <a:ln>
            <a:noFill/>
          </a:ln>
        </p:spPr>
        <p:txBody>
          <a:bodyPr spcFirstLastPara="1" wrap="square" lIns="91425" tIns="91425" rIns="91425" bIns="91425" anchor="ctr" anchorCtr="0">
            <a:spAutoFit/>
          </a:bodyPr>
          <a:lstStyle/>
          <a:p>
            <a:pPr marL="0" marR="0" lvl="0" indent="0" algn="l" rtl="0">
              <a:lnSpc>
                <a:spcPct val="80000"/>
              </a:lnSpc>
              <a:spcBef>
                <a:spcPts val="0"/>
              </a:spcBef>
              <a:spcAft>
                <a:spcPts val="0"/>
              </a:spcAft>
              <a:buNone/>
            </a:pPr>
            <a:r>
              <a:rPr lang="en-US" sz="2801" b="1" i="0" u="none" strike="noStrike" cap="none">
                <a:solidFill>
                  <a:srgbClr val="741B47"/>
                </a:solidFill>
                <a:latin typeface="Calibri"/>
                <a:ea typeface="Calibri"/>
                <a:cs typeface="Calibri"/>
                <a:sym typeface="Calibri"/>
              </a:rPr>
              <a:t>VIDEO</a:t>
            </a:r>
            <a:endParaRPr/>
          </a:p>
        </p:txBody>
      </p:sp>
      <p:grpSp>
        <p:nvGrpSpPr>
          <p:cNvPr id="375" name="Google Shape;375;p59"/>
          <p:cNvGrpSpPr/>
          <p:nvPr/>
        </p:nvGrpSpPr>
        <p:grpSpPr>
          <a:xfrm>
            <a:off x="2443369" y="3656713"/>
            <a:ext cx="492060" cy="492060"/>
            <a:chOff x="0" y="0"/>
            <a:chExt cx="491851" cy="491851"/>
          </a:xfrm>
        </p:grpSpPr>
        <p:sp>
          <p:nvSpPr>
            <p:cNvPr id="376" name="Google Shape;376;p59"/>
            <p:cNvSpPr/>
            <p:nvPr/>
          </p:nvSpPr>
          <p:spPr>
            <a:xfrm>
              <a:off x="0" y="0"/>
              <a:ext cx="491851" cy="491851"/>
            </a:xfrm>
            <a:prstGeom prst="rect">
              <a:avLst/>
            </a:prstGeom>
            <a:solidFill>
              <a:srgbClr val="BFBFB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77" name="Google Shape;377;p59">
              <a:hlinkClick r:id="rId5"/>
            </p:cNvPr>
            <p:cNvSpPr/>
            <p:nvPr/>
          </p:nvSpPr>
          <p:spPr>
            <a:xfrm>
              <a:off x="61480" y="61480"/>
              <a:ext cx="368891" cy="368891"/>
            </a:xfrm>
            <a:custGeom>
              <a:avLst/>
              <a:gdLst/>
              <a:ahLst/>
              <a:cxnLst/>
              <a:rect l="l" t="t" r="r" b="b"/>
              <a:pathLst>
                <a:path w="21600" h="21600" extrusionOk="0">
                  <a:moveTo>
                    <a:pt x="21600" y="10800"/>
                  </a:moveTo>
                  <a:lnTo>
                    <a:pt x="0" y="0"/>
                  </a:lnTo>
                  <a:lnTo>
                    <a:pt x="0" y="21600"/>
                  </a:lnTo>
                  <a:close/>
                </a:path>
              </a:pathLst>
            </a:custGeom>
            <a:solidFill>
              <a:srgbClr val="000000">
                <a:alpha val="40000"/>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78" name="Google Shape;378;p59"/>
            <p:cNvSpPr/>
            <p:nvPr/>
          </p:nvSpPr>
          <p:spPr>
            <a:xfrm>
              <a:off x="0" y="0"/>
              <a:ext cx="491851" cy="491851"/>
            </a:xfrm>
            <a:custGeom>
              <a:avLst/>
              <a:gdLst/>
              <a:ahLst/>
              <a:cxnLst/>
              <a:rect l="l" t="t" r="r" b="b"/>
              <a:pathLst>
                <a:path w="21600" h="21600" extrusionOk="0">
                  <a:moveTo>
                    <a:pt x="18900" y="10800"/>
                  </a:moveTo>
                  <a:lnTo>
                    <a:pt x="2700" y="18900"/>
                  </a:lnTo>
                  <a:lnTo>
                    <a:pt x="2700" y="2700"/>
                  </a:lnTo>
                  <a:close/>
                  <a:moveTo>
                    <a:pt x="0" y="0"/>
                  </a:moveTo>
                  <a:lnTo>
                    <a:pt x="21600" y="0"/>
                  </a:lnTo>
                  <a:lnTo>
                    <a:pt x="21600" y="21600"/>
                  </a:lnTo>
                  <a:lnTo>
                    <a:pt x="0" y="2160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
        <p:nvSpPr>
          <p:cNvPr id="379" name="Google Shape;379;p59"/>
          <p:cNvSpPr txBox="1"/>
          <p:nvPr/>
        </p:nvSpPr>
        <p:spPr>
          <a:xfrm>
            <a:off x="366944" y="1097258"/>
            <a:ext cx="4702375" cy="400373"/>
          </a:xfrm>
          <a:prstGeom prst="rect">
            <a:avLst/>
          </a:prstGeom>
          <a:noFill/>
          <a:ln>
            <a:noFill/>
          </a:ln>
        </p:spPr>
        <p:txBody>
          <a:bodyPr spcFirstLastPara="1" wrap="square" lIns="91450" tIns="91450" rIns="91450" bIns="91450" anchor="ctr" anchorCtr="0">
            <a:spAutoFit/>
          </a:bodyPr>
          <a:lstStyle/>
          <a:p>
            <a:pPr marL="0" marR="0" lvl="0" indent="0" algn="l" rtl="0">
              <a:lnSpc>
                <a:spcPct val="100000"/>
              </a:lnSpc>
              <a:spcBef>
                <a:spcPts val="0"/>
              </a:spcBef>
              <a:spcAft>
                <a:spcPts val="0"/>
              </a:spcAft>
              <a:buNone/>
            </a:pPr>
            <a:r>
              <a:rPr lang="en-US" sz="1401" b="1" i="0" u="none" strike="noStrike" cap="none">
                <a:solidFill>
                  <a:srgbClr val="000000"/>
                </a:solidFill>
                <a:latin typeface="Calibri"/>
                <a:ea typeface="Calibri"/>
                <a:cs typeface="Calibri"/>
                <a:sym typeface="Calibri"/>
              </a:rPr>
              <a:t>VEAMOS EL SIGUIENTE</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¿CUÁNTO APRENDIMOS?</a:t>
            </a:r>
            <a:endParaRPr sz="3100" b="1" i="0" u="none" strike="noStrike" cap="none">
              <a:solidFill>
                <a:srgbClr val="741B47"/>
              </a:solidFill>
              <a:latin typeface="Calibri"/>
              <a:ea typeface="Calibri"/>
              <a:cs typeface="Calibri"/>
              <a:sym typeface="Calibri"/>
            </a:endParaRPr>
          </a:p>
        </p:txBody>
      </p:sp>
      <p:grpSp>
        <p:nvGrpSpPr>
          <p:cNvPr id="403" name="Google Shape;403;p18"/>
          <p:cNvGrpSpPr/>
          <p:nvPr/>
        </p:nvGrpSpPr>
        <p:grpSpPr>
          <a:xfrm>
            <a:off x="2035277" y="2911885"/>
            <a:ext cx="6999671" cy="2696553"/>
            <a:chOff x="4461133" y="3098700"/>
            <a:chExt cx="4657800" cy="1525000"/>
          </a:xfrm>
        </p:grpSpPr>
        <p:sp>
          <p:nvSpPr>
            <p:cNvPr id="404" name="Google Shape;404;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5" name="Google Shape;405;p18"/>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rgbClr val="741B47"/>
                  </a:solidFill>
                  <a:latin typeface="Calibri"/>
                  <a:ea typeface="Calibri"/>
                  <a:cs typeface="Calibri"/>
                  <a:sym typeface="Calibri"/>
                </a:rPr>
                <a:t>SISTEMA DE </a:t>
              </a:r>
              <a:r>
                <a:rPr lang="en-US" sz="2000" b="1" i="0" u="none" strike="noStrike" cap="none">
                  <a:solidFill>
                    <a:srgbClr val="741B47"/>
                  </a:solidFill>
                  <a:latin typeface="Calibri"/>
                  <a:ea typeface="Calibri"/>
                  <a:cs typeface="Calibri"/>
                  <a:sym typeface="Calibri"/>
                </a:rPr>
                <a:t>DIRECCIÓN</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¡Ahora realizaremos una actividad que resume todo lo que hemos visto! </a:t>
              </a:r>
              <a:r>
                <a:rPr lang="en-US" sz="1600" b="1" i="0" u="none" strike="noStrike" cap="none">
                  <a:solidFill>
                    <a:srgbClr val="76384D"/>
                  </a:solidFill>
                  <a:latin typeface="Calibri"/>
                  <a:ea typeface="Calibri"/>
                  <a:cs typeface="Calibri"/>
                  <a:sym typeface="Calibri"/>
                </a:rPr>
                <a:t>¡Atentos!</a:t>
              </a:r>
              <a:endParaRPr sz="1600" b="1" i="0" u="none" strike="noStrike" cap="none">
                <a:solidFill>
                  <a:srgbClr val="76384D"/>
                </a:solidFill>
                <a:latin typeface="Calibri"/>
                <a:ea typeface="Calibri"/>
                <a:cs typeface="Calibri"/>
                <a:sym typeface="Calibri"/>
              </a:endParaRPr>
            </a:p>
          </p:txBody>
        </p:sp>
      </p:grpSp>
      <p:sp>
        <p:nvSpPr>
          <p:cNvPr id="406" name="Google Shape;406;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REVISEMOS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407" name="Google Shape;407;p18"/>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a:solidFill>
                  <a:srgbClr val="BA9BA5"/>
                </a:solidFill>
                <a:latin typeface="Calibri"/>
                <a:ea typeface="Calibri"/>
                <a:cs typeface="Calibri"/>
                <a:sym typeface="Calibri"/>
              </a:rPr>
              <a:t>1</a:t>
            </a:r>
            <a:endParaRPr sz="5000" b="0" i="0" u="none" strike="noStrike" cap="none">
              <a:solidFill>
                <a:srgbClr val="BA9BA5"/>
              </a:solidFill>
              <a:latin typeface="Calibri"/>
              <a:ea typeface="Calibri"/>
              <a:cs typeface="Calibri"/>
              <a:sym typeface="Calibri"/>
            </a:endParaRPr>
          </a:p>
        </p:txBody>
      </p:sp>
      <p:pic>
        <p:nvPicPr>
          <p:cNvPr id="408" name="Google Shape;408;p18"/>
          <p:cNvPicPr preferRelativeResize="0"/>
          <p:nvPr/>
        </p:nvPicPr>
        <p:blipFill rotWithShape="1">
          <a:blip r:embed="rId3">
            <a:alphaModFix/>
          </a:blip>
          <a:srcRect/>
          <a:stretch/>
        </p:blipFill>
        <p:spPr>
          <a:xfrm>
            <a:off x="5474444" y="5389023"/>
            <a:ext cx="1651873" cy="884514"/>
          </a:xfrm>
          <a:prstGeom prst="rect">
            <a:avLst/>
          </a:prstGeom>
          <a:noFill/>
          <a:ln>
            <a:noFill/>
          </a:ln>
        </p:spPr>
      </p:pic>
      <p:pic>
        <p:nvPicPr>
          <p:cNvPr id="409" name="Google Shape;409;p18"/>
          <p:cNvPicPr preferRelativeResize="0"/>
          <p:nvPr/>
        </p:nvPicPr>
        <p:blipFill rotWithShape="1">
          <a:blip r:embed="rId4">
            <a:alphaModFix/>
          </a:blip>
          <a:srcRect/>
          <a:stretch/>
        </p:blipFill>
        <p:spPr>
          <a:xfrm>
            <a:off x="0" y="2474949"/>
            <a:ext cx="3854921" cy="3652248"/>
          </a:xfrm>
          <a:prstGeom prst="rect">
            <a:avLst/>
          </a:prstGeom>
          <a:noFill/>
          <a:ln>
            <a:noFill/>
          </a:ln>
        </p:spPr>
      </p:pic>
      <p:pic>
        <p:nvPicPr>
          <p:cNvPr id="410" name="Google Shape;410;p18"/>
          <p:cNvPicPr preferRelativeResize="0"/>
          <p:nvPr/>
        </p:nvPicPr>
        <p:blipFill rotWithShape="1">
          <a:blip r:embed="rId5">
            <a:alphaModFix/>
          </a:blip>
          <a:srcRect/>
          <a:stretch/>
        </p:blipFill>
        <p:spPr>
          <a:xfrm>
            <a:off x="7126317" y="5029930"/>
            <a:ext cx="1806825" cy="1348212"/>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ANTES DE COMENZAR LA ACTIVIDAD:</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416" name="Google Shape;416;p61"/>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423D"/>
                </a:solidFill>
                <a:latin typeface="Calibri"/>
                <a:ea typeface="Calibri"/>
                <a:cs typeface="Calibri"/>
                <a:sym typeface="Calibri"/>
              </a:rPr>
              <a:t>¡ATENCIÓN!</a:t>
            </a:r>
            <a:endParaRPr sz="3100" b="1" i="0" u="none" strike="noStrike" cap="none">
              <a:solidFill>
                <a:srgbClr val="ED423D"/>
              </a:solidFill>
              <a:latin typeface="Calibri"/>
              <a:ea typeface="Calibri"/>
              <a:cs typeface="Calibri"/>
              <a:sym typeface="Calibri"/>
            </a:endParaRPr>
          </a:p>
        </p:txBody>
      </p:sp>
      <p:sp>
        <p:nvSpPr>
          <p:cNvPr id="417" name="Google Shape;417;p61"/>
          <p:cNvSpPr txBox="1"/>
          <p:nvPr/>
        </p:nvSpPr>
        <p:spPr>
          <a:xfrm>
            <a:off x="1229039" y="1922016"/>
            <a:ext cx="7934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latin typeface="Calibri"/>
                <a:ea typeface="Calibri"/>
                <a:cs typeface="Calibri"/>
                <a:sym typeface="Calibri"/>
              </a:rPr>
              <a:t>Materiales inflamables: </a:t>
            </a:r>
            <a:r>
              <a:rPr lang="en-US" sz="1400" b="0" i="0" u="none" strike="noStrike" cap="none">
                <a:solidFill>
                  <a:schemeClr val="dk1"/>
                </a:solidFill>
                <a:latin typeface="Calibri"/>
                <a:ea typeface="Calibri"/>
                <a:cs typeface="Calibri"/>
                <a:sym typeface="Calibri"/>
              </a:rPr>
              <a:t>Tener máxima precaución al momento de  manipular o extraer el combustible de los sistemas del vehículo (bomba combustible, mangueras de inyección, etc). </a:t>
            </a:r>
            <a:endParaRPr sz="1400" b="0" i="0" u="none" strike="noStrike" cap="none">
              <a:solidFill>
                <a:schemeClr val="dk1"/>
              </a:solidFill>
              <a:latin typeface="Calibri"/>
              <a:ea typeface="Calibri"/>
              <a:cs typeface="Calibri"/>
              <a:sym typeface="Calibri"/>
            </a:endParaRPr>
          </a:p>
        </p:txBody>
      </p:sp>
      <p:sp>
        <p:nvSpPr>
          <p:cNvPr id="418" name="Google Shape;418;p61"/>
          <p:cNvSpPr txBox="1"/>
          <p:nvPr/>
        </p:nvSpPr>
        <p:spPr>
          <a:xfrm>
            <a:off x="1229039" y="2672931"/>
            <a:ext cx="766915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latin typeface="Calibri"/>
                <a:ea typeface="Calibri"/>
                <a:cs typeface="Calibri"/>
                <a:sym typeface="Calibri"/>
              </a:rPr>
              <a:t>Protección obligatoria de la vista: </a:t>
            </a:r>
            <a:r>
              <a:rPr lang="en-US" sz="1400" b="0" i="0" u="none" strike="noStrike" cap="none">
                <a:solidFill>
                  <a:schemeClr val="dk1"/>
                </a:solidFill>
                <a:latin typeface="Calibri"/>
                <a:ea typeface="Calibri"/>
                <a:cs typeface="Calibri"/>
                <a:sym typeface="Calibri"/>
              </a:rPr>
              <a:t>Se utilizarán antiparras siempre que exista riesgo de proyección de partículas a los ojos. (aceites, líquidos refrigerantes y de freno, virutas del disco de freno, uso de circuitos eléctricos, etc).</a:t>
            </a:r>
            <a:endParaRPr sz="1400" b="0" i="0" u="none" strike="noStrike" cap="none">
              <a:solidFill>
                <a:schemeClr val="dk1"/>
              </a:solidFill>
              <a:latin typeface="Calibri"/>
              <a:ea typeface="Calibri"/>
              <a:cs typeface="Calibri"/>
              <a:sym typeface="Calibri"/>
            </a:endParaRPr>
          </a:p>
        </p:txBody>
      </p:sp>
      <p:sp>
        <p:nvSpPr>
          <p:cNvPr id="419" name="Google Shape;419;p61"/>
          <p:cNvSpPr txBox="1"/>
          <p:nvPr/>
        </p:nvSpPr>
        <p:spPr>
          <a:xfrm>
            <a:off x="1229039" y="4508604"/>
            <a:ext cx="78658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latin typeface="Calibri"/>
                <a:ea typeface="Calibri"/>
                <a:cs typeface="Calibri"/>
                <a:sym typeface="Calibri"/>
              </a:rPr>
              <a:t>Protección obligatoria de los pies: </a:t>
            </a:r>
            <a:r>
              <a:rPr lang="en-US" sz="1400" b="0" i="0" u="none" strike="noStrike" cap="none">
                <a:solidFill>
                  <a:srgbClr val="000000"/>
                </a:solidFill>
                <a:latin typeface="Calibri"/>
                <a:ea typeface="Calibri"/>
                <a:cs typeface="Calibri"/>
                <a:sym typeface="Calibri"/>
              </a:rPr>
              <a:t>Uso obligatorio de zapatos de seguridad al entrar al taller o laboratorio, en casos que exista riesgo de caídas de objetos pesados.</a:t>
            </a:r>
            <a:endParaRPr sz="1400" b="0" i="0" u="none" strike="noStrike" cap="none">
              <a:solidFill>
                <a:schemeClr val="lt1"/>
              </a:solidFill>
              <a:latin typeface="Calibri"/>
              <a:ea typeface="Calibri"/>
              <a:cs typeface="Calibri"/>
              <a:sym typeface="Calibri"/>
            </a:endParaRPr>
          </a:p>
        </p:txBody>
      </p:sp>
      <p:sp>
        <p:nvSpPr>
          <p:cNvPr id="420" name="Google Shape;420;p61"/>
          <p:cNvSpPr txBox="1"/>
          <p:nvPr/>
        </p:nvSpPr>
        <p:spPr>
          <a:xfrm>
            <a:off x="1229039" y="5298844"/>
            <a:ext cx="703006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latin typeface="Calibri"/>
                <a:ea typeface="Calibri"/>
                <a:cs typeface="Calibri"/>
                <a:sym typeface="Calibri"/>
              </a:rPr>
              <a:t>Manipular herramientas </a:t>
            </a:r>
            <a:r>
              <a:rPr lang="en-US" sz="1400" b="0" i="0" u="none" strike="noStrike" cap="none">
                <a:solidFill>
                  <a:srgbClr val="000000"/>
                </a:solidFill>
                <a:latin typeface="Calibri"/>
                <a:ea typeface="Calibri"/>
                <a:cs typeface="Calibri"/>
                <a:sym typeface="Calibri"/>
              </a:rPr>
              <a:t>cuidadosamente.</a:t>
            </a:r>
            <a:endParaRPr/>
          </a:p>
          <a:p>
            <a:pPr marL="0" marR="0" lvl="0" indent="0" algn="l" rtl="0">
              <a:lnSpc>
                <a:spcPct val="100000"/>
              </a:lnSpc>
              <a:spcBef>
                <a:spcPts val="0"/>
              </a:spcBef>
              <a:spcAft>
                <a:spcPts val="0"/>
              </a:spcAft>
              <a:buNone/>
            </a:pPr>
            <a:r>
              <a:rPr lang="en-US" sz="1400" b="1" i="0" u="none" strike="noStrike" cap="none">
                <a:solidFill>
                  <a:srgbClr val="741B47"/>
                </a:solidFill>
                <a:latin typeface="Calibri"/>
                <a:ea typeface="Calibri"/>
                <a:cs typeface="Calibri"/>
                <a:sym typeface="Calibri"/>
              </a:rPr>
              <a:t>Asegurar la integridad física </a:t>
            </a:r>
            <a:r>
              <a:rPr lang="en-US" sz="1400" b="0" i="0" u="none" strike="noStrike" cap="none">
                <a:solidFill>
                  <a:srgbClr val="000000"/>
                </a:solidFill>
                <a:latin typeface="Calibri"/>
                <a:ea typeface="Calibri"/>
                <a:cs typeface="Calibri"/>
                <a:sym typeface="Calibri"/>
              </a:rPr>
              <a:t>propia y del grupo de trabajo.</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Circular solo por las </a:t>
            </a:r>
            <a:r>
              <a:rPr lang="en-US" sz="1400" b="1" i="0" u="none" strike="noStrike" cap="none">
                <a:solidFill>
                  <a:srgbClr val="741B47"/>
                </a:solidFill>
                <a:latin typeface="Calibri"/>
                <a:ea typeface="Calibri"/>
                <a:cs typeface="Calibri"/>
                <a:sym typeface="Calibri"/>
              </a:rPr>
              <a:t>zonas de seguridad </a:t>
            </a:r>
            <a:r>
              <a:rPr lang="en-US" sz="1400" b="0" i="0" u="none" strike="noStrike" cap="none">
                <a:solidFill>
                  <a:srgbClr val="000000"/>
                </a:solidFill>
                <a:latin typeface="Calibri"/>
                <a:ea typeface="Calibri"/>
                <a:cs typeface="Calibri"/>
                <a:sym typeface="Calibri"/>
              </a:rPr>
              <a:t>demarcadas.</a:t>
            </a:r>
            <a:endParaRPr sz="1400" b="0" i="0" u="none" strike="noStrike" cap="none">
              <a:solidFill>
                <a:schemeClr val="lt1"/>
              </a:solidFill>
              <a:latin typeface="Calibri"/>
              <a:ea typeface="Calibri"/>
              <a:cs typeface="Calibri"/>
              <a:sym typeface="Calibri"/>
            </a:endParaRPr>
          </a:p>
        </p:txBody>
      </p:sp>
      <p:sp>
        <p:nvSpPr>
          <p:cNvPr id="421" name="Google Shape;421;p61"/>
          <p:cNvSpPr txBox="1"/>
          <p:nvPr/>
        </p:nvSpPr>
        <p:spPr>
          <a:xfrm>
            <a:off x="1229039" y="6272147"/>
            <a:ext cx="38837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Toda actividad debe desarrollarse </a:t>
            </a:r>
            <a:r>
              <a:rPr lang="en-US" sz="1400" b="1" i="0" u="none" strike="noStrike" cap="none">
                <a:solidFill>
                  <a:srgbClr val="741B47"/>
                </a:solidFill>
                <a:latin typeface="Calibri"/>
                <a:ea typeface="Calibri"/>
                <a:cs typeface="Calibri"/>
                <a:sym typeface="Calibri"/>
              </a:rPr>
              <a:t>bajo supervisión </a:t>
            </a:r>
            <a:r>
              <a:rPr lang="en-US" sz="1400" b="0" i="0" u="none" strike="noStrike" cap="none">
                <a:solidFill>
                  <a:srgbClr val="000000"/>
                </a:solidFill>
                <a:latin typeface="Calibri"/>
                <a:ea typeface="Calibri"/>
                <a:cs typeface="Calibri"/>
                <a:sym typeface="Calibri"/>
              </a:rPr>
              <a:t>de la persona a cargo del taller o laboratorio.</a:t>
            </a:r>
            <a:endParaRPr sz="1400" b="0" i="0" u="none" strike="noStrike" cap="none">
              <a:solidFill>
                <a:schemeClr val="lt1"/>
              </a:solidFill>
              <a:latin typeface="Calibri"/>
              <a:ea typeface="Calibri"/>
              <a:cs typeface="Calibri"/>
              <a:sym typeface="Calibri"/>
            </a:endParaRPr>
          </a:p>
        </p:txBody>
      </p:sp>
      <p:grpSp>
        <p:nvGrpSpPr>
          <p:cNvPr id="422" name="Google Shape;422;p61"/>
          <p:cNvGrpSpPr/>
          <p:nvPr/>
        </p:nvGrpSpPr>
        <p:grpSpPr>
          <a:xfrm>
            <a:off x="-4655" y="1788831"/>
            <a:ext cx="1135367" cy="783005"/>
            <a:chOff x="-4655" y="1877319"/>
            <a:chExt cx="1135367" cy="783005"/>
          </a:xfrm>
        </p:grpSpPr>
        <p:sp>
          <p:nvSpPr>
            <p:cNvPr id="423" name="Google Shape;423;p61"/>
            <p:cNvSpPr/>
            <p:nvPr/>
          </p:nvSpPr>
          <p:spPr>
            <a:xfrm rot="5400000">
              <a:off x="171526" y="1701138"/>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4" name="Google Shape;424;p61"/>
            <p:cNvPicPr preferRelativeResize="0"/>
            <p:nvPr/>
          </p:nvPicPr>
          <p:blipFill rotWithShape="1">
            <a:blip r:embed="rId3">
              <a:alphaModFix/>
            </a:blip>
            <a:srcRect/>
            <a:stretch/>
          </p:blipFill>
          <p:spPr>
            <a:xfrm>
              <a:off x="337197" y="2035280"/>
              <a:ext cx="629465" cy="530549"/>
            </a:xfrm>
            <a:prstGeom prst="rect">
              <a:avLst/>
            </a:prstGeom>
            <a:noFill/>
            <a:ln>
              <a:noFill/>
            </a:ln>
          </p:spPr>
        </p:pic>
      </p:grpSp>
      <p:sp>
        <p:nvSpPr>
          <p:cNvPr id="425" name="Google Shape;425;p61"/>
          <p:cNvSpPr txBox="1"/>
          <p:nvPr/>
        </p:nvSpPr>
        <p:spPr>
          <a:xfrm>
            <a:off x="1229039" y="3536692"/>
            <a:ext cx="78658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latin typeface="Calibri"/>
                <a:ea typeface="Calibri"/>
                <a:cs typeface="Calibri"/>
                <a:sym typeface="Calibri"/>
              </a:rPr>
              <a:t>Protección obligatoria de las manos: </a:t>
            </a:r>
            <a:r>
              <a:rPr lang="en-US" sz="1400" b="0" i="0" u="none" strike="noStrike" cap="none">
                <a:solidFill>
                  <a:schemeClr val="dk1"/>
                </a:solidFill>
                <a:latin typeface="Calibri"/>
                <a:ea typeface="Calibri"/>
                <a:cs typeface="Calibri"/>
                <a:sym typeface="Calibri"/>
              </a:rPr>
              <a:t>Se utilizarán siempre guantes de protección cuando se manipulen cualquier tipo de fluidos, en uso de herramientas e intervención del motor, desarme de partes y trabajo en sistemas eléctricos. </a:t>
            </a:r>
            <a:endParaRPr sz="1400" b="0" i="0" u="none" strike="noStrike" cap="none">
              <a:solidFill>
                <a:srgbClr val="000000"/>
              </a:solidFill>
              <a:latin typeface="Arial"/>
              <a:ea typeface="Arial"/>
              <a:cs typeface="Arial"/>
              <a:sym typeface="Arial"/>
            </a:endParaRPr>
          </a:p>
        </p:txBody>
      </p:sp>
      <p:grpSp>
        <p:nvGrpSpPr>
          <p:cNvPr id="426" name="Google Shape;426;p61"/>
          <p:cNvGrpSpPr/>
          <p:nvPr/>
        </p:nvGrpSpPr>
        <p:grpSpPr>
          <a:xfrm>
            <a:off x="-4655" y="2661654"/>
            <a:ext cx="1135367" cy="783005"/>
            <a:chOff x="-4655" y="2735448"/>
            <a:chExt cx="1135367" cy="783005"/>
          </a:xfrm>
        </p:grpSpPr>
        <p:sp>
          <p:nvSpPr>
            <p:cNvPr id="427" name="Google Shape;427;p61"/>
            <p:cNvSpPr/>
            <p:nvPr/>
          </p:nvSpPr>
          <p:spPr>
            <a:xfrm rot="5400000">
              <a:off x="171526" y="2559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8" name="Google Shape;428;p61"/>
            <p:cNvPicPr preferRelativeResize="0"/>
            <p:nvPr/>
          </p:nvPicPr>
          <p:blipFill rotWithShape="1">
            <a:blip r:embed="rId4">
              <a:alphaModFix/>
            </a:blip>
            <a:srcRect/>
            <a:stretch/>
          </p:blipFill>
          <p:spPr>
            <a:xfrm>
              <a:off x="331947" y="2879412"/>
              <a:ext cx="639965" cy="539399"/>
            </a:xfrm>
            <a:prstGeom prst="rect">
              <a:avLst/>
            </a:prstGeom>
            <a:noFill/>
            <a:ln>
              <a:noFill/>
            </a:ln>
          </p:spPr>
        </p:pic>
      </p:grpSp>
      <p:grpSp>
        <p:nvGrpSpPr>
          <p:cNvPr id="429" name="Google Shape;429;p61"/>
          <p:cNvGrpSpPr/>
          <p:nvPr/>
        </p:nvGrpSpPr>
        <p:grpSpPr>
          <a:xfrm>
            <a:off x="-4655" y="3534477"/>
            <a:ext cx="1135367" cy="783005"/>
            <a:chOff x="-4655" y="3593577"/>
            <a:chExt cx="1135367" cy="783005"/>
          </a:xfrm>
        </p:grpSpPr>
        <p:sp>
          <p:nvSpPr>
            <p:cNvPr id="430" name="Google Shape;430;p61"/>
            <p:cNvSpPr/>
            <p:nvPr/>
          </p:nvSpPr>
          <p:spPr>
            <a:xfrm rot="5400000">
              <a:off x="171526" y="34173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1" name="Google Shape;431;p61"/>
            <p:cNvPicPr preferRelativeResize="0"/>
            <p:nvPr/>
          </p:nvPicPr>
          <p:blipFill rotWithShape="1">
            <a:blip r:embed="rId5">
              <a:alphaModFix/>
            </a:blip>
            <a:srcRect/>
            <a:stretch/>
          </p:blipFill>
          <p:spPr>
            <a:xfrm>
              <a:off x="350751" y="3729725"/>
              <a:ext cx="602356" cy="507700"/>
            </a:xfrm>
            <a:prstGeom prst="rect">
              <a:avLst/>
            </a:prstGeom>
            <a:noFill/>
            <a:ln>
              <a:noFill/>
            </a:ln>
          </p:spPr>
        </p:pic>
      </p:grpSp>
      <p:grpSp>
        <p:nvGrpSpPr>
          <p:cNvPr id="432" name="Google Shape;432;p61"/>
          <p:cNvGrpSpPr/>
          <p:nvPr/>
        </p:nvGrpSpPr>
        <p:grpSpPr>
          <a:xfrm>
            <a:off x="-4655" y="4407300"/>
            <a:ext cx="1135367" cy="783005"/>
            <a:chOff x="-4655" y="4451706"/>
            <a:chExt cx="1135367" cy="783005"/>
          </a:xfrm>
        </p:grpSpPr>
        <p:sp>
          <p:nvSpPr>
            <p:cNvPr id="433" name="Google Shape;433;p61"/>
            <p:cNvSpPr/>
            <p:nvPr/>
          </p:nvSpPr>
          <p:spPr>
            <a:xfrm rot="5400000">
              <a:off x="171526" y="4275525"/>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4" name="Google Shape;434;p61"/>
            <p:cNvPicPr preferRelativeResize="0"/>
            <p:nvPr/>
          </p:nvPicPr>
          <p:blipFill rotWithShape="1">
            <a:blip r:embed="rId6">
              <a:alphaModFix/>
            </a:blip>
            <a:srcRect/>
            <a:stretch/>
          </p:blipFill>
          <p:spPr>
            <a:xfrm>
              <a:off x="342982" y="4590635"/>
              <a:ext cx="610125" cy="514248"/>
            </a:xfrm>
            <a:prstGeom prst="rect">
              <a:avLst/>
            </a:prstGeom>
            <a:noFill/>
            <a:ln>
              <a:noFill/>
            </a:ln>
          </p:spPr>
        </p:pic>
      </p:grpSp>
      <p:grpSp>
        <p:nvGrpSpPr>
          <p:cNvPr id="435" name="Google Shape;435;p61"/>
          <p:cNvGrpSpPr/>
          <p:nvPr/>
        </p:nvGrpSpPr>
        <p:grpSpPr>
          <a:xfrm>
            <a:off x="-4655" y="6167965"/>
            <a:ext cx="1135367" cy="783005"/>
            <a:chOff x="-4655" y="6167965"/>
            <a:chExt cx="1135367" cy="783005"/>
          </a:xfrm>
        </p:grpSpPr>
        <p:sp>
          <p:nvSpPr>
            <p:cNvPr id="436" name="Google Shape;436;p61"/>
            <p:cNvSpPr/>
            <p:nvPr/>
          </p:nvSpPr>
          <p:spPr>
            <a:xfrm rot="5400000">
              <a:off x="171526" y="599178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7" name="Google Shape;437;p61"/>
            <p:cNvPicPr preferRelativeResize="0"/>
            <p:nvPr/>
          </p:nvPicPr>
          <p:blipFill rotWithShape="1">
            <a:blip r:embed="rId7">
              <a:alphaModFix/>
            </a:blip>
            <a:srcRect/>
            <a:stretch/>
          </p:blipFill>
          <p:spPr>
            <a:xfrm>
              <a:off x="318928" y="6295340"/>
              <a:ext cx="666001" cy="561343"/>
            </a:xfrm>
            <a:prstGeom prst="rect">
              <a:avLst/>
            </a:prstGeom>
            <a:noFill/>
            <a:ln>
              <a:noFill/>
            </a:ln>
          </p:spPr>
        </p:pic>
      </p:grpSp>
      <p:grpSp>
        <p:nvGrpSpPr>
          <p:cNvPr id="438" name="Google Shape;438;p61"/>
          <p:cNvGrpSpPr/>
          <p:nvPr/>
        </p:nvGrpSpPr>
        <p:grpSpPr>
          <a:xfrm>
            <a:off x="-4655" y="5117148"/>
            <a:ext cx="1193246" cy="1156253"/>
            <a:chOff x="-4655" y="5146860"/>
            <a:chExt cx="1193246" cy="1156253"/>
          </a:xfrm>
        </p:grpSpPr>
        <p:sp>
          <p:nvSpPr>
            <p:cNvPr id="439" name="Google Shape;439;p61"/>
            <p:cNvSpPr/>
            <p:nvPr/>
          </p:nvSpPr>
          <p:spPr>
            <a:xfrm rot="5400000">
              <a:off x="171526" y="513365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0" name="Google Shape;440;p61"/>
            <p:cNvPicPr preferRelativeResize="0"/>
            <p:nvPr/>
          </p:nvPicPr>
          <p:blipFill rotWithShape="1">
            <a:blip r:embed="rId8">
              <a:alphaModFix/>
            </a:blip>
            <a:srcRect/>
            <a:stretch/>
          </p:blipFill>
          <p:spPr>
            <a:xfrm rot="-2193866">
              <a:off x="141403" y="5342117"/>
              <a:ext cx="908505" cy="765740"/>
            </a:xfrm>
            <a:prstGeom prst="rect">
              <a:avLst/>
            </a:prstGeom>
            <a:noFill/>
            <a:ln>
              <a:noFill/>
            </a:ln>
          </p:spPr>
        </p:pic>
      </p:grpSp>
      <p:pic>
        <p:nvPicPr>
          <p:cNvPr id="441" name="Google Shape;441;p61"/>
          <p:cNvPicPr preferRelativeResize="0"/>
          <p:nvPr/>
        </p:nvPicPr>
        <p:blipFill rotWithShape="1">
          <a:blip r:embed="rId9">
            <a:alphaModFix/>
          </a:blip>
          <a:srcRect/>
          <a:stretch/>
        </p:blipFill>
        <p:spPr>
          <a:xfrm>
            <a:off x="5211105" y="4810371"/>
            <a:ext cx="4327510" cy="335382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2"/>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ACTIVIDAD PRÁCTICA</a:t>
            </a:r>
            <a:endParaRPr sz="3100" b="1" i="0" u="none" strike="noStrike" cap="none">
              <a:solidFill>
                <a:srgbClr val="741B47"/>
              </a:solidFill>
              <a:latin typeface="Calibri"/>
              <a:ea typeface="Calibri"/>
              <a:cs typeface="Calibri"/>
              <a:sym typeface="Calibri"/>
            </a:endParaRPr>
          </a:p>
        </p:txBody>
      </p:sp>
      <p:sp>
        <p:nvSpPr>
          <p:cNvPr id="447" name="Google Shape;447;p62"/>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8" name="Google Shape;448;p62"/>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9" name="Google Shape;449;p62"/>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pic>
        <p:nvPicPr>
          <p:cNvPr id="450" name="Google Shape;450;p62"/>
          <p:cNvPicPr preferRelativeResize="0"/>
          <p:nvPr/>
        </p:nvPicPr>
        <p:blipFill rotWithShape="1">
          <a:blip r:embed="rId3">
            <a:alphaModFix/>
          </a:blip>
          <a:srcRect/>
          <a:stretch/>
        </p:blipFill>
        <p:spPr>
          <a:xfrm>
            <a:off x="5188464" y="2370247"/>
            <a:ext cx="4539997" cy="5336912"/>
          </a:xfrm>
          <a:prstGeom prst="rect">
            <a:avLst/>
          </a:prstGeom>
          <a:noFill/>
          <a:ln>
            <a:noFill/>
          </a:ln>
        </p:spPr>
      </p:pic>
      <p:sp>
        <p:nvSpPr>
          <p:cNvPr id="451" name="Google Shape;451;p62"/>
          <p:cNvSpPr txBox="1"/>
          <p:nvPr/>
        </p:nvSpPr>
        <p:spPr>
          <a:xfrm>
            <a:off x="958647" y="3356277"/>
            <a:ext cx="4704736" cy="774531"/>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rgbClr val="FF0000"/>
                </a:solidFill>
                <a:latin typeface="Calibri"/>
                <a:ea typeface="Calibri"/>
                <a:cs typeface="Calibri"/>
                <a:sym typeface="Calibri"/>
              </a:rPr>
              <a:t>SISTEMA DE </a:t>
            </a:r>
            <a:r>
              <a:rPr lang="en-US" sz="2000" b="1" i="0" u="none" strike="noStrike" cap="none">
                <a:solidFill>
                  <a:srgbClr val="741B47"/>
                </a:solidFill>
                <a:latin typeface="Calibri"/>
                <a:ea typeface="Calibri"/>
                <a:cs typeface="Calibri"/>
                <a:sym typeface="Calibri"/>
              </a:rPr>
              <a:t>DIRECCIÓN</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Ahora realizaremos una </a:t>
            </a:r>
            <a:r>
              <a:rPr lang="en-US" sz="1600" b="0" i="0" u="none" strike="noStrike" cap="none">
                <a:solidFill>
                  <a:schemeClr val="dk1"/>
                </a:solidFill>
                <a:latin typeface="Calibri"/>
                <a:ea typeface="Calibri"/>
                <a:cs typeface="Calibri"/>
                <a:sym typeface="Calibri"/>
              </a:rPr>
              <a:t>actividad práctica.</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Te sugerimos </a:t>
            </a:r>
            <a:r>
              <a:rPr lang="en-US" sz="1600" b="1" i="0" u="none" strike="noStrike" cap="none">
                <a:solidFill>
                  <a:srgbClr val="76384D"/>
                </a:solidFill>
                <a:latin typeface="Calibri"/>
                <a:ea typeface="Calibri"/>
                <a:cs typeface="Calibri"/>
                <a:sym typeface="Calibri"/>
              </a:rPr>
              <a:t>seguir las instrucciones </a:t>
            </a:r>
            <a:r>
              <a:rPr lang="en-US" sz="1600" b="0" i="0" u="none" strike="noStrike" cap="none">
                <a:solidFill>
                  <a:srgbClr val="000000"/>
                </a:solidFill>
                <a:latin typeface="Calibri"/>
                <a:ea typeface="Calibri"/>
                <a:cs typeface="Calibri"/>
                <a:sym typeface="Calibri"/>
              </a:rPr>
              <a:t>que van</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Adjuntas en la guía que el profesor te entregará.</a:t>
            </a:r>
            <a:endParaRPr sz="1600" b="1" i="0" u="none" strike="noStrike" cap="none">
              <a:solidFill>
                <a:srgbClr val="76384D"/>
              </a:solidFill>
              <a:latin typeface="Calibri"/>
              <a:ea typeface="Calibri"/>
              <a:cs typeface="Calibri"/>
              <a:sym typeface="Calibri"/>
            </a:endParaRPr>
          </a:p>
        </p:txBody>
      </p:sp>
      <p:sp>
        <p:nvSpPr>
          <p:cNvPr id="452" name="Google Shape;452;p62"/>
          <p:cNvSpPr txBox="1"/>
          <p:nvPr/>
        </p:nvSpPr>
        <p:spPr>
          <a:xfrm>
            <a:off x="3670560" y="12094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a:solidFill>
                  <a:srgbClr val="BA9BA5"/>
                </a:solidFill>
                <a:latin typeface="Calibri"/>
                <a:ea typeface="Calibri"/>
                <a:cs typeface="Calibri"/>
                <a:sym typeface="Calibri"/>
              </a:rPr>
              <a:t>1</a:t>
            </a:r>
            <a:endParaRPr sz="6000" b="0" i="0" u="none" strike="noStrike" cap="none">
              <a:solidFill>
                <a:srgbClr val="BA9BA5"/>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1"/>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8" name="Google Shape;458;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21"/>
          <p:cNvPicPr preferRelativeResize="0"/>
          <p:nvPr/>
        </p:nvPicPr>
        <p:blipFill rotWithShape="1">
          <a:blip r:embed="rId3">
            <a:alphaModFix/>
          </a:blip>
          <a:srcRect/>
          <a:stretch/>
        </p:blipFill>
        <p:spPr>
          <a:xfrm>
            <a:off x="5102940" y="2710743"/>
            <a:ext cx="5190655" cy="4917756"/>
          </a:xfrm>
          <a:prstGeom prst="rect">
            <a:avLst/>
          </a:prstGeom>
          <a:noFill/>
          <a:ln>
            <a:noFill/>
          </a:ln>
        </p:spPr>
      </p:pic>
      <p:sp>
        <p:nvSpPr>
          <p:cNvPr id="460" name="Google Shape;460;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TICKET DE SALIDA</a:t>
            </a:r>
            <a:endParaRPr sz="3100" b="1" i="0" u="none" strike="noStrike" cap="none">
              <a:solidFill>
                <a:srgbClr val="741B47"/>
              </a:solidFill>
              <a:latin typeface="Calibri"/>
              <a:ea typeface="Calibri"/>
              <a:cs typeface="Calibri"/>
              <a:sym typeface="Calibri"/>
            </a:endParaRPr>
          </a:p>
        </p:txBody>
      </p:sp>
      <p:sp>
        <p:nvSpPr>
          <p:cNvPr id="461" name="Google Shape;461;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ANTES DE TERMINAR: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462" name="Google Shape;462;p21"/>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2000" b="0" i="0" u="none" strike="noStrike" cap="none">
                <a:solidFill>
                  <a:srgbClr val="FF0000"/>
                </a:solidFill>
                <a:latin typeface="Calibri"/>
                <a:ea typeface="Calibri"/>
                <a:cs typeface="Calibri"/>
                <a:sym typeface="Calibri"/>
              </a:rPr>
              <a:t>SISTEMA DE </a:t>
            </a:r>
            <a:r>
              <a:rPr lang="en-US" sz="2000" b="1" i="0" u="none" strike="noStrike" cap="none">
                <a:solidFill>
                  <a:srgbClr val="741B47"/>
                </a:solidFill>
                <a:latin typeface="Calibri"/>
                <a:ea typeface="Calibri"/>
                <a:cs typeface="Calibri"/>
                <a:sym typeface="Calibri"/>
              </a:rPr>
              <a:t>DIRECCIÓN</a:t>
            </a: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a:solidFill>
                  <a:srgbClr val="000000"/>
                </a:solidFill>
                <a:latin typeface="Calibri"/>
                <a:ea typeface="Calibri"/>
                <a:cs typeface="Calibri"/>
                <a:sym typeface="Calibri"/>
              </a:rPr>
              <a:t>¡No olvides contestar la Autoevaluación y entregar el Ticket de Salida!</a:t>
            </a:r>
            <a:endParaRPr/>
          </a:p>
          <a:p>
            <a:pPr marL="0" marR="0" lvl="0" indent="0" algn="l" rtl="0">
              <a:lnSpc>
                <a:spcPct val="115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2100" b="1" i="0" u="none" strike="noStrike" cap="none">
                <a:solidFill>
                  <a:srgbClr val="741B47"/>
                </a:solidFill>
                <a:latin typeface="Calibri"/>
                <a:ea typeface="Calibri"/>
                <a:cs typeface="Calibri"/>
                <a:sym typeface="Calibri"/>
              </a:rPr>
              <a:t>¡Hasta la próxima! </a:t>
            </a:r>
            <a:endParaRPr sz="2100" b="1" i="0" u="none" strike="noStrike" cap="none">
              <a:solidFill>
                <a:srgbClr val="741B47"/>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
            </a:r>
            <a:br>
              <a:rPr lang="en-US" sz="1600" b="0" i="0" u="none" strike="noStrike" cap="none">
                <a:solidFill>
                  <a:srgbClr val="000000"/>
                </a:solidFill>
                <a:latin typeface="Arial"/>
                <a:ea typeface="Arial"/>
                <a:cs typeface="Arial"/>
                <a:sym typeface="Arial"/>
              </a:rPr>
            </a:br>
            <a:endParaRPr sz="1600" b="1" i="0" u="none" strike="noStrike" cap="none">
              <a:solidFill>
                <a:srgbClr val="76384D"/>
              </a:solidFill>
              <a:latin typeface="Calibri"/>
              <a:ea typeface="Calibri"/>
              <a:cs typeface="Calibri"/>
              <a:sym typeface="Calibri"/>
            </a:endParaRPr>
          </a:p>
        </p:txBody>
      </p:sp>
      <p:pic>
        <p:nvPicPr>
          <p:cNvPr id="463" name="Google Shape;463;p21"/>
          <p:cNvPicPr preferRelativeResize="0"/>
          <p:nvPr/>
        </p:nvPicPr>
        <p:blipFill rotWithShape="1">
          <a:blip r:embed="rId4">
            <a:alphaModFix/>
          </a:blip>
          <a:srcRect/>
          <a:stretch/>
        </p:blipFill>
        <p:spPr>
          <a:xfrm>
            <a:off x="3210793" y="4159041"/>
            <a:ext cx="673176" cy="60372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8"/>
          <p:cNvSpPr/>
          <p:nvPr/>
        </p:nvSpPr>
        <p:spPr>
          <a:xfrm>
            <a:off x="481781" y="1887795"/>
            <a:ext cx="4090219" cy="3116824"/>
          </a:xfrm>
          <a:prstGeom prst="roundRect">
            <a:avLst>
              <a:gd name="adj" fmla="val 84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2" name="Google Shape;82;p38"/>
          <p:cNvSpPr txBox="1"/>
          <p:nvPr/>
        </p:nvSpPr>
        <p:spPr>
          <a:xfrm>
            <a:off x="1095636" y="2880851"/>
            <a:ext cx="2812027" cy="113071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Realizar mantenimiento básico de diversos sistemas de vehículos automotrices livianos, semipesados y pesados, de acuerdo a las pautas de mantenimiento del fabricante, de inspección y diagnóstico de fallas.</a:t>
            </a:r>
            <a:endParaRPr sz="1600" b="1" i="0" u="none" strike="noStrike" cap="none">
              <a:solidFill>
                <a:srgbClr val="76384D"/>
              </a:solidFill>
              <a:latin typeface="Calibri"/>
              <a:ea typeface="Calibri"/>
              <a:cs typeface="Calibri"/>
              <a:sym typeface="Calibri"/>
            </a:endParaRPr>
          </a:p>
        </p:txBody>
      </p:sp>
      <p:pic>
        <p:nvPicPr>
          <p:cNvPr id="83" name="Google Shape;83;p38"/>
          <p:cNvPicPr preferRelativeResize="0"/>
          <p:nvPr/>
        </p:nvPicPr>
        <p:blipFill rotWithShape="1">
          <a:blip r:embed="rId3">
            <a:alphaModFix/>
          </a:blip>
          <a:srcRect/>
          <a:stretch/>
        </p:blipFill>
        <p:spPr>
          <a:xfrm>
            <a:off x="375975" y="1796210"/>
            <a:ext cx="719661" cy="686189"/>
          </a:xfrm>
          <a:prstGeom prst="rect">
            <a:avLst/>
          </a:prstGeom>
          <a:noFill/>
          <a:ln>
            <a:noFill/>
          </a:ln>
        </p:spPr>
      </p:pic>
      <p:sp>
        <p:nvSpPr>
          <p:cNvPr id="84" name="Google Shape;84;p38"/>
          <p:cNvSpPr txBox="1"/>
          <p:nvPr/>
        </p:nvSpPr>
        <p:spPr>
          <a:xfrm>
            <a:off x="375975" y="1373700"/>
            <a:ext cx="4864619"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OBJETIVO DE APRENDIZAJE</a:t>
            </a:r>
            <a:endParaRPr sz="3100" b="1" i="0" u="none" strike="noStrike" cap="none">
              <a:solidFill>
                <a:srgbClr val="741B47"/>
              </a:solidFill>
              <a:latin typeface="Calibri"/>
              <a:ea typeface="Calibri"/>
              <a:cs typeface="Calibri"/>
              <a:sym typeface="Calibri"/>
            </a:endParaRPr>
          </a:p>
        </p:txBody>
      </p:sp>
      <p:pic>
        <p:nvPicPr>
          <p:cNvPr id="85" name="Google Shape;85;p38"/>
          <p:cNvPicPr preferRelativeResize="0"/>
          <p:nvPr/>
        </p:nvPicPr>
        <p:blipFill rotWithShape="1">
          <a:blip r:embed="rId4">
            <a:alphaModFix/>
          </a:blip>
          <a:srcRect/>
          <a:stretch/>
        </p:blipFill>
        <p:spPr>
          <a:xfrm>
            <a:off x="3485785" y="2354963"/>
            <a:ext cx="5849284" cy="447845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9"/>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ANTES DE COMENZAR</a:t>
            </a:r>
            <a:endParaRPr sz="3100" b="1" i="0" u="none" strike="noStrike" cap="none">
              <a:solidFill>
                <a:srgbClr val="741B47"/>
              </a:solidFill>
              <a:latin typeface="Calibri"/>
              <a:ea typeface="Calibri"/>
              <a:cs typeface="Calibri"/>
              <a:sym typeface="Calibri"/>
            </a:endParaRPr>
          </a:p>
        </p:txBody>
      </p:sp>
      <p:grpSp>
        <p:nvGrpSpPr>
          <p:cNvPr id="91" name="Google Shape;91;p39"/>
          <p:cNvGrpSpPr/>
          <p:nvPr/>
        </p:nvGrpSpPr>
        <p:grpSpPr>
          <a:xfrm>
            <a:off x="375767" y="4128601"/>
            <a:ext cx="5650725" cy="669457"/>
            <a:chOff x="466025" y="2540150"/>
            <a:chExt cx="5650725" cy="1155550"/>
          </a:xfrm>
        </p:grpSpPr>
        <p:sp>
          <p:nvSpPr>
            <p:cNvPr id="92" name="Google Shape;92;p39"/>
            <p:cNvSpPr/>
            <p:nvPr/>
          </p:nvSpPr>
          <p:spPr>
            <a:xfrm>
              <a:off x="466025" y="254015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3" name="Google Shape;93;p39"/>
            <p:cNvSpPr txBox="1"/>
            <p:nvPr/>
          </p:nvSpPr>
          <p:spPr>
            <a:xfrm>
              <a:off x="806875" y="2931842"/>
              <a:ext cx="3819550" cy="363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¿Cuál es su funcionamiento?</a:t>
              </a:r>
              <a:endParaRPr sz="1800" b="0" i="0" u="none" strike="noStrike" cap="none">
                <a:solidFill>
                  <a:srgbClr val="000000"/>
                </a:solidFill>
                <a:latin typeface="Calibri"/>
                <a:ea typeface="Calibri"/>
                <a:cs typeface="Calibri"/>
                <a:sym typeface="Calibri"/>
              </a:endParaRPr>
            </a:p>
          </p:txBody>
        </p:sp>
      </p:grpSp>
      <p:sp>
        <p:nvSpPr>
          <p:cNvPr id="94" name="Google Shape;94;p39"/>
          <p:cNvSpPr txBox="1"/>
          <p:nvPr/>
        </p:nvSpPr>
        <p:spPr>
          <a:xfrm>
            <a:off x="506729" y="6208822"/>
            <a:ext cx="5388800" cy="198385"/>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100"/>
              <a:buFont typeface="Arial"/>
              <a:buNone/>
            </a:pPr>
            <a:r>
              <a:rPr lang="en-US" sz="2100" b="1" i="0" u="none" strike="noStrike" cap="none">
                <a:solidFill>
                  <a:srgbClr val="76384D"/>
                </a:solidFill>
                <a:latin typeface="Calibri"/>
                <a:ea typeface="Calibri"/>
                <a:cs typeface="Calibri"/>
                <a:sym typeface="Calibri"/>
              </a:rPr>
              <a:t>¡Compartan experiencias </a:t>
            </a:r>
            <a:r>
              <a:rPr lang="en-US" sz="2100" b="0" i="0" u="none" strike="noStrike" cap="none">
                <a:solidFill>
                  <a:srgbClr val="76384D"/>
                </a:solidFill>
                <a:latin typeface="Calibri"/>
                <a:ea typeface="Calibri"/>
                <a:cs typeface="Calibri"/>
                <a:sym typeface="Calibri"/>
              </a:rPr>
              <a:t>con sus compañeros! </a:t>
            </a:r>
            <a:endParaRPr sz="2000" b="0" i="0" u="none" strike="noStrike" cap="none">
              <a:solidFill>
                <a:srgbClr val="76384D"/>
              </a:solidFill>
              <a:latin typeface="Calibri"/>
              <a:ea typeface="Calibri"/>
              <a:cs typeface="Calibri"/>
              <a:sym typeface="Calibri"/>
            </a:endParaRPr>
          </a:p>
        </p:txBody>
      </p:sp>
      <p:sp>
        <p:nvSpPr>
          <p:cNvPr id="95" name="Google Shape;95;p3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ALGUNAS PREGUNTAS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grpSp>
        <p:nvGrpSpPr>
          <p:cNvPr id="96" name="Google Shape;96;p39"/>
          <p:cNvGrpSpPr/>
          <p:nvPr/>
        </p:nvGrpSpPr>
        <p:grpSpPr>
          <a:xfrm>
            <a:off x="375767" y="3108099"/>
            <a:ext cx="5745381" cy="669457"/>
            <a:chOff x="442650" y="4079977"/>
            <a:chExt cx="5745381" cy="1155550"/>
          </a:xfrm>
        </p:grpSpPr>
        <p:sp>
          <p:nvSpPr>
            <p:cNvPr id="97" name="Google Shape;97;p39"/>
            <p:cNvSpPr txBox="1"/>
            <p:nvPr/>
          </p:nvSpPr>
          <p:spPr>
            <a:xfrm>
              <a:off x="747531" y="4416252"/>
              <a:ext cx="5440500" cy="483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¿Qué es el sistema de dirección vehicular?</a:t>
              </a:r>
              <a:endParaRPr sz="1800" b="0" i="0" u="none" strike="noStrike" cap="none">
                <a:solidFill>
                  <a:srgbClr val="000000"/>
                </a:solidFill>
                <a:latin typeface="Calibri"/>
                <a:ea typeface="Calibri"/>
                <a:cs typeface="Calibri"/>
                <a:sym typeface="Calibri"/>
              </a:endParaRPr>
            </a:p>
          </p:txBody>
        </p:sp>
        <p:sp>
          <p:nvSpPr>
            <p:cNvPr id="98" name="Google Shape;98;p39"/>
            <p:cNvSpPr/>
            <p:nvPr/>
          </p:nvSpPr>
          <p:spPr>
            <a:xfrm>
              <a:off x="442650" y="4079977"/>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99" name="Google Shape;99;p39"/>
          <p:cNvSpPr txBox="1"/>
          <p:nvPr/>
        </p:nvSpPr>
        <p:spPr>
          <a:xfrm>
            <a:off x="375767" y="2363194"/>
            <a:ext cx="5192504"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741B47"/>
                </a:solidFill>
                <a:latin typeface="Calibri"/>
                <a:ea typeface="Calibri"/>
                <a:cs typeface="Calibri"/>
                <a:sym typeface="Calibri"/>
              </a:rPr>
              <a:t>DIRECCIÓN Y SUSPENSIÓN</a:t>
            </a:r>
            <a:endParaRPr sz="2000" b="1" i="0" u="none" strike="noStrike" cap="none">
              <a:solidFill>
                <a:srgbClr val="000000"/>
              </a:solidFill>
              <a:latin typeface="Calibri"/>
              <a:ea typeface="Calibri"/>
              <a:cs typeface="Calibri"/>
              <a:sym typeface="Calibri"/>
            </a:endParaRPr>
          </a:p>
        </p:txBody>
      </p:sp>
      <p:grpSp>
        <p:nvGrpSpPr>
          <p:cNvPr id="100" name="Google Shape;100;p39"/>
          <p:cNvGrpSpPr/>
          <p:nvPr/>
        </p:nvGrpSpPr>
        <p:grpSpPr>
          <a:xfrm>
            <a:off x="375767" y="5151041"/>
            <a:ext cx="5650725" cy="669457"/>
            <a:chOff x="466025" y="2540150"/>
            <a:chExt cx="5650725" cy="1155550"/>
          </a:xfrm>
        </p:grpSpPr>
        <p:sp>
          <p:nvSpPr>
            <p:cNvPr id="101" name="Google Shape;101;p39"/>
            <p:cNvSpPr/>
            <p:nvPr/>
          </p:nvSpPr>
          <p:spPr>
            <a:xfrm>
              <a:off x="466025" y="2540150"/>
              <a:ext cx="5650725" cy="11555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2" name="Google Shape;102;p39"/>
            <p:cNvSpPr txBox="1"/>
            <p:nvPr/>
          </p:nvSpPr>
          <p:spPr>
            <a:xfrm>
              <a:off x="806875" y="2931842"/>
              <a:ext cx="4851654" cy="34500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¿Has tenido experiencia previa en el mantenimiento de este tipo de sistemas?</a:t>
              </a:r>
              <a:endParaRPr sz="1400" b="0" i="0" u="none" strike="noStrike" cap="none">
                <a:solidFill>
                  <a:srgbClr val="000000"/>
                </a:solidFill>
                <a:latin typeface="Arial"/>
                <a:ea typeface="Arial"/>
                <a:cs typeface="Arial"/>
                <a:sym typeface="Arial"/>
              </a:endParaRPr>
            </a:p>
          </p:txBody>
        </p:sp>
      </p:grpSp>
      <p:pic>
        <p:nvPicPr>
          <p:cNvPr id="103" name="Google Shape;103;p39"/>
          <p:cNvPicPr preferRelativeResize="0"/>
          <p:nvPr/>
        </p:nvPicPr>
        <p:blipFill rotWithShape="1">
          <a:blip r:embed="rId3">
            <a:alphaModFix/>
          </a:blip>
          <a:srcRect/>
          <a:stretch/>
        </p:blipFill>
        <p:spPr>
          <a:xfrm>
            <a:off x="5805512" y="2805799"/>
            <a:ext cx="441960" cy="438912"/>
          </a:xfrm>
          <a:prstGeom prst="rect">
            <a:avLst/>
          </a:prstGeom>
          <a:noFill/>
          <a:ln>
            <a:noFill/>
          </a:ln>
        </p:spPr>
      </p:pic>
      <p:pic>
        <p:nvPicPr>
          <p:cNvPr id="104" name="Google Shape;104;p39"/>
          <p:cNvPicPr preferRelativeResize="0"/>
          <p:nvPr/>
        </p:nvPicPr>
        <p:blipFill rotWithShape="1">
          <a:blip r:embed="rId3">
            <a:alphaModFix/>
          </a:blip>
          <a:srcRect/>
          <a:stretch/>
        </p:blipFill>
        <p:spPr>
          <a:xfrm>
            <a:off x="5805512" y="3916612"/>
            <a:ext cx="441960" cy="438912"/>
          </a:xfrm>
          <a:prstGeom prst="rect">
            <a:avLst/>
          </a:prstGeom>
          <a:noFill/>
          <a:ln>
            <a:noFill/>
          </a:ln>
        </p:spPr>
      </p:pic>
      <p:pic>
        <p:nvPicPr>
          <p:cNvPr id="105" name="Google Shape;105;p39"/>
          <p:cNvPicPr preferRelativeResize="0"/>
          <p:nvPr/>
        </p:nvPicPr>
        <p:blipFill rotWithShape="1">
          <a:blip r:embed="rId3">
            <a:alphaModFix/>
          </a:blip>
          <a:srcRect/>
          <a:stretch/>
        </p:blipFill>
        <p:spPr>
          <a:xfrm>
            <a:off x="5805512" y="4929647"/>
            <a:ext cx="441960" cy="438912"/>
          </a:xfrm>
          <a:prstGeom prst="rect">
            <a:avLst/>
          </a:prstGeom>
          <a:noFill/>
          <a:ln>
            <a:noFill/>
          </a:ln>
        </p:spPr>
      </p:pic>
      <p:pic>
        <p:nvPicPr>
          <p:cNvPr id="106" name="Google Shape;106;p39"/>
          <p:cNvPicPr preferRelativeResize="0"/>
          <p:nvPr/>
        </p:nvPicPr>
        <p:blipFill rotWithShape="1">
          <a:blip r:embed="rId4">
            <a:alphaModFix/>
          </a:blip>
          <a:srcRect/>
          <a:stretch/>
        </p:blipFill>
        <p:spPr>
          <a:xfrm>
            <a:off x="6549425" y="1315762"/>
            <a:ext cx="2670048" cy="5675376"/>
          </a:xfrm>
          <a:prstGeom prst="rect">
            <a:avLst/>
          </a:prstGeom>
          <a:noFill/>
          <a:ln>
            <a:noFill/>
          </a:ln>
        </p:spPr>
      </p:pic>
      <p:pic>
        <p:nvPicPr>
          <p:cNvPr id="107" name="Google Shape;107;p39"/>
          <p:cNvPicPr preferRelativeResize="0"/>
          <p:nvPr/>
        </p:nvPicPr>
        <p:blipFill rotWithShape="1">
          <a:blip r:embed="rId5">
            <a:alphaModFix/>
          </a:blip>
          <a:srcRect/>
          <a:stretch/>
        </p:blipFill>
        <p:spPr>
          <a:xfrm>
            <a:off x="3400898" y="2196414"/>
            <a:ext cx="551688" cy="55473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0"/>
          <p:cNvSpPr/>
          <p:nvPr/>
        </p:nvSpPr>
        <p:spPr>
          <a:xfrm>
            <a:off x="4063481" y="3088868"/>
            <a:ext cx="5095870" cy="2820096"/>
          </a:xfrm>
          <a:prstGeom prst="roundRect">
            <a:avLst>
              <a:gd name="adj" fmla="val 51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3" name="Google Shape;113;p40"/>
          <p:cNvSpPr txBox="1"/>
          <p:nvPr/>
        </p:nvSpPr>
        <p:spPr>
          <a:xfrm>
            <a:off x="4520235" y="3414171"/>
            <a:ext cx="4446723"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Identificarás las partes y piezas del sistema de dirección, considerando su funcionalidad y lo propuesto en el manual de servicio.</a:t>
            </a:r>
            <a:endParaRPr/>
          </a:p>
        </p:txBody>
      </p:sp>
      <p:sp>
        <p:nvSpPr>
          <p:cNvPr id="114" name="Google Shape;114;p40"/>
          <p:cNvSpPr txBox="1"/>
          <p:nvPr/>
        </p:nvSpPr>
        <p:spPr>
          <a:xfrm>
            <a:off x="4522844" y="4548697"/>
            <a:ext cx="4509717"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Identificarás los tipos de asistencia de dirección, considerando diferentes sistemas, según lo propuesto en los manuales de servicio.</a:t>
            </a:r>
            <a:endParaRPr sz="1600" b="0" i="0" u="none" strike="noStrike" cap="none">
              <a:solidFill>
                <a:srgbClr val="000000"/>
              </a:solidFill>
              <a:latin typeface="Arial"/>
              <a:ea typeface="Arial"/>
              <a:cs typeface="Arial"/>
              <a:sym typeface="Arial"/>
            </a:endParaRPr>
          </a:p>
        </p:txBody>
      </p:sp>
      <p:grpSp>
        <p:nvGrpSpPr>
          <p:cNvPr id="115" name="Google Shape;115;p40"/>
          <p:cNvGrpSpPr/>
          <p:nvPr/>
        </p:nvGrpSpPr>
        <p:grpSpPr>
          <a:xfrm>
            <a:off x="3880053" y="3480600"/>
            <a:ext cx="376200" cy="385800"/>
            <a:chOff x="8933845" y="3480600"/>
            <a:chExt cx="376200" cy="385800"/>
          </a:xfrm>
        </p:grpSpPr>
        <p:sp>
          <p:nvSpPr>
            <p:cNvPr id="116" name="Google Shape;116;p40"/>
            <p:cNvSpPr/>
            <p:nvPr/>
          </p:nvSpPr>
          <p:spPr>
            <a:xfrm>
              <a:off x="8933845" y="3480600"/>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0"/>
            <p:cNvSpPr txBox="1"/>
            <p:nvPr/>
          </p:nvSpPr>
          <p:spPr>
            <a:xfrm>
              <a:off x="8943370" y="348060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1</a:t>
              </a:r>
              <a:endParaRPr sz="2800" b="1" i="0" u="none" strike="noStrike" cap="none">
                <a:solidFill>
                  <a:srgbClr val="FFFFFF"/>
                </a:solidFill>
                <a:latin typeface="Calibri"/>
                <a:ea typeface="Calibri"/>
                <a:cs typeface="Calibri"/>
                <a:sym typeface="Calibri"/>
              </a:endParaRPr>
            </a:p>
          </p:txBody>
        </p:sp>
      </p:grpSp>
      <p:grpSp>
        <p:nvGrpSpPr>
          <p:cNvPr id="118" name="Google Shape;118;p40"/>
          <p:cNvGrpSpPr/>
          <p:nvPr/>
        </p:nvGrpSpPr>
        <p:grpSpPr>
          <a:xfrm>
            <a:off x="3880053" y="4604370"/>
            <a:ext cx="376200" cy="392727"/>
            <a:chOff x="8933845" y="4995373"/>
            <a:chExt cx="376200" cy="392727"/>
          </a:xfrm>
        </p:grpSpPr>
        <p:sp>
          <p:nvSpPr>
            <p:cNvPr id="119" name="Google Shape;119;p40"/>
            <p:cNvSpPr/>
            <p:nvPr/>
          </p:nvSpPr>
          <p:spPr>
            <a:xfrm>
              <a:off x="8933845" y="4995373"/>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0"/>
            <p:cNvSpPr txBox="1"/>
            <p:nvPr/>
          </p:nvSpPr>
          <p:spPr>
            <a:xfrm>
              <a:off x="8943370" y="500230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2</a:t>
              </a:r>
              <a:endParaRPr sz="2800" b="1" i="0" u="none" strike="noStrike" cap="none">
                <a:solidFill>
                  <a:srgbClr val="FFFFFF"/>
                </a:solidFill>
                <a:latin typeface="Calibri"/>
                <a:ea typeface="Calibri"/>
                <a:cs typeface="Calibri"/>
                <a:sym typeface="Calibri"/>
              </a:endParaRPr>
            </a:p>
          </p:txBody>
        </p:sp>
      </p:grpSp>
      <p:pic>
        <p:nvPicPr>
          <p:cNvPr id="121" name="Google Shape;121;p40"/>
          <p:cNvPicPr preferRelativeResize="0"/>
          <p:nvPr/>
        </p:nvPicPr>
        <p:blipFill rotWithShape="1">
          <a:blip r:embed="rId3">
            <a:alphaModFix/>
          </a:blip>
          <a:srcRect/>
          <a:stretch/>
        </p:blipFill>
        <p:spPr>
          <a:xfrm>
            <a:off x="663221" y="2367775"/>
            <a:ext cx="2965718" cy="4328991"/>
          </a:xfrm>
          <a:prstGeom prst="rect">
            <a:avLst/>
          </a:prstGeom>
          <a:noFill/>
          <a:ln>
            <a:noFill/>
          </a:ln>
        </p:spPr>
      </p:pic>
      <p:sp>
        <p:nvSpPr>
          <p:cNvPr id="122" name="Google Shape;122;p40"/>
          <p:cNvSpPr txBox="1"/>
          <p:nvPr/>
        </p:nvSpPr>
        <p:spPr>
          <a:xfrm>
            <a:off x="4063852" y="2576445"/>
            <a:ext cx="493240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Calibri"/>
                <a:ea typeface="Calibri"/>
                <a:cs typeface="Calibri"/>
                <a:sym typeface="Calibri"/>
              </a:rPr>
              <a:t>Al término de la actividad estarás en condiciones de:</a:t>
            </a:r>
            <a:endParaRPr sz="1400" b="1" i="0" u="none" strike="noStrike" cap="none">
              <a:solidFill>
                <a:schemeClr val="dk1"/>
              </a:solidFill>
              <a:latin typeface="Calibri"/>
              <a:ea typeface="Calibri"/>
              <a:cs typeface="Calibri"/>
              <a:sym typeface="Calibri"/>
            </a:endParaRPr>
          </a:p>
        </p:txBody>
      </p:sp>
      <p:sp>
        <p:nvSpPr>
          <p:cNvPr id="123" name="Google Shape;123;p40"/>
          <p:cNvSpPr txBox="1"/>
          <p:nvPr/>
        </p:nvSpPr>
        <p:spPr>
          <a:xfrm>
            <a:off x="375975" y="1771953"/>
            <a:ext cx="49975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FF0000"/>
                </a:solidFill>
                <a:latin typeface="Calibri"/>
                <a:ea typeface="Calibri"/>
                <a:cs typeface="Calibri"/>
                <a:sym typeface="Calibri"/>
              </a:rPr>
              <a:t>SISTEMA DE </a:t>
            </a:r>
            <a:r>
              <a:rPr lang="en-US" sz="2000" b="1" i="0" u="none" strike="noStrike" cap="none">
                <a:solidFill>
                  <a:srgbClr val="741B47"/>
                </a:solidFill>
                <a:latin typeface="Calibri"/>
                <a:ea typeface="Calibri"/>
                <a:cs typeface="Calibri"/>
                <a:sym typeface="Calibri"/>
              </a:rPr>
              <a:t>DIRECCIÓN</a:t>
            </a:r>
            <a:endParaRPr sz="2000" b="1" i="0" u="none" strike="noStrike" cap="none">
              <a:solidFill>
                <a:srgbClr val="741B47"/>
              </a:solidFill>
              <a:latin typeface="Calibri"/>
              <a:ea typeface="Calibri"/>
              <a:cs typeface="Calibri"/>
              <a:sym typeface="Calibri"/>
            </a:endParaRPr>
          </a:p>
        </p:txBody>
      </p:sp>
      <p:sp>
        <p:nvSpPr>
          <p:cNvPr id="124" name="Google Shape;124;p40"/>
          <p:cNvSpPr txBox="1"/>
          <p:nvPr/>
        </p:nvSpPr>
        <p:spPr>
          <a:xfrm>
            <a:off x="4017018" y="122116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a:solidFill>
                  <a:srgbClr val="BA9BA5"/>
                </a:solidFill>
                <a:latin typeface="Calibri"/>
                <a:ea typeface="Calibri"/>
                <a:cs typeface="Calibri"/>
                <a:sym typeface="Calibri"/>
              </a:rPr>
              <a:t>1</a:t>
            </a:r>
            <a:endParaRPr sz="5000" b="0" i="0" u="none" strike="noStrike" cap="none">
              <a:solidFill>
                <a:srgbClr val="BA9BA5"/>
              </a:solidFill>
              <a:latin typeface="Calibri"/>
              <a:ea typeface="Calibri"/>
              <a:cs typeface="Calibri"/>
              <a:sym typeface="Calibri"/>
            </a:endParaRPr>
          </a:p>
        </p:txBody>
      </p:sp>
      <p:sp>
        <p:nvSpPr>
          <p:cNvPr id="125" name="Google Shape;125;p40"/>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741B47"/>
                </a:solidFill>
                <a:latin typeface="Calibri"/>
                <a:ea typeface="Calibri"/>
                <a:cs typeface="Calibri"/>
                <a:sym typeface="Calibri"/>
              </a:rPr>
              <a:t>MENÚ DE LA ACTIVIDAD</a:t>
            </a:r>
            <a:endParaRPr sz="3100" b="1" i="0" u="none" strike="noStrike" cap="none">
              <a:solidFill>
                <a:srgbClr val="741B47"/>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1"/>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131" name="Google Shape;131;p41"/>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132" name="Google Shape;132;p41"/>
          <p:cNvSpPr/>
          <p:nvPr/>
        </p:nvSpPr>
        <p:spPr>
          <a:xfrm>
            <a:off x="325689" y="2014397"/>
            <a:ext cx="8769819" cy="2466010"/>
          </a:xfrm>
          <a:prstGeom prst="roundRect">
            <a:avLst>
              <a:gd name="adj" fmla="val 13561"/>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41"/>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SISTEMA DE </a:t>
            </a:r>
            <a:r>
              <a:rPr lang="en-US" sz="2800" b="0" i="0" u="none" strike="noStrike" cap="none">
                <a:solidFill>
                  <a:srgbClr val="FF0000"/>
                </a:solidFill>
                <a:latin typeface="Calibri"/>
                <a:ea typeface="Calibri"/>
                <a:cs typeface="Calibri"/>
                <a:sym typeface="Calibri"/>
              </a:rPr>
              <a:t>DIRECCIÓN</a:t>
            </a:r>
            <a:endParaRPr sz="3100" b="0" i="0" u="none" strike="noStrike" cap="none">
              <a:solidFill>
                <a:srgbClr val="FF0000"/>
              </a:solidFill>
              <a:latin typeface="Calibri"/>
              <a:ea typeface="Calibri"/>
              <a:cs typeface="Calibri"/>
              <a:sym typeface="Calibri"/>
            </a:endParaRPr>
          </a:p>
        </p:txBody>
      </p:sp>
      <p:sp>
        <p:nvSpPr>
          <p:cNvPr id="134" name="Google Shape;134;p41"/>
          <p:cNvSpPr txBox="1"/>
          <p:nvPr/>
        </p:nvSpPr>
        <p:spPr>
          <a:xfrm>
            <a:off x="771981" y="2262517"/>
            <a:ext cx="7877234" cy="196977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La Finalidad del Sistema de Dirección (como su nombre lo indica) es dirigir el vehículo a voluntad del Conductor, para lo cual transforma el giro realizado sobre el volante en movimiento  que llega hasta las ruedas.</a:t>
            </a:r>
            <a:endParaRPr/>
          </a:p>
          <a:p>
            <a:pPr marL="0" marR="0" lvl="0" indent="0" algn="just" rtl="0">
              <a:lnSpc>
                <a:spcPct val="100000"/>
              </a:lnSpc>
              <a:spcBef>
                <a:spcPts val="0"/>
              </a:spcBef>
              <a:spcAft>
                <a:spcPts val="0"/>
              </a:spcAft>
              <a:buNone/>
            </a:pP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Para conseguir el objetivo, el sistema de dirección cuenta con 2 tipos de sistemas:</a:t>
            </a:r>
            <a:endParaRPr/>
          </a:p>
          <a:p>
            <a:pPr marL="0" marR="0" lvl="0" indent="0" algn="just" rtl="0">
              <a:lnSpc>
                <a:spcPct val="100000"/>
              </a:lnSpc>
              <a:spcBef>
                <a:spcPts val="0"/>
              </a:spcBef>
              <a:spcAft>
                <a:spcPts val="0"/>
              </a:spcAft>
              <a:buNone/>
            </a:pPr>
            <a:endParaRPr sz="1600" b="0" i="0" u="none" strike="noStrike" cap="none">
              <a:solidFill>
                <a:srgbClr val="2C2C2C"/>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Tipo piñón y cremallera.</a:t>
            </a:r>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Tipo caja de dirección y barras de dirección.</a:t>
            </a:r>
            <a:endParaRPr/>
          </a:p>
        </p:txBody>
      </p:sp>
      <p:pic>
        <p:nvPicPr>
          <p:cNvPr id="135" name="Google Shape;135;p41"/>
          <p:cNvPicPr preferRelativeResize="0"/>
          <p:nvPr/>
        </p:nvPicPr>
        <p:blipFill rotWithShape="1">
          <a:blip r:embed="rId3">
            <a:alphaModFix/>
          </a:blip>
          <a:srcRect/>
          <a:stretch/>
        </p:blipFill>
        <p:spPr>
          <a:xfrm>
            <a:off x="4264099" y="4333779"/>
            <a:ext cx="4364736" cy="2801112"/>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2"/>
          <p:cNvSpPr txBox="1"/>
          <p:nvPr/>
        </p:nvSpPr>
        <p:spPr>
          <a:xfrm>
            <a:off x="3784349" y="2007604"/>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1" name="Google Shape;141;p42"/>
          <p:cNvSpPr txBox="1"/>
          <p:nvPr/>
        </p:nvSpPr>
        <p:spPr>
          <a:xfrm>
            <a:off x="4481466" y="2030789"/>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2" name="Google Shape;142;p42"/>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143" name="Google Shape;143;p42"/>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144" name="Google Shape;144;p42"/>
          <p:cNvSpPr/>
          <p:nvPr/>
        </p:nvSpPr>
        <p:spPr>
          <a:xfrm>
            <a:off x="325689" y="2022862"/>
            <a:ext cx="8769819" cy="765336"/>
          </a:xfrm>
          <a:prstGeom prst="roundRect">
            <a:avLst>
              <a:gd name="adj" fmla="val 36724"/>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42"/>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SISTEMA DE </a:t>
            </a:r>
            <a:r>
              <a:rPr lang="en-US" sz="2800" b="0" i="0" u="none" strike="noStrike" cap="none">
                <a:solidFill>
                  <a:srgbClr val="FF0000"/>
                </a:solidFill>
                <a:latin typeface="Calibri"/>
                <a:ea typeface="Calibri"/>
                <a:cs typeface="Calibri"/>
                <a:sym typeface="Calibri"/>
              </a:rPr>
              <a:t>DIRECCIÓN </a:t>
            </a:r>
            <a:endParaRPr sz="3100" b="0" i="0" u="none" strike="noStrike" cap="none">
              <a:solidFill>
                <a:srgbClr val="FF0000"/>
              </a:solidFill>
              <a:latin typeface="Calibri"/>
              <a:ea typeface="Calibri"/>
              <a:cs typeface="Calibri"/>
              <a:sym typeface="Calibri"/>
            </a:endParaRPr>
          </a:p>
        </p:txBody>
      </p:sp>
      <p:sp>
        <p:nvSpPr>
          <p:cNvPr id="146" name="Google Shape;146;p42"/>
          <p:cNvSpPr txBox="1"/>
          <p:nvPr/>
        </p:nvSpPr>
        <p:spPr>
          <a:xfrm>
            <a:off x="771981" y="2270982"/>
            <a:ext cx="7877234" cy="246221"/>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Sin importar el tipo utilizado, el sistema debe reunir cualidades muy importantes como:</a:t>
            </a:r>
            <a:endParaRPr sz="1600" b="0" i="0" u="none" strike="noStrike" cap="none">
              <a:solidFill>
                <a:srgbClr val="2C2C2C"/>
              </a:solidFill>
              <a:latin typeface="Calibri"/>
              <a:ea typeface="Calibri"/>
              <a:cs typeface="Calibri"/>
              <a:sym typeface="Calibri"/>
            </a:endParaRPr>
          </a:p>
        </p:txBody>
      </p:sp>
      <p:sp>
        <p:nvSpPr>
          <p:cNvPr id="147" name="Google Shape;147;p42"/>
          <p:cNvSpPr/>
          <p:nvPr/>
        </p:nvSpPr>
        <p:spPr>
          <a:xfrm>
            <a:off x="325689" y="2911442"/>
            <a:ext cx="3367911" cy="2742356"/>
          </a:xfrm>
          <a:prstGeom prst="roundRect">
            <a:avLst>
              <a:gd name="adj" fmla="val 10201"/>
            </a:avLst>
          </a:prstGeom>
          <a:solidFill>
            <a:srgbClr val="F2F2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42"/>
          <p:cNvSpPr txBox="1"/>
          <p:nvPr/>
        </p:nvSpPr>
        <p:spPr>
          <a:xfrm>
            <a:off x="771981" y="3159562"/>
            <a:ext cx="2446419" cy="2222147"/>
          </a:xfrm>
          <a:prstGeom prst="rect">
            <a:avLst/>
          </a:prstGeom>
          <a:noFill/>
          <a:ln>
            <a:noFill/>
          </a:ln>
        </p:spPr>
        <p:txBody>
          <a:bodyPr spcFirstLastPara="1" wrap="square" lIns="0" tIns="0" rIns="0" bIns="0" anchor="t" anchorCtr="0">
            <a:spAutoFit/>
          </a:bodyPr>
          <a:lstStyle/>
          <a:p>
            <a:pPr marL="285750" marR="0" lvl="0" indent="-285750" algn="l" rtl="0">
              <a:lnSpc>
                <a:spcPct val="13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Seguridad activa.</a:t>
            </a:r>
            <a:endParaRPr sz="1600" b="0" i="0" u="none" strike="noStrike" cap="none">
              <a:solidFill>
                <a:srgbClr val="2C2C2C"/>
              </a:solidFill>
              <a:latin typeface="Calibri"/>
              <a:ea typeface="Calibri"/>
              <a:cs typeface="Calibri"/>
              <a:sym typeface="Calibri"/>
            </a:endParaRPr>
          </a:p>
          <a:p>
            <a:pPr marL="285750" marR="0" lvl="0" indent="-285750" algn="l" rtl="0">
              <a:lnSpc>
                <a:spcPct val="13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Seguridad pasiva. </a:t>
            </a:r>
            <a:endParaRPr sz="1600" b="0" i="0" u="none" strike="noStrike" cap="none">
              <a:solidFill>
                <a:srgbClr val="2C2C2C"/>
              </a:solidFill>
              <a:latin typeface="Calibri"/>
              <a:ea typeface="Calibri"/>
              <a:cs typeface="Calibri"/>
              <a:sym typeface="Calibri"/>
            </a:endParaRPr>
          </a:p>
          <a:p>
            <a:pPr marL="285750" marR="0" lvl="0" indent="-285750" algn="l" rtl="0">
              <a:lnSpc>
                <a:spcPct val="13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Comodidad. </a:t>
            </a:r>
            <a:endParaRPr sz="1600" b="0" i="0" u="none" strike="noStrike" cap="none">
              <a:solidFill>
                <a:srgbClr val="2C2C2C"/>
              </a:solidFill>
              <a:latin typeface="Calibri"/>
              <a:ea typeface="Calibri"/>
              <a:cs typeface="Calibri"/>
              <a:sym typeface="Calibri"/>
            </a:endParaRPr>
          </a:p>
          <a:p>
            <a:pPr marL="285750" marR="0" lvl="0" indent="-285750" algn="l" rtl="0">
              <a:lnSpc>
                <a:spcPct val="13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Suavidad. </a:t>
            </a:r>
            <a:endParaRPr sz="1600" b="0" i="0" u="none" strike="noStrike" cap="none">
              <a:solidFill>
                <a:srgbClr val="2C2C2C"/>
              </a:solidFill>
              <a:latin typeface="Calibri"/>
              <a:ea typeface="Calibri"/>
              <a:cs typeface="Calibri"/>
              <a:sym typeface="Calibri"/>
            </a:endParaRPr>
          </a:p>
          <a:p>
            <a:pPr marL="285750" marR="0" lvl="0" indent="-285750" algn="l" rtl="0">
              <a:lnSpc>
                <a:spcPct val="13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Precisión.</a:t>
            </a:r>
            <a:endParaRPr sz="1600" b="0" i="0" u="none" strike="noStrike" cap="none">
              <a:solidFill>
                <a:srgbClr val="2C2C2C"/>
              </a:solidFill>
              <a:latin typeface="Calibri"/>
              <a:ea typeface="Calibri"/>
              <a:cs typeface="Calibri"/>
              <a:sym typeface="Calibri"/>
            </a:endParaRPr>
          </a:p>
          <a:p>
            <a:pPr marL="285750" marR="0" lvl="0" indent="-285750" algn="l" rtl="0">
              <a:lnSpc>
                <a:spcPct val="13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Facilidad de manejo.</a:t>
            </a:r>
            <a:endParaRPr sz="1600" b="0" i="0" u="none" strike="noStrike" cap="none">
              <a:solidFill>
                <a:srgbClr val="2C2C2C"/>
              </a:solidFill>
              <a:latin typeface="Calibri"/>
              <a:ea typeface="Calibri"/>
              <a:cs typeface="Calibri"/>
              <a:sym typeface="Calibri"/>
            </a:endParaRPr>
          </a:p>
          <a:p>
            <a:pPr marL="285750" marR="0" lvl="0" indent="-285750" algn="l" rtl="0">
              <a:lnSpc>
                <a:spcPct val="130000"/>
              </a:lnSpc>
              <a:spcBef>
                <a:spcPts val="0"/>
              </a:spcBef>
              <a:spcAft>
                <a:spcPts val="0"/>
              </a:spcAft>
              <a:buClr>
                <a:srgbClr val="000000"/>
              </a:buClr>
              <a:buSzPts val="1600"/>
              <a:buFont typeface="Arial"/>
              <a:buChar char="•"/>
            </a:pPr>
            <a:r>
              <a:rPr lang="en-US" sz="1600" b="0" i="0" u="none" strike="noStrike" cap="none">
                <a:solidFill>
                  <a:srgbClr val="2C2C2C"/>
                </a:solidFill>
                <a:latin typeface="Calibri"/>
                <a:ea typeface="Calibri"/>
                <a:cs typeface="Calibri"/>
                <a:sym typeface="Calibri"/>
              </a:rPr>
              <a:t>Estabilidad.</a:t>
            </a:r>
            <a:endParaRPr sz="1600" b="0" i="0" u="none" strike="noStrike" cap="none">
              <a:solidFill>
                <a:srgbClr val="2C2C2C"/>
              </a:solidFill>
              <a:latin typeface="Calibri"/>
              <a:ea typeface="Calibri"/>
              <a:cs typeface="Calibri"/>
              <a:sym typeface="Calibri"/>
            </a:endParaRPr>
          </a:p>
        </p:txBody>
      </p:sp>
      <p:sp>
        <p:nvSpPr>
          <p:cNvPr id="149" name="Google Shape;149;p42"/>
          <p:cNvSpPr/>
          <p:nvPr/>
        </p:nvSpPr>
        <p:spPr>
          <a:xfrm>
            <a:off x="3163419" y="3402216"/>
            <a:ext cx="838516" cy="27546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0" name="Google Shape;150;p42"/>
          <p:cNvPicPr preferRelativeResize="0"/>
          <p:nvPr/>
        </p:nvPicPr>
        <p:blipFill rotWithShape="1">
          <a:blip r:embed="rId3">
            <a:alphaModFix/>
          </a:blip>
          <a:srcRect/>
          <a:stretch/>
        </p:blipFill>
        <p:spPr>
          <a:xfrm>
            <a:off x="3163419" y="3168029"/>
            <a:ext cx="6239256" cy="364236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3"/>
          <p:cNvSpPr txBox="1"/>
          <p:nvPr/>
        </p:nvSpPr>
        <p:spPr>
          <a:xfrm>
            <a:off x="3784349" y="2007604"/>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6" name="Google Shape;156;p43"/>
          <p:cNvSpPr txBox="1"/>
          <p:nvPr/>
        </p:nvSpPr>
        <p:spPr>
          <a:xfrm>
            <a:off x="4481466" y="2030789"/>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7" name="Google Shape;157;p43"/>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158" name="Google Shape;158;p43"/>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159" name="Google Shape;159;p43"/>
          <p:cNvSpPr/>
          <p:nvPr/>
        </p:nvSpPr>
        <p:spPr>
          <a:xfrm>
            <a:off x="325689" y="2022861"/>
            <a:ext cx="5126844" cy="4826671"/>
          </a:xfrm>
          <a:prstGeom prst="roundRect">
            <a:avLst>
              <a:gd name="adj" fmla="val 7921"/>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43"/>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SISTEMA DE </a:t>
            </a:r>
            <a:r>
              <a:rPr lang="en-US" sz="2800" b="0" i="0" u="none" strike="noStrike" cap="none">
                <a:solidFill>
                  <a:srgbClr val="FF0000"/>
                </a:solidFill>
                <a:latin typeface="Calibri"/>
                <a:ea typeface="Calibri"/>
                <a:cs typeface="Calibri"/>
                <a:sym typeface="Calibri"/>
              </a:rPr>
              <a:t>DIRECCIÓN </a:t>
            </a:r>
            <a:endParaRPr sz="3100" b="0" i="0" u="none" strike="noStrike" cap="none">
              <a:solidFill>
                <a:srgbClr val="FF0000"/>
              </a:solidFill>
              <a:latin typeface="Calibri"/>
              <a:ea typeface="Calibri"/>
              <a:cs typeface="Calibri"/>
              <a:sym typeface="Calibri"/>
            </a:endParaRPr>
          </a:p>
        </p:txBody>
      </p:sp>
      <p:sp>
        <p:nvSpPr>
          <p:cNvPr id="161" name="Google Shape;161;p43"/>
          <p:cNvSpPr txBox="1"/>
          <p:nvPr/>
        </p:nvSpPr>
        <p:spPr>
          <a:xfrm>
            <a:off x="771981" y="2220180"/>
            <a:ext cx="4223352" cy="4431983"/>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1" i="0" u="none" strike="noStrike" cap="none" dirty="0" err="1">
                <a:solidFill>
                  <a:srgbClr val="741B47"/>
                </a:solidFill>
                <a:latin typeface="Calibri"/>
                <a:ea typeface="Calibri"/>
                <a:cs typeface="Calibri"/>
                <a:sym typeface="Calibri"/>
              </a:rPr>
              <a:t>Seguridad</a:t>
            </a:r>
            <a:r>
              <a:rPr lang="en-US" sz="1600" b="1" i="0" u="none" strike="noStrike" cap="none" dirty="0">
                <a:solidFill>
                  <a:srgbClr val="741B47"/>
                </a:solidFill>
                <a:latin typeface="Calibri"/>
                <a:ea typeface="Calibri"/>
                <a:cs typeface="Calibri"/>
                <a:sym typeface="Calibri"/>
              </a:rPr>
              <a:t> </a:t>
            </a:r>
            <a:r>
              <a:rPr lang="en-US" sz="1600" b="1" i="0" u="none" strike="noStrike" cap="none" dirty="0" err="1">
                <a:solidFill>
                  <a:srgbClr val="741B47"/>
                </a:solidFill>
                <a:latin typeface="Calibri"/>
                <a:ea typeface="Calibri"/>
                <a:cs typeface="Calibri"/>
                <a:sym typeface="Calibri"/>
              </a:rPr>
              <a:t>activa</a:t>
            </a:r>
            <a:r>
              <a:rPr lang="en-US" sz="1600" b="1" i="0" u="none" strike="noStrike" cap="none" dirty="0">
                <a:solidFill>
                  <a:srgbClr val="741B47"/>
                </a:solidFill>
                <a:latin typeface="Calibri"/>
                <a:ea typeface="Calibri"/>
                <a:cs typeface="Calibri"/>
                <a:sym typeface="Calibri"/>
              </a:rPr>
              <a:t>:</a:t>
            </a:r>
            <a:endParaRPr dirty="0"/>
          </a:p>
          <a:p>
            <a:pPr marL="0" marR="0" lvl="0" indent="0" algn="just" rtl="0">
              <a:lnSpc>
                <a:spcPct val="100000"/>
              </a:lnSpc>
              <a:spcBef>
                <a:spcPts val="0"/>
              </a:spcBef>
              <a:spcAft>
                <a:spcPts val="0"/>
              </a:spcAft>
              <a:buNone/>
            </a:pPr>
            <a:endParaRPr sz="1600" b="0" i="0" u="none" strike="noStrike" cap="none" dirty="0">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dirty="0">
                <a:solidFill>
                  <a:srgbClr val="2C2C2C"/>
                </a:solidFill>
                <a:latin typeface="Calibri"/>
                <a:ea typeface="Calibri"/>
                <a:cs typeface="Calibri"/>
                <a:sym typeface="Calibri"/>
              </a:rPr>
              <a:t>La </a:t>
            </a:r>
            <a:r>
              <a:rPr lang="en-US" sz="1600" b="0" i="0" u="none" strike="noStrike" cap="none" dirty="0" err="1">
                <a:solidFill>
                  <a:srgbClr val="2C2C2C"/>
                </a:solidFill>
                <a:latin typeface="Calibri"/>
                <a:ea typeface="Calibri"/>
                <a:cs typeface="Calibri"/>
                <a:sym typeface="Calibri"/>
              </a:rPr>
              <a:t>seguridad</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activa</a:t>
            </a:r>
            <a:r>
              <a:rPr lang="en-US" sz="1600" b="0" i="0" u="none" strike="noStrike" cap="none" dirty="0">
                <a:solidFill>
                  <a:srgbClr val="2C2C2C"/>
                </a:solidFill>
                <a:latin typeface="Calibri"/>
                <a:ea typeface="Calibri"/>
                <a:cs typeface="Calibri"/>
                <a:sym typeface="Calibri"/>
              </a:rPr>
              <a:t> se </a:t>
            </a:r>
            <a:r>
              <a:rPr lang="en-US" sz="1600" b="0" i="0" u="none" strike="noStrike" cap="none" dirty="0" err="1">
                <a:solidFill>
                  <a:srgbClr val="2C2C2C"/>
                </a:solidFill>
                <a:latin typeface="Calibri"/>
                <a:ea typeface="Calibri"/>
                <a:cs typeface="Calibri"/>
                <a:sym typeface="Calibri"/>
              </a:rPr>
              <a:t>refiere</a:t>
            </a:r>
            <a:r>
              <a:rPr lang="en-US" sz="1600" b="0" i="0" u="none" strike="noStrike" cap="none" dirty="0">
                <a:solidFill>
                  <a:srgbClr val="2C2C2C"/>
                </a:solidFill>
                <a:latin typeface="Calibri"/>
                <a:ea typeface="Calibri"/>
                <a:cs typeface="Calibri"/>
                <a:sym typeface="Calibri"/>
              </a:rPr>
              <a:t> a </a:t>
            </a:r>
            <a:r>
              <a:rPr lang="en-US" sz="1600" b="0" i="0" u="none" strike="noStrike" cap="none" dirty="0" err="1">
                <a:solidFill>
                  <a:srgbClr val="2C2C2C"/>
                </a:solidFill>
                <a:latin typeface="Calibri"/>
                <a:ea typeface="Calibri"/>
                <a:cs typeface="Calibri"/>
                <a:sym typeface="Calibri"/>
              </a:rPr>
              <a:t>que</a:t>
            </a:r>
            <a:r>
              <a:rPr lang="en-US" sz="1600" b="0" i="0" u="none" strike="noStrike" cap="none" dirty="0">
                <a:solidFill>
                  <a:srgbClr val="2C2C2C"/>
                </a:solidFill>
                <a:latin typeface="Calibri"/>
                <a:ea typeface="Calibri"/>
                <a:cs typeface="Calibri"/>
                <a:sym typeface="Calibri"/>
              </a:rPr>
              <a:t> el </a:t>
            </a:r>
            <a:r>
              <a:rPr lang="en-US" sz="1600" b="0" i="0" u="none" strike="noStrike" cap="none" dirty="0" err="1">
                <a:solidFill>
                  <a:srgbClr val="2C2C2C"/>
                </a:solidFill>
                <a:latin typeface="Calibri"/>
                <a:ea typeface="Calibri"/>
                <a:cs typeface="Calibri"/>
                <a:sym typeface="Calibri"/>
              </a:rPr>
              <a:t>sistema</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cuenta</a:t>
            </a:r>
            <a:r>
              <a:rPr lang="en-US" sz="1600" b="0" i="0" u="none" strike="noStrike" cap="none" dirty="0">
                <a:solidFill>
                  <a:srgbClr val="2C2C2C"/>
                </a:solidFill>
                <a:latin typeface="Calibri"/>
                <a:ea typeface="Calibri"/>
                <a:cs typeface="Calibri"/>
                <a:sym typeface="Calibri"/>
              </a:rPr>
              <a:t> con </a:t>
            </a:r>
            <a:r>
              <a:rPr lang="en-US" sz="1600" b="0" i="0" u="none" strike="noStrike" cap="none" dirty="0" err="1">
                <a:solidFill>
                  <a:srgbClr val="2C2C2C"/>
                </a:solidFill>
                <a:latin typeface="Calibri"/>
                <a:ea typeface="Calibri"/>
                <a:cs typeface="Calibri"/>
                <a:sym typeface="Calibri"/>
              </a:rPr>
              <a:t>diferentes</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componentes</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sensores</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que</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están</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monitoreando</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constantemente</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direrentes</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parámetros</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señales</a:t>
            </a:r>
            <a:r>
              <a:rPr lang="en-US" sz="1600" b="0" i="0" u="none" strike="noStrike" cap="none" dirty="0">
                <a:solidFill>
                  <a:srgbClr val="2C2C2C"/>
                </a:solidFill>
                <a:latin typeface="Calibri"/>
                <a:ea typeface="Calibri"/>
                <a:cs typeface="Calibri"/>
                <a:sym typeface="Calibri"/>
              </a:rPr>
              <a:t>,) para </a:t>
            </a:r>
            <a:r>
              <a:rPr lang="en-US" sz="1600" b="0" i="0" u="none" strike="noStrike" cap="none" dirty="0" err="1">
                <a:solidFill>
                  <a:srgbClr val="2C2C2C"/>
                </a:solidFill>
                <a:latin typeface="Calibri"/>
                <a:ea typeface="Calibri"/>
                <a:cs typeface="Calibri"/>
                <a:sym typeface="Calibri"/>
              </a:rPr>
              <a:t>que</a:t>
            </a:r>
            <a:r>
              <a:rPr lang="en-US" sz="1600" b="0" i="0" u="none" strike="noStrike" cap="none" dirty="0">
                <a:solidFill>
                  <a:srgbClr val="2C2C2C"/>
                </a:solidFill>
                <a:latin typeface="Calibri"/>
                <a:ea typeface="Calibri"/>
                <a:cs typeface="Calibri"/>
                <a:sym typeface="Calibri"/>
              </a:rPr>
              <a:t> la </a:t>
            </a:r>
            <a:r>
              <a:rPr lang="en-US" sz="1600" b="0" i="0" u="none" strike="noStrike" cap="none" dirty="0" err="1">
                <a:solidFill>
                  <a:srgbClr val="2C2C2C"/>
                </a:solidFill>
                <a:latin typeface="Calibri"/>
                <a:ea typeface="Calibri"/>
                <a:cs typeface="Calibri"/>
                <a:sym typeface="Calibri"/>
              </a:rPr>
              <a:t>seguridad</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activa</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actúe</a:t>
            </a:r>
            <a:r>
              <a:rPr lang="en-US" sz="1600" b="0" i="0" u="none" strike="noStrike" cap="none" dirty="0">
                <a:solidFill>
                  <a:srgbClr val="2C2C2C"/>
                </a:solidFill>
                <a:latin typeface="Calibri"/>
                <a:ea typeface="Calibri"/>
                <a:cs typeface="Calibri"/>
                <a:sym typeface="Calibri"/>
              </a:rPr>
              <a:t> en el </a:t>
            </a:r>
            <a:r>
              <a:rPr lang="en-US" sz="1600" b="0" i="0" u="none" strike="noStrike" cap="none" dirty="0" err="1">
                <a:solidFill>
                  <a:srgbClr val="2C2C2C"/>
                </a:solidFill>
                <a:latin typeface="Calibri"/>
                <a:ea typeface="Calibri"/>
                <a:cs typeface="Calibri"/>
                <a:sym typeface="Calibri"/>
              </a:rPr>
              <a:t>momento</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adecuado</a:t>
            </a:r>
            <a:r>
              <a:rPr lang="en-US" sz="1600" b="0" i="0" u="none" strike="noStrike" cap="none" dirty="0">
                <a:solidFill>
                  <a:srgbClr val="2C2C2C"/>
                </a:solidFill>
                <a:latin typeface="Calibri"/>
                <a:ea typeface="Calibri"/>
                <a:cs typeface="Calibri"/>
                <a:sym typeface="Calibri"/>
              </a:rPr>
              <a:t> de </a:t>
            </a:r>
            <a:r>
              <a:rPr lang="en-US" sz="1600" b="0" i="0" u="none" strike="noStrike" cap="none" dirty="0" err="1">
                <a:solidFill>
                  <a:srgbClr val="2C2C2C"/>
                </a:solidFill>
                <a:latin typeface="Calibri"/>
                <a:ea typeface="Calibri"/>
                <a:cs typeface="Calibri"/>
                <a:sym typeface="Calibri"/>
              </a:rPr>
              <a:t>ser</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necesario</a:t>
            </a:r>
            <a:r>
              <a:rPr lang="en-US" sz="1600" b="0" i="0" u="none" strike="noStrike" cap="none" dirty="0">
                <a:solidFill>
                  <a:srgbClr val="2C2C2C"/>
                </a:solidFill>
                <a:latin typeface="Calibri"/>
                <a:ea typeface="Calibri"/>
                <a:cs typeface="Calibri"/>
                <a:sym typeface="Calibri"/>
              </a:rPr>
              <a:t>.</a:t>
            </a:r>
            <a:endParaRPr dirty="0"/>
          </a:p>
          <a:p>
            <a:pPr marL="0" marR="0" lvl="0" indent="0" algn="just" rtl="0">
              <a:lnSpc>
                <a:spcPct val="100000"/>
              </a:lnSpc>
              <a:spcBef>
                <a:spcPts val="0"/>
              </a:spcBef>
              <a:spcAft>
                <a:spcPts val="0"/>
              </a:spcAft>
              <a:buNone/>
            </a:pPr>
            <a:endParaRPr sz="1600" b="0" i="0" u="none" strike="noStrike" cap="none" dirty="0">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dirty="0" err="1">
                <a:solidFill>
                  <a:srgbClr val="2C2C2C"/>
                </a:solidFill>
                <a:latin typeface="Calibri"/>
                <a:ea typeface="Calibri"/>
                <a:cs typeface="Calibri"/>
                <a:sym typeface="Calibri"/>
              </a:rPr>
              <a:t>Por</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ejemplo</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si</a:t>
            </a:r>
            <a:r>
              <a:rPr lang="en-US" sz="1600" b="0" i="0" u="none" strike="noStrike" cap="none" dirty="0">
                <a:solidFill>
                  <a:srgbClr val="2C2C2C"/>
                </a:solidFill>
                <a:latin typeface="Calibri"/>
                <a:ea typeface="Calibri"/>
                <a:cs typeface="Calibri"/>
                <a:sym typeface="Calibri"/>
              </a:rPr>
              <a:t> el </a:t>
            </a:r>
            <a:r>
              <a:rPr lang="en-US" sz="1600" b="0" i="0" u="none" strike="noStrike" cap="none" dirty="0" err="1">
                <a:solidFill>
                  <a:srgbClr val="2C2C2C"/>
                </a:solidFill>
                <a:latin typeface="Calibri"/>
                <a:ea typeface="Calibri"/>
                <a:cs typeface="Calibri"/>
                <a:sym typeface="Calibri"/>
              </a:rPr>
              <a:t>vehículo</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aumenta</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su</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velocidad</a:t>
            </a:r>
            <a:r>
              <a:rPr lang="en-US" sz="1600" b="0" i="0" u="none" strike="noStrike" cap="none" dirty="0">
                <a:solidFill>
                  <a:srgbClr val="2C2C2C"/>
                </a:solidFill>
                <a:latin typeface="Calibri"/>
                <a:ea typeface="Calibri"/>
                <a:cs typeface="Calibri"/>
                <a:sym typeface="Calibri"/>
              </a:rPr>
              <a:t>, el </a:t>
            </a:r>
            <a:r>
              <a:rPr lang="en-US" sz="1600" b="0" i="0" u="none" strike="noStrike" cap="none" dirty="0" err="1">
                <a:solidFill>
                  <a:srgbClr val="2C2C2C"/>
                </a:solidFill>
                <a:latin typeface="Calibri"/>
                <a:ea typeface="Calibri"/>
                <a:cs typeface="Calibri"/>
                <a:sym typeface="Calibri"/>
              </a:rPr>
              <a:t>sistema</a:t>
            </a:r>
            <a:r>
              <a:rPr lang="en-US" sz="1600" b="0" i="0" u="none" strike="noStrike" cap="none" dirty="0">
                <a:solidFill>
                  <a:srgbClr val="2C2C2C"/>
                </a:solidFill>
                <a:latin typeface="Calibri"/>
                <a:ea typeface="Calibri"/>
                <a:cs typeface="Calibri"/>
                <a:sym typeface="Calibri"/>
              </a:rPr>
              <a:t> de </a:t>
            </a:r>
            <a:r>
              <a:rPr lang="en-US" sz="1600" b="0" i="0" u="none" strike="noStrike" cap="none" dirty="0" err="1">
                <a:solidFill>
                  <a:srgbClr val="2C2C2C"/>
                </a:solidFill>
                <a:latin typeface="Calibri"/>
                <a:ea typeface="Calibri"/>
                <a:cs typeface="Calibri"/>
                <a:sym typeface="Calibri"/>
              </a:rPr>
              <a:t>dirección</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debe</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ofrecer</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menos</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smtClean="0">
                <a:solidFill>
                  <a:srgbClr val="2C2C2C"/>
                </a:solidFill>
                <a:latin typeface="Calibri"/>
                <a:ea typeface="Calibri"/>
                <a:cs typeface="Calibri"/>
                <a:sym typeface="Calibri"/>
              </a:rPr>
              <a:t>resistencia</a:t>
            </a:r>
            <a:r>
              <a:rPr lang="en-US" sz="1600" b="0" i="0" u="none" strike="noStrike" cap="none" dirty="0" smtClean="0">
                <a:solidFill>
                  <a:srgbClr val="2C2C2C"/>
                </a:solidFill>
                <a:latin typeface="Calibri"/>
                <a:ea typeface="Calibri"/>
                <a:cs typeface="Calibri"/>
                <a:sym typeface="Calibri"/>
              </a:rPr>
              <a:t> </a:t>
            </a:r>
            <a:r>
              <a:rPr lang="en-US" sz="1600" b="0" i="0" u="none" strike="noStrike" cap="none" dirty="0">
                <a:solidFill>
                  <a:srgbClr val="2C2C2C"/>
                </a:solidFill>
                <a:latin typeface="Calibri"/>
                <a:ea typeface="Calibri"/>
                <a:cs typeface="Calibri"/>
                <a:sym typeface="Calibri"/>
              </a:rPr>
              <a:t>para </a:t>
            </a:r>
            <a:r>
              <a:rPr lang="en-US" sz="1600" b="0" i="0" u="none" strike="noStrike" cap="none" dirty="0" err="1">
                <a:solidFill>
                  <a:srgbClr val="2C2C2C"/>
                </a:solidFill>
                <a:latin typeface="Calibri"/>
                <a:ea typeface="Calibri"/>
                <a:cs typeface="Calibri"/>
                <a:sym typeface="Calibri"/>
              </a:rPr>
              <a:t>evitar</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que</a:t>
            </a:r>
            <a:r>
              <a:rPr lang="en-US" sz="1600" b="0" i="0" u="none" strike="noStrike" cap="none" dirty="0">
                <a:solidFill>
                  <a:srgbClr val="2C2C2C"/>
                </a:solidFill>
                <a:latin typeface="Calibri"/>
                <a:ea typeface="Calibri"/>
                <a:cs typeface="Calibri"/>
                <a:sym typeface="Calibri"/>
              </a:rPr>
              <a:t> al mover el </a:t>
            </a:r>
            <a:r>
              <a:rPr lang="en-US" sz="1600" b="0" i="0" u="none" strike="noStrike" cap="none" dirty="0" err="1">
                <a:solidFill>
                  <a:srgbClr val="2C2C2C"/>
                </a:solidFill>
                <a:latin typeface="Calibri"/>
                <a:ea typeface="Calibri"/>
                <a:cs typeface="Calibri"/>
                <a:sym typeface="Calibri"/>
              </a:rPr>
              <a:t>volante</a:t>
            </a:r>
            <a:r>
              <a:rPr lang="en-US" sz="1600" b="0" i="0" u="none" strike="noStrike" cap="none" dirty="0">
                <a:solidFill>
                  <a:srgbClr val="2C2C2C"/>
                </a:solidFill>
                <a:latin typeface="Calibri"/>
                <a:ea typeface="Calibri"/>
                <a:cs typeface="Calibri"/>
                <a:sym typeface="Calibri"/>
              </a:rPr>
              <a:t> se </a:t>
            </a:r>
            <a:r>
              <a:rPr lang="en-US" sz="1600" b="0" i="0" u="none" strike="noStrike" cap="none" dirty="0" err="1">
                <a:solidFill>
                  <a:srgbClr val="2C2C2C"/>
                </a:solidFill>
                <a:latin typeface="Calibri"/>
                <a:ea typeface="Calibri"/>
                <a:cs typeface="Calibri"/>
                <a:sym typeface="Calibri"/>
              </a:rPr>
              <a:t>pueda</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perder</a:t>
            </a:r>
            <a:r>
              <a:rPr lang="en-US" sz="1600" b="0" i="0" u="none" strike="noStrike" cap="none" dirty="0">
                <a:solidFill>
                  <a:srgbClr val="2C2C2C"/>
                </a:solidFill>
                <a:latin typeface="Calibri"/>
                <a:ea typeface="Calibri"/>
                <a:cs typeface="Calibri"/>
                <a:sym typeface="Calibri"/>
              </a:rPr>
              <a:t> el control del </a:t>
            </a:r>
            <a:r>
              <a:rPr lang="en-US" sz="1600" b="0" i="0" u="none" strike="noStrike" cap="none" dirty="0" err="1">
                <a:solidFill>
                  <a:srgbClr val="2C2C2C"/>
                </a:solidFill>
                <a:latin typeface="Calibri"/>
                <a:ea typeface="Calibri"/>
                <a:cs typeface="Calibri"/>
                <a:sym typeface="Calibri"/>
              </a:rPr>
              <a:t>vehículo</a:t>
            </a:r>
            <a:r>
              <a:rPr lang="en-US" sz="1600" b="0" i="0" u="none" strike="noStrike" cap="none" dirty="0">
                <a:solidFill>
                  <a:srgbClr val="2C2C2C"/>
                </a:solidFill>
                <a:latin typeface="Calibri"/>
                <a:ea typeface="Calibri"/>
                <a:cs typeface="Calibri"/>
                <a:sym typeface="Calibri"/>
              </a:rPr>
              <a:t>.</a:t>
            </a:r>
            <a:endParaRPr dirty="0"/>
          </a:p>
          <a:p>
            <a:pPr marL="0" marR="0" lvl="0" indent="0" algn="just" rtl="0">
              <a:lnSpc>
                <a:spcPct val="100000"/>
              </a:lnSpc>
              <a:spcBef>
                <a:spcPts val="0"/>
              </a:spcBef>
              <a:spcAft>
                <a:spcPts val="0"/>
              </a:spcAft>
              <a:buNone/>
            </a:pPr>
            <a:endParaRPr sz="1600" b="0" i="0" u="none" strike="noStrike" cap="none" dirty="0">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dirty="0">
                <a:solidFill>
                  <a:srgbClr val="2C2C2C"/>
                </a:solidFill>
                <a:latin typeface="Calibri"/>
                <a:ea typeface="Calibri"/>
                <a:cs typeface="Calibri"/>
                <a:sym typeface="Calibri"/>
              </a:rPr>
              <a:t>En </a:t>
            </a:r>
            <a:r>
              <a:rPr lang="en-US" sz="1600" b="0" i="0" u="none" strike="noStrike" cap="none" dirty="0" err="1">
                <a:solidFill>
                  <a:srgbClr val="2C2C2C"/>
                </a:solidFill>
                <a:latin typeface="Calibri"/>
                <a:ea typeface="Calibri"/>
                <a:cs typeface="Calibri"/>
                <a:sym typeface="Calibri"/>
              </a:rPr>
              <a:t>cambio</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si</a:t>
            </a:r>
            <a:r>
              <a:rPr lang="en-US" sz="1600" b="0" i="0" u="none" strike="noStrike" cap="none" dirty="0">
                <a:solidFill>
                  <a:srgbClr val="2C2C2C"/>
                </a:solidFill>
                <a:latin typeface="Calibri"/>
                <a:ea typeface="Calibri"/>
                <a:cs typeface="Calibri"/>
                <a:sym typeface="Calibri"/>
              </a:rPr>
              <a:t> el </a:t>
            </a:r>
            <a:r>
              <a:rPr lang="en-US" sz="1600" b="0" i="0" u="none" strike="noStrike" cap="none" dirty="0" err="1">
                <a:solidFill>
                  <a:srgbClr val="2C2C2C"/>
                </a:solidFill>
                <a:latin typeface="Calibri"/>
                <a:ea typeface="Calibri"/>
                <a:cs typeface="Calibri"/>
                <a:sym typeface="Calibri"/>
              </a:rPr>
              <a:t>vehículo</a:t>
            </a:r>
            <a:r>
              <a:rPr lang="en-US" sz="1600" b="0" i="0" u="none" strike="noStrike" cap="none" dirty="0">
                <a:solidFill>
                  <a:srgbClr val="2C2C2C"/>
                </a:solidFill>
                <a:latin typeface="Calibri"/>
                <a:ea typeface="Calibri"/>
                <a:cs typeface="Calibri"/>
                <a:sym typeface="Calibri"/>
              </a:rPr>
              <a:t> se </a:t>
            </a:r>
            <a:r>
              <a:rPr lang="en-US" sz="1600" b="0" i="0" u="none" strike="noStrike" cap="none" dirty="0" err="1">
                <a:solidFill>
                  <a:srgbClr val="2C2C2C"/>
                </a:solidFill>
                <a:latin typeface="Calibri"/>
                <a:ea typeface="Calibri"/>
                <a:cs typeface="Calibri"/>
                <a:sym typeface="Calibri"/>
              </a:rPr>
              <a:t>deplaza</a:t>
            </a:r>
            <a:r>
              <a:rPr lang="en-US" sz="1600" b="0" i="0" u="none" strike="noStrike" cap="none" dirty="0">
                <a:solidFill>
                  <a:srgbClr val="2C2C2C"/>
                </a:solidFill>
                <a:latin typeface="Calibri"/>
                <a:ea typeface="Calibri"/>
                <a:cs typeface="Calibri"/>
                <a:sym typeface="Calibri"/>
              </a:rPr>
              <a:t> a </a:t>
            </a:r>
            <a:r>
              <a:rPr lang="en-US" sz="1600" b="0" i="0" u="none" strike="noStrike" cap="none" dirty="0" err="1">
                <a:solidFill>
                  <a:srgbClr val="2C2C2C"/>
                </a:solidFill>
                <a:latin typeface="Calibri"/>
                <a:ea typeface="Calibri"/>
                <a:cs typeface="Calibri"/>
                <a:sym typeface="Calibri"/>
              </a:rPr>
              <a:t>baja</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velocidad</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por</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ejemplo</a:t>
            </a:r>
            <a:r>
              <a:rPr lang="en-US" sz="1600" b="0" i="0" u="none" strike="noStrike" cap="none" dirty="0">
                <a:solidFill>
                  <a:srgbClr val="2C2C2C"/>
                </a:solidFill>
                <a:latin typeface="Calibri"/>
                <a:ea typeface="Calibri"/>
                <a:cs typeface="Calibri"/>
                <a:sym typeface="Calibri"/>
              </a:rPr>
              <a:t>, al </a:t>
            </a:r>
            <a:r>
              <a:rPr lang="en-US" sz="1600" b="0" i="0" u="none" strike="noStrike" cap="none" dirty="0" err="1">
                <a:solidFill>
                  <a:srgbClr val="2C2C2C"/>
                </a:solidFill>
                <a:latin typeface="Calibri"/>
                <a:ea typeface="Calibri"/>
                <a:cs typeface="Calibri"/>
                <a:sym typeface="Calibri"/>
              </a:rPr>
              <a:t>estacionar</a:t>
            </a:r>
            <a:r>
              <a:rPr lang="en-US" sz="1600" b="0" i="0" u="none" strike="noStrike" cap="none" dirty="0">
                <a:solidFill>
                  <a:srgbClr val="2C2C2C"/>
                </a:solidFill>
                <a:latin typeface="Calibri"/>
                <a:ea typeface="Calibri"/>
                <a:cs typeface="Calibri"/>
                <a:sym typeface="Calibri"/>
              </a:rPr>
              <a:t>), el </a:t>
            </a:r>
            <a:r>
              <a:rPr lang="en-US" sz="1600" b="0" i="0" u="none" strike="noStrike" cap="none" dirty="0" err="1">
                <a:solidFill>
                  <a:srgbClr val="2C2C2C"/>
                </a:solidFill>
                <a:latin typeface="Calibri"/>
                <a:ea typeface="Calibri"/>
                <a:cs typeface="Calibri"/>
                <a:sym typeface="Calibri"/>
              </a:rPr>
              <a:t>sistema</a:t>
            </a:r>
            <a:r>
              <a:rPr lang="en-US" sz="1600" b="0" i="0" u="none" strike="noStrike" cap="none" dirty="0">
                <a:solidFill>
                  <a:srgbClr val="2C2C2C"/>
                </a:solidFill>
                <a:latin typeface="Calibri"/>
                <a:ea typeface="Calibri"/>
                <a:cs typeface="Calibri"/>
                <a:sym typeface="Calibri"/>
              </a:rPr>
              <a:t> de </a:t>
            </a:r>
            <a:r>
              <a:rPr lang="en-US" sz="1600" b="0" i="0" u="none" strike="noStrike" cap="none" dirty="0" err="1">
                <a:solidFill>
                  <a:srgbClr val="2C2C2C"/>
                </a:solidFill>
                <a:latin typeface="Calibri"/>
                <a:ea typeface="Calibri"/>
                <a:cs typeface="Calibri"/>
                <a:sym typeface="Calibri"/>
              </a:rPr>
              <a:t>dirección</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ofrecer</a:t>
            </a:r>
            <a:r>
              <a:rPr lang="en-US" sz="1600" b="0" i="0" u="none" strike="noStrike" cap="none" dirty="0">
                <a:solidFill>
                  <a:srgbClr val="2C2C2C"/>
                </a:solidFill>
                <a:latin typeface="Calibri"/>
                <a:ea typeface="Calibri"/>
                <a:cs typeface="Calibri"/>
                <a:sym typeface="Calibri"/>
              </a:rPr>
              <a:t> mayor </a:t>
            </a:r>
            <a:r>
              <a:rPr lang="en-US" sz="1600" b="0" i="0" u="none" strike="noStrike" cap="none" dirty="0" err="1">
                <a:solidFill>
                  <a:srgbClr val="2C2C2C"/>
                </a:solidFill>
                <a:latin typeface="Calibri"/>
                <a:ea typeface="Calibri"/>
                <a:cs typeface="Calibri"/>
                <a:sym typeface="Calibri"/>
              </a:rPr>
              <a:t>asistencia</a:t>
            </a:r>
            <a:r>
              <a:rPr lang="en-US" sz="1600" b="0" i="0" u="none" strike="noStrike" cap="none" dirty="0">
                <a:solidFill>
                  <a:srgbClr val="2C2C2C"/>
                </a:solidFill>
                <a:latin typeface="Calibri"/>
                <a:ea typeface="Calibri"/>
                <a:cs typeface="Calibri"/>
                <a:sym typeface="Calibri"/>
              </a:rPr>
              <a:t> para </a:t>
            </a:r>
            <a:r>
              <a:rPr lang="en-US" sz="1600" b="0" i="0" u="none" strike="noStrike" cap="none" dirty="0" err="1">
                <a:solidFill>
                  <a:srgbClr val="2C2C2C"/>
                </a:solidFill>
                <a:latin typeface="Calibri"/>
                <a:ea typeface="Calibri"/>
                <a:cs typeface="Calibri"/>
                <a:sym typeface="Calibri"/>
              </a:rPr>
              <a:t>que</a:t>
            </a:r>
            <a:r>
              <a:rPr lang="en-US" sz="1600" b="0" i="0" u="none" strike="noStrike" cap="none" dirty="0">
                <a:solidFill>
                  <a:srgbClr val="2C2C2C"/>
                </a:solidFill>
                <a:latin typeface="Calibri"/>
                <a:ea typeface="Calibri"/>
                <a:cs typeface="Calibri"/>
                <a:sym typeface="Calibri"/>
              </a:rPr>
              <a:t> al Conductor le </a:t>
            </a:r>
            <a:r>
              <a:rPr lang="en-US" sz="1600" b="0" i="0" u="none" strike="noStrike" cap="none" dirty="0" err="1">
                <a:solidFill>
                  <a:srgbClr val="2C2C2C"/>
                </a:solidFill>
                <a:latin typeface="Calibri"/>
                <a:ea typeface="Calibri"/>
                <a:cs typeface="Calibri"/>
                <a:sym typeface="Calibri"/>
              </a:rPr>
              <a:t>cueste</a:t>
            </a:r>
            <a:r>
              <a:rPr lang="en-US" sz="1600" b="0" i="0" u="none" strike="noStrike" cap="none" dirty="0">
                <a:solidFill>
                  <a:srgbClr val="2C2C2C"/>
                </a:solidFill>
                <a:latin typeface="Calibri"/>
                <a:ea typeface="Calibri"/>
                <a:cs typeface="Calibri"/>
                <a:sym typeface="Calibri"/>
              </a:rPr>
              <a:t> </a:t>
            </a:r>
            <a:r>
              <a:rPr lang="en-US" sz="1600" b="0" i="0" u="none" strike="noStrike" cap="none" dirty="0" err="1">
                <a:solidFill>
                  <a:srgbClr val="2C2C2C"/>
                </a:solidFill>
                <a:latin typeface="Calibri"/>
                <a:ea typeface="Calibri"/>
                <a:cs typeface="Calibri"/>
                <a:sym typeface="Calibri"/>
              </a:rPr>
              <a:t>menos</a:t>
            </a:r>
            <a:r>
              <a:rPr lang="en-US" sz="1600" b="0" i="0" u="none" strike="noStrike" cap="none" dirty="0">
                <a:solidFill>
                  <a:srgbClr val="2C2C2C"/>
                </a:solidFill>
                <a:latin typeface="Calibri"/>
                <a:ea typeface="Calibri"/>
                <a:cs typeface="Calibri"/>
                <a:sym typeface="Calibri"/>
              </a:rPr>
              <a:t> mover el </a:t>
            </a:r>
            <a:r>
              <a:rPr lang="en-US" sz="1600" b="0" i="0" u="none" strike="noStrike" cap="none" dirty="0" err="1">
                <a:solidFill>
                  <a:srgbClr val="2C2C2C"/>
                </a:solidFill>
                <a:latin typeface="Calibri"/>
                <a:ea typeface="Calibri"/>
                <a:cs typeface="Calibri"/>
                <a:sym typeface="Calibri"/>
              </a:rPr>
              <a:t>volante</a:t>
            </a:r>
            <a:r>
              <a:rPr lang="en-US" sz="1600" b="0" i="0" u="none" strike="noStrike" cap="none" dirty="0">
                <a:solidFill>
                  <a:srgbClr val="2C2C2C"/>
                </a:solidFill>
                <a:latin typeface="Calibri"/>
                <a:ea typeface="Calibri"/>
                <a:cs typeface="Calibri"/>
                <a:sym typeface="Calibri"/>
              </a:rPr>
              <a:t> .</a:t>
            </a:r>
            <a:endParaRPr sz="1600" b="0" i="0" u="none" strike="noStrike" cap="none" dirty="0">
              <a:solidFill>
                <a:srgbClr val="000000"/>
              </a:solidFill>
              <a:latin typeface="Calibri"/>
              <a:ea typeface="Calibri"/>
              <a:cs typeface="Calibri"/>
              <a:sym typeface="Calibri"/>
            </a:endParaRPr>
          </a:p>
        </p:txBody>
      </p:sp>
      <p:pic>
        <p:nvPicPr>
          <p:cNvPr id="162" name="Google Shape;162;p43"/>
          <p:cNvPicPr preferRelativeResize="0"/>
          <p:nvPr/>
        </p:nvPicPr>
        <p:blipFill rotWithShape="1">
          <a:blip r:embed="rId3">
            <a:alphaModFix/>
          </a:blip>
          <a:srcRect/>
          <a:stretch/>
        </p:blipFill>
        <p:spPr>
          <a:xfrm>
            <a:off x="5593333" y="2338566"/>
            <a:ext cx="3957574" cy="417379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4"/>
          <p:cNvSpPr txBox="1"/>
          <p:nvPr/>
        </p:nvSpPr>
        <p:spPr>
          <a:xfrm>
            <a:off x="3784349" y="2007604"/>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8" name="Google Shape;168;p44"/>
          <p:cNvSpPr txBox="1"/>
          <p:nvPr/>
        </p:nvSpPr>
        <p:spPr>
          <a:xfrm>
            <a:off x="4481466" y="2030789"/>
            <a:ext cx="1981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9" name="Google Shape;169;p44"/>
          <p:cNvSpPr txBox="1"/>
          <p:nvPr/>
        </p:nvSpPr>
        <p:spPr>
          <a:xfrm>
            <a:off x="3419957"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170" name="Google Shape;170;p44"/>
          <p:cNvSpPr txBox="1"/>
          <p:nvPr/>
        </p:nvSpPr>
        <p:spPr>
          <a:xfrm>
            <a:off x="4264099" y="-878186"/>
            <a:ext cx="4347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S2</a:t>
            </a:r>
            <a:endParaRPr sz="1600" b="1" i="0" u="none" strike="noStrike" cap="none">
              <a:solidFill>
                <a:schemeClr val="lt1"/>
              </a:solidFill>
              <a:latin typeface="Arial"/>
              <a:ea typeface="Arial"/>
              <a:cs typeface="Arial"/>
              <a:sym typeface="Arial"/>
            </a:endParaRPr>
          </a:p>
        </p:txBody>
      </p:sp>
      <p:sp>
        <p:nvSpPr>
          <p:cNvPr id="171" name="Google Shape;171;p44"/>
          <p:cNvSpPr/>
          <p:nvPr/>
        </p:nvSpPr>
        <p:spPr>
          <a:xfrm>
            <a:off x="325689" y="2022862"/>
            <a:ext cx="5126844" cy="3954606"/>
          </a:xfrm>
          <a:prstGeom prst="roundRect">
            <a:avLst>
              <a:gd name="adj" fmla="val 7921"/>
            </a:avLst>
          </a:prstGeom>
          <a:solidFill>
            <a:srgbClr val="E9E1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44"/>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SISTEMA DE </a:t>
            </a:r>
            <a:r>
              <a:rPr lang="en-US" sz="2800" b="0" i="0" u="none" strike="noStrike" cap="none">
                <a:solidFill>
                  <a:srgbClr val="FF0000"/>
                </a:solidFill>
                <a:latin typeface="Calibri"/>
                <a:ea typeface="Calibri"/>
                <a:cs typeface="Calibri"/>
                <a:sym typeface="Calibri"/>
              </a:rPr>
              <a:t>DIRECCIÓN </a:t>
            </a:r>
            <a:endParaRPr sz="3100" b="0" i="0" u="none" strike="noStrike" cap="none">
              <a:solidFill>
                <a:srgbClr val="FF0000"/>
              </a:solidFill>
              <a:latin typeface="Calibri"/>
              <a:ea typeface="Calibri"/>
              <a:cs typeface="Calibri"/>
              <a:sym typeface="Calibri"/>
            </a:endParaRPr>
          </a:p>
        </p:txBody>
      </p:sp>
      <p:sp>
        <p:nvSpPr>
          <p:cNvPr id="173" name="Google Shape;173;p44"/>
          <p:cNvSpPr txBox="1"/>
          <p:nvPr/>
        </p:nvSpPr>
        <p:spPr>
          <a:xfrm>
            <a:off x="771981" y="2220180"/>
            <a:ext cx="4223352" cy="344709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1600" b="1" i="0" u="none" strike="noStrike" cap="none">
                <a:solidFill>
                  <a:srgbClr val="741B47"/>
                </a:solidFill>
                <a:latin typeface="Calibri"/>
                <a:ea typeface="Calibri"/>
                <a:cs typeface="Calibri"/>
                <a:sym typeface="Calibri"/>
              </a:rPr>
              <a:t>Seguridad pasiva:</a:t>
            </a:r>
            <a:endParaRPr/>
          </a:p>
          <a:p>
            <a:pPr marL="0" marR="0" lvl="0" indent="0" algn="just" rtl="0">
              <a:lnSpc>
                <a:spcPct val="100000"/>
              </a:lnSpc>
              <a:spcBef>
                <a:spcPts val="0"/>
              </a:spcBef>
              <a:spcAft>
                <a:spcPts val="0"/>
              </a:spcAft>
              <a:buNone/>
            </a:pP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La seguridad pasiva se refiere a que el sistema cuenta con diferentes componentes que, al momento de ser diseñado el sistema, cuentan con articulaciones que permiten  en caso de accidente evitar que al conductor se le incruste el volante en el abdomen.</a:t>
            </a:r>
            <a:endParaRPr/>
          </a:p>
          <a:p>
            <a:pPr marL="0" marR="0" lvl="0" indent="0" algn="just" rtl="0">
              <a:lnSpc>
                <a:spcPct val="100000"/>
              </a:lnSpc>
              <a:spcBef>
                <a:spcPts val="0"/>
              </a:spcBef>
              <a:spcAft>
                <a:spcPts val="0"/>
              </a:spcAft>
              <a:buNone/>
            </a:pPr>
            <a:endParaRPr sz="1600" b="0" i="0" u="none" strike="noStrike" cap="none">
              <a:solidFill>
                <a:srgbClr val="2C2C2C"/>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600" b="0" i="0" u="none" strike="noStrike" cap="none">
                <a:solidFill>
                  <a:srgbClr val="2C2C2C"/>
                </a:solidFill>
                <a:latin typeface="Calibri"/>
                <a:ea typeface="Calibri"/>
                <a:cs typeface="Calibri"/>
                <a:sym typeface="Calibri"/>
              </a:rPr>
              <a:t>Son articulaciones que permiten (en caso de accidente), cierto grado de deformación, adoptando posiciones menos agresivas hacia el conductor, las cuales están implementadas habitualmente en la columna de dirección. </a:t>
            </a:r>
            <a:endParaRPr sz="1600" b="0" i="0" u="none" strike="noStrike" cap="none">
              <a:solidFill>
                <a:srgbClr val="000000"/>
              </a:solidFill>
              <a:latin typeface="Calibri"/>
              <a:ea typeface="Calibri"/>
              <a:cs typeface="Calibri"/>
              <a:sym typeface="Calibri"/>
            </a:endParaRPr>
          </a:p>
        </p:txBody>
      </p:sp>
      <p:pic>
        <p:nvPicPr>
          <p:cNvPr id="174" name="Google Shape;174;p44"/>
          <p:cNvPicPr preferRelativeResize="0"/>
          <p:nvPr/>
        </p:nvPicPr>
        <p:blipFill rotWithShape="1">
          <a:blip r:embed="rId3">
            <a:alphaModFix/>
          </a:blip>
          <a:srcRect/>
          <a:stretch/>
        </p:blipFill>
        <p:spPr>
          <a:xfrm>
            <a:off x="5818947" y="1932722"/>
            <a:ext cx="3405740" cy="2523344"/>
          </a:xfrm>
          <a:prstGeom prst="rect">
            <a:avLst/>
          </a:prstGeom>
          <a:noFill/>
          <a:ln>
            <a:noFill/>
          </a:ln>
        </p:spPr>
      </p:pic>
      <p:pic>
        <p:nvPicPr>
          <p:cNvPr id="175" name="Google Shape;175;p44"/>
          <p:cNvPicPr preferRelativeResize="0"/>
          <p:nvPr/>
        </p:nvPicPr>
        <p:blipFill rotWithShape="1">
          <a:blip r:embed="rId4">
            <a:alphaModFix/>
          </a:blip>
          <a:srcRect/>
          <a:stretch/>
        </p:blipFill>
        <p:spPr>
          <a:xfrm>
            <a:off x="6392159" y="4358632"/>
            <a:ext cx="2520092" cy="2427247"/>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1847</Words>
  <Application>Microsoft Office PowerPoint</Application>
  <PresentationFormat>Personalizado</PresentationFormat>
  <Paragraphs>221</Paragraphs>
  <Slides>28</Slides>
  <Notes>28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Avenir</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cp:revision>
  <dcterms:modified xsi:type="dcterms:W3CDTF">2021-01-29T03:28:58Z</dcterms:modified>
</cp:coreProperties>
</file>