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41" r:id="rId3"/>
    <p:sldId id="439" r:id="rId4"/>
    <p:sldId id="260" r:id="rId5"/>
    <p:sldId id="258" r:id="rId6"/>
    <p:sldId id="457" r:id="rId7"/>
    <p:sldId id="456" r:id="rId8"/>
    <p:sldId id="458" r:id="rId9"/>
    <p:sldId id="469" r:id="rId10"/>
    <p:sldId id="470" r:id="rId11"/>
    <p:sldId id="459" r:id="rId12"/>
    <p:sldId id="471" r:id="rId13"/>
    <p:sldId id="273" r:id="rId14"/>
    <p:sldId id="274" r:id="rId15"/>
    <p:sldId id="276" r:id="rId16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1096">
          <p15:clr>
            <a:srgbClr val="A4A3A4"/>
          </p15:clr>
        </p15:guide>
        <p15:guide id="4" pos="4698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6ho7Wgmz/U05Ubv55I2SHPNkWeA==" r:id="rId6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836"/>
    <a:srgbClr val="DFC039"/>
    <a:srgbClr val="0756C9"/>
    <a:srgbClr val="AAE0C1"/>
    <a:srgbClr val="1CA848"/>
    <a:srgbClr val="FFFF10"/>
    <a:srgbClr val="EFEFEF"/>
    <a:srgbClr val="29754D"/>
    <a:srgbClr val="D7E3DC"/>
    <a:srgbClr val="C7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6089" autoAdjust="0"/>
  </p:normalViewPr>
  <p:slideViewPr>
    <p:cSldViewPr snapToGrid="0">
      <p:cViewPr varScale="1">
        <p:scale>
          <a:sx n="62" d="100"/>
          <a:sy n="62" d="100"/>
        </p:scale>
        <p:origin x="1434" y="72"/>
      </p:cViewPr>
      <p:guideLst>
        <p:guide orient="horz" pos="2381"/>
        <p:guide pos="3061"/>
        <p:guide orient="horz" pos="1096"/>
        <p:guide pos="46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019B-07B0-6742-8005-8DB9C3161FCD}" type="datetimeFigureOut">
              <a:rPr lang="es-ES" smtClean="0"/>
              <a:t>18/02/2021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03FF-E9CA-4E4A-92A8-750E30C349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81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29754D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Elaboración de Proyectos Eléctricos</a:t>
            </a:r>
          </a:p>
          <a:p>
            <a:pPr>
              <a:lnSpc>
                <a:spcPct val="80000"/>
              </a:lnSpc>
              <a:buSzPts val="3700"/>
            </a:pPr>
            <a:endParaRPr lang="es-ES" sz="1400"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ELECTRÓNICA </a:t>
            </a:r>
            <a:r>
              <a:rPr lang="es-ES_tradnl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Elaboración de Proyectos Eléctricos</a:t>
            </a:r>
          </a:p>
          <a:p>
            <a:pPr>
              <a:lnSpc>
                <a:spcPct val="80000"/>
              </a:lnSpc>
              <a:buSzPts val="3700"/>
            </a:pPr>
            <a:endParaRPr lang="es-ES" sz="1400"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ELECTRÓNICA </a:t>
            </a:r>
            <a:r>
              <a:rPr lang="es-ES_tradnl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Elaboración de Proyectos Eléctricos</a:t>
            </a:r>
          </a:p>
          <a:p>
            <a:pPr>
              <a:lnSpc>
                <a:spcPct val="80000"/>
              </a:lnSpc>
              <a:buSzPts val="3700"/>
            </a:pPr>
            <a:endParaRPr lang="es-ES" sz="1400"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ELECTRÓNICA </a:t>
            </a:r>
            <a:r>
              <a:rPr lang="es-ES_tradnl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</a:t>
            </a:r>
            <a:r>
              <a:rPr lang="en-US" sz="12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ICIDAD</a:t>
            </a: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4003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93" y="3516633"/>
            <a:ext cx="4412366" cy="2920480"/>
          </a:xfrm>
          <a:prstGeom prst="rect">
            <a:avLst/>
          </a:prstGeom>
        </p:spPr>
      </p:pic>
      <p:sp>
        <p:nvSpPr>
          <p:cNvPr id="9" name="Google Shape;69;p1"/>
          <p:cNvSpPr txBox="1"/>
          <p:nvPr/>
        </p:nvSpPr>
        <p:spPr>
          <a:xfrm>
            <a:off x="365425" y="2376001"/>
            <a:ext cx="524879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s-ES_tradnl" sz="3600" b="1" dirty="0">
                <a:solidFill>
                  <a:srgbClr val="29754D"/>
                </a:solidFill>
                <a:latin typeface="Calibri"/>
                <a:ea typeface="Calibri"/>
                <a:cs typeface="Calibri"/>
              </a:rPr>
              <a:t>ELABORACIÓN DE PROYECTOS ELÉCTRICOS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3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300" b="1" dirty="0">
                <a:solidFill>
                  <a:srgbClr val="29754D"/>
                </a:solidFill>
                <a:latin typeface="Calibri"/>
                <a:cs typeface="Calibri"/>
              </a:rPr>
              <a:t>CUADRO DE </a:t>
            </a:r>
            <a:r>
              <a:rPr lang="pt-BR" sz="3300" dirty="0">
                <a:solidFill>
                  <a:srgbClr val="C73E32"/>
                </a:solidFill>
                <a:latin typeface="Calibri"/>
                <a:cs typeface="Calibri"/>
              </a:rPr>
              <a:t>CARGAS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4500" y="2204463"/>
            <a:ext cx="7632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4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Sobre la arquitectura se realiza el diseño de las instalaciones eléctricas considerando su orden de circuitos, trazado de canalización, dibujo de aparatos y/o centro eléctricos, además de la señalización de cantidad de conductores por tramo de canalización. </a:t>
            </a:r>
            <a:endParaRPr lang="es-ES_tradnl" sz="1800" dirty="0">
              <a:latin typeface="Calibri"/>
              <a:cs typeface="Calibri"/>
            </a:endParaRPr>
          </a:p>
          <a:p>
            <a:pPr>
              <a:buSzPts val="2400"/>
            </a:pPr>
            <a:endParaRPr lang="es-ES_tradnl" sz="1600" dirty="0">
              <a:latin typeface="Calibri"/>
              <a:cs typeface="Calibri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469901" y="3561242"/>
            <a:ext cx="8623300" cy="2458558"/>
            <a:chOff x="482600" y="3517900"/>
            <a:chExt cx="8953499" cy="2552700"/>
          </a:xfrm>
        </p:grpSpPr>
        <p:sp>
          <p:nvSpPr>
            <p:cNvPr id="7" name="Google Shape;101;p3"/>
            <p:cNvSpPr/>
            <p:nvPr/>
          </p:nvSpPr>
          <p:spPr>
            <a:xfrm>
              <a:off x="482600" y="3517900"/>
              <a:ext cx="8953499" cy="2552700"/>
            </a:xfrm>
            <a:prstGeom prst="roundRect">
              <a:avLst>
                <a:gd name="adj" fmla="val 3898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291;p32"/>
            <p:cNvPicPr preferRelativeResize="0"/>
            <p:nvPr/>
          </p:nvPicPr>
          <p:blipFill rotWithShape="1">
            <a:blip r:embed="rId2">
              <a:alphaModFix/>
            </a:blip>
            <a:srcRect l="4546" t="9447"/>
            <a:stretch/>
          </p:blipFill>
          <p:spPr>
            <a:xfrm>
              <a:off x="577849" y="3747793"/>
              <a:ext cx="8763000" cy="20929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0506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3"/>
          <p:cNvSpPr/>
          <p:nvPr/>
        </p:nvSpPr>
        <p:spPr>
          <a:xfrm>
            <a:off x="434981" y="1176286"/>
            <a:ext cx="9030789" cy="7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400" b="1" dirty="0">
                <a:solidFill>
                  <a:srgbClr val="29754D"/>
                </a:solidFill>
                <a:latin typeface="Calibri"/>
                <a:cs typeface="Calibri"/>
              </a:rPr>
              <a:t>OTROS</a:t>
            </a:r>
            <a:endParaRPr lang="es-ES_tradnl" sz="3400" dirty="0">
              <a:solidFill>
                <a:srgbClr val="C73E32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9900" y="2179063"/>
            <a:ext cx="8661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400"/>
            </a:pPr>
            <a:r>
              <a:rPr lang="es-ES_tradnl" sz="1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Resumen de simbología, croquis de ubicación, registro SEC y especificaciones </a:t>
            </a:r>
            <a:br>
              <a:rPr lang="es-ES_tradnl" sz="1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  lámina y escala.</a:t>
            </a:r>
          </a:p>
          <a:p>
            <a:pPr lvl="0">
              <a:lnSpc>
                <a:spcPct val="50000"/>
              </a:lnSpc>
              <a:buSzPts val="2400"/>
            </a:pPr>
            <a:r>
              <a:rPr lang="es-ES_tradnl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_tradnl" sz="1800" dirty="0">
              <a:latin typeface="Calibri"/>
              <a:cs typeface="Calibri"/>
            </a:endParaRPr>
          </a:p>
          <a:p>
            <a:pPr lvl="0">
              <a:buSzPts val="20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Dentro de la presentación se debe considerar esta información tal como se muestra en las </a:t>
            </a:r>
            <a:br>
              <a:rPr lang="es-ES_tradnl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siguientes imágenes:</a:t>
            </a:r>
          </a:p>
          <a:p>
            <a:pPr lvl="0">
              <a:spcBef>
                <a:spcPts val="600"/>
              </a:spcBef>
              <a:buSzPts val="2800"/>
            </a:pPr>
            <a:endParaRPr lang="es-ES_trad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buSzPts val="2800"/>
            </a:pPr>
            <a:endParaRPr lang="es-ES_trad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buSzPts val="2800"/>
            </a:pPr>
            <a:endParaRPr lang="es-ES_trad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buSzPts val="2800"/>
            </a:pPr>
            <a:endParaRPr lang="es-ES_trad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1;p3"/>
          <p:cNvSpPr/>
          <p:nvPr/>
        </p:nvSpPr>
        <p:spPr>
          <a:xfrm>
            <a:off x="469901" y="3586642"/>
            <a:ext cx="8623300" cy="2991958"/>
          </a:xfrm>
          <a:prstGeom prst="roundRect">
            <a:avLst>
              <a:gd name="adj" fmla="val 3898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98;p33"/>
          <p:cNvPicPr preferRelativeResize="0"/>
          <p:nvPr/>
        </p:nvPicPr>
        <p:blipFill rotWithShape="1">
          <a:blip r:embed="rId2">
            <a:alphaModFix/>
          </a:blip>
          <a:srcRect r="2816"/>
          <a:stretch/>
        </p:blipFill>
        <p:spPr>
          <a:xfrm>
            <a:off x="581025" y="3797300"/>
            <a:ext cx="8359776" cy="260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12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3"/>
          <p:cNvSpPr/>
          <p:nvPr/>
        </p:nvSpPr>
        <p:spPr>
          <a:xfrm>
            <a:off x="434981" y="1176286"/>
            <a:ext cx="9030789" cy="72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500" b="1" dirty="0">
                <a:solidFill>
                  <a:srgbClr val="29754D"/>
                </a:solidFill>
                <a:latin typeface="Calibri"/>
                <a:cs typeface="Calibri"/>
              </a:rPr>
              <a:t>RECUENTO</a:t>
            </a:r>
            <a:endParaRPr lang="pt-BR" sz="3500" dirty="0">
              <a:solidFill>
                <a:srgbClr val="C73E32"/>
              </a:solidFill>
              <a:latin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5300" y="2013963"/>
            <a:ext cx="3467100" cy="329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400" lvl="0" indent="-1404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Dentro de la presentación de un proyecto eléctrico se debe </a:t>
            </a:r>
            <a:r>
              <a:rPr lang="es-ES_tradnl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considerar </a:t>
            </a:r>
            <a:r>
              <a:rPr lang="es-ES_tradnl" sz="1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toda la información gráfica </a:t>
            </a: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que permita realizar una fidedigna interpretación de lo diseñado.  </a:t>
            </a:r>
          </a:p>
          <a:p>
            <a:pPr marL="140400" lvl="0" indent="-1404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Esta etapa de presentación se complementa </a:t>
            </a:r>
            <a:r>
              <a:rPr lang="es-ES_tradnl" sz="1800" b="1" dirty="0">
                <a:latin typeface="Calibri"/>
                <a:ea typeface="Calibri"/>
                <a:cs typeface="Calibri"/>
                <a:sym typeface="Calibri"/>
              </a:rPr>
              <a:t>con la cubicación de materiales y las memorias explicativas, si el proyecto lo considera y lo amerita</a:t>
            </a: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068572" y="2108200"/>
            <a:ext cx="3703828" cy="4965700"/>
            <a:chOff x="4038600" y="1955800"/>
            <a:chExt cx="4025900" cy="5397500"/>
          </a:xfrm>
        </p:grpSpPr>
        <p:sp>
          <p:nvSpPr>
            <p:cNvPr id="7" name="Google Shape;101;p3"/>
            <p:cNvSpPr/>
            <p:nvPr/>
          </p:nvSpPr>
          <p:spPr>
            <a:xfrm>
              <a:off x="4038600" y="1955800"/>
              <a:ext cx="4025900" cy="5397500"/>
            </a:xfrm>
            <a:prstGeom prst="roundRect">
              <a:avLst>
                <a:gd name="adj" fmla="val 3898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305;p3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281488" y="2121730"/>
              <a:ext cx="3540125" cy="50656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96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5000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4" y="2473197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32162" y="3204849"/>
            <a:ext cx="4960938" cy="159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SzPts val="4400"/>
            </a:pPr>
            <a:r>
              <a:rPr lang="es-ES_tradnl" sz="2800" b="1" dirty="0">
                <a:solidFill>
                  <a:srgbClr val="29754D"/>
                </a:solidFill>
                <a:latin typeface="Calibri"/>
                <a:ea typeface="Roboto"/>
                <a:cs typeface="Calibri"/>
              </a:rPr>
              <a:t>PRESENTEMOS CON AUTOCAD</a:t>
            </a:r>
          </a:p>
          <a:p>
            <a:pPr>
              <a:lnSpc>
                <a:spcPct val="50000"/>
              </a:lnSpc>
              <a:buClr>
                <a:srgbClr val="00B050"/>
              </a:buClr>
              <a:buSzPts val="4400"/>
            </a:pPr>
            <a:endParaRPr lang="es-CL" sz="2400" b="1" dirty="0">
              <a:solidFill>
                <a:srgbClr val="29754D"/>
              </a:solidFill>
              <a:latin typeface="Calibri"/>
              <a:ea typeface="Roboto"/>
              <a:cs typeface="Calibri"/>
            </a:endParaRPr>
          </a:p>
          <a:p>
            <a:pPr lvl="0">
              <a:lnSpc>
                <a:spcPct val="50000"/>
              </a:lnSpc>
            </a:pPr>
            <a:endParaRPr lang="es-ES_tradnl" sz="16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lang="es-ES_tradnl" sz="1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</a:p>
          <a:p>
            <a:pPr lvl="0">
              <a:lnSpc>
                <a:spcPct val="80000"/>
              </a:lnSpc>
              <a:buSzPts val="4680"/>
            </a:pPr>
            <a:endParaRPr lang="es-ES_tradnl" sz="2000" b="1" dirty="0">
              <a:solidFill>
                <a:srgbClr val="29754D"/>
              </a:solidFill>
              <a:latin typeface="Calibri"/>
              <a:cs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9460" y="2239963"/>
            <a:ext cx="891424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SzPts val="4400"/>
            </a:pPr>
            <a:endParaRPr lang="es-ES" sz="2800" b="1" dirty="0">
              <a:solidFill>
                <a:srgbClr val="29754D"/>
              </a:solidFill>
              <a:latin typeface="Calibri"/>
              <a:ea typeface="Roboto"/>
              <a:cs typeface="Calibri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369960" y="1752600"/>
            <a:ext cx="581544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B050"/>
              </a:buClr>
              <a:buSzPts val="4400"/>
            </a:pPr>
            <a:endParaRPr lang="is-IS" sz="2800" b="1" dirty="0">
              <a:solidFill>
                <a:srgbClr val="29754D"/>
              </a:solidFill>
              <a:latin typeface="Calibri"/>
              <a:ea typeface="Roboto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4834" y="2868469"/>
            <a:ext cx="5835185" cy="798022"/>
            <a:chOff x="-4655" y="2763069"/>
            <a:chExt cx="5835185" cy="798022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-4655" y="2763069"/>
              <a:ext cx="1135367" cy="798022"/>
              <a:chOff x="-4655" y="5280123"/>
              <a:chExt cx="1135367" cy="798022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9" name="Google Shape;429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9406134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9" name="Grupo 8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25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6" name="Google Shape;42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410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</a:t>
              </a:r>
              <a:r>
                <a:rPr lang="es-CL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EPPs</a:t>
              </a:r>
              <a:r>
                <a:rPr lang="es-CL" sz="16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40" y="2008659"/>
              <a:ext cx="640678" cy="540000"/>
            </a:xfrm>
            <a:prstGeom prst="rect">
              <a:avLst/>
            </a:prstGeom>
          </p:spPr>
        </p:pic>
        <p:pic>
          <p:nvPicPr>
            <p:cNvPr id="417" name="Google Shape;41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o 13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</p:spPr>
          </p:pic>
        </p:grpSp>
      </p:grpSp>
      <p:grpSp>
        <p:nvGrpSpPr>
          <p:cNvPr id="16" name="Grupo 15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3" name="Google Shape;422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</p:spPr>
          </p:pic>
        </p:grp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97" y="3780266"/>
            <a:ext cx="3760094" cy="3779409"/>
          </a:xfrm>
          <a:prstGeom prst="rect">
            <a:avLst/>
          </a:prstGeom>
        </p:spPr>
      </p:pic>
      <p:sp>
        <p:nvSpPr>
          <p:cNvPr id="44" name="Google Shape;388;p18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lang="en-US" sz="3100" b="1" dirty="0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41063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475463"/>
            <a:ext cx="674379" cy="60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  <p:sp>
        <p:nvSpPr>
          <p:cNvPr id="11" name="Google Shape;61;p13"/>
          <p:cNvSpPr txBox="1">
            <a:spLocks/>
          </p:cNvSpPr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8646" y="2836549"/>
            <a:ext cx="53405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4680"/>
            </a:pPr>
            <a:r>
              <a:rPr lang="es-ES_tradnl" sz="3000" dirty="0">
                <a:solidFill>
                  <a:srgbClr val="C73E32"/>
                </a:solidFill>
                <a:latin typeface="Calibri"/>
                <a:cs typeface="Calibri"/>
              </a:rPr>
              <a:t>PRESENTEMOS CON AUTOCAD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Elaboración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proyectos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 lang="es-ES" sz="1200" dirty="0">
              <a:solidFill>
                <a:srgbClr val="29754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2600" y="2239962"/>
            <a:ext cx="3124200" cy="554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794000" y="2540000"/>
            <a:ext cx="29083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946400" y="2705100"/>
            <a:ext cx="278130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69460" y="2265363"/>
            <a:ext cx="66663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ts val="4800"/>
            </a:pPr>
            <a:r>
              <a:rPr lang="es-ES_tradnl" sz="3600" b="1" dirty="0">
                <a:solidFill>
                  <a:srgbClr val="29754D"/>
                </a:solidFill>
                <a:latin typeface="Calibri"/>
                <a:ea typeface="Calibri"/>
                <a:cs typeface="Calibri"/>
              </a:rPr>
              <a:t>PRESENTEMOS CON AUTOCAD</a:t>
            </a:r>
          </a:p>
        </p:txBody>
      </p:sp>
      <p:sp>
        <p:nvSpPr>
          <p:cNvPr id="8" name="Google Shape;69;p1"/>
          <p:cNvSpPr txBox="1"/>
          <p:nvPr/>
        </p:nvSpPr>
        <p:spPr>
          <a:xfrm>
            <a:off x="5585125" y="5385901"/>
            <a:ext cx="524879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SzPts val="4800"/>
            </a:pPr>
            <a:endParaRPr lang="is-IS" sz="4000" b="1" dirty="0">
              <a:solidFill>
                <a:srgbClr val="29754D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4;p1"/>
          <p:cNvSpPr txBox="1">
            <a:spLocks/>
          </p:cNvSpPr>
          <p:nvPr/>
        </p:nvSpPr>
        <p:spPr>
          <a:xfrm>
            <a:off x="1265210" y="3470264"/>
            <a:ext cx="7858180" cy="378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es-ES_tradnl" dirty="0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s-ES_tradnl" sz="2800" dirty="0">
              <a:solidFill>
                <a:schemeClr val="dk2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s-ES_tradnl" sz="2800" dirty="0">
              <a:solidFill>
                <a:schemeClr val="dk2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es-ES_tradnl" dirty="0"/>
              <a:t>  </a:t>
            </a:r>
          </a:p>
        </p:txBody>
      </p:sp>
      <p:pic>
        <p:nvPicPr>
          <p:cNvPr id="12" name="Imagen 11" descr="m4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9" y="2865126"/>
            <a:ext cx="7611744" cy="4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1;p3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1;p3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85" y="1980974"/>
            <a:ext cx="765041" cy="72945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8" y="2258130"/>
            <a:ext cx="3223256" cy="3035128"/>
          </a:xfrm>
          <a:prstGeom prst="rect">
            <a:avLst/>
          </a:prstGeom>
        </p:spPr>
      </p:pic>
      <p:sp>
        <p:nvSpPr>
          <p:cNvPr id="7" name="Google Shape;99;p3"/>
          <p:cNvSpPr txBox="1"/>
          <p:nvPr/>
        </p:nvSpPr>
        <p:spPr>
          <a:xfrm>
            <a:off x="4886300" y="3507536"/>
            <a:ext cx="2568600" cy="22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400"/>
            </a:pPr>
            <a:r>
              <a:rPr lang="es-ES_tradnl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Dibuja circuitos eléctricos según las especificaciones y los requerimientos de un proyecto considerando la normativa eléctrica.</a:t>
            </a:r>
          </a:p>
        </p:txBody>
      </p:sp>
      <p:sp>
        <p:nvSpPr>
          <p:cNvPr id="8" name="Google Shape;96;p3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0870" y="2668912"/>
            <a:ext cx="3054031" cy="4190933"/>
          </a:xfrm>
          <a:prstGeom prst="rect">
            <a:avLst/>
          </a:prstGeom>
        </p:spPr>
      </p:pic>
      <p:sp>
        <p:nvSpPr>
          <p:cNvPr id="4" name="Google Shape;96;p3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9;p3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es-ES_tradnl" sz="1600" dirty="0">
                <a:latin typeface="Calibri"/>
                <a:cs typeface="Calibri"/>
              </a:rPr>
              <a:t>Demostración Guiada / Método de Proyecto</a:t>
            </a:r>
          </a:p>
          <a:p>
            <a:pPr algn="ctr"/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5" y="1980974"/>
            <a:ext cx="766449" cy="730800"/>
          </a:xfrm>
          <a:prstGeom prst="rect">
            <a:avLst/>
          </a:prstGeom>
        </p:spPr>
      </p:pic>
      <p:sp>
        <p:nvSpPr>
          <p:cNvPr id="13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SzPts val="4800"/>
            </a:pPr>
            <a:r>
              <a:rPr lang="es-ES_tradnl" sz="3000" b="1" dirty="0">
                <a:solidFill>
                  <a:srgbClr val="29754D"/>
                </a:solidFill>
                <a:latin typeface="Calibri"/>
                <a:ea typeface="Roboto"/>
                <a:cs typeface="Calibri"/>
              </a:rPr>
              <a:t>PRESENTEMOS CON</a:t>
            </a:r>
            <a:r>
              <a:rPr lang="es-ES_tradnl" sz="3000" dirty="0">
                <a:solidFill>
                  <a:srgbClr val="C73E32"/>
                </a:solidFill>
                <a:latin typeface="Calibri"/>
                <a:ea typeface="Roboto"/>
                <a:cs typeface="Calibri"/>
              </a:rPr>
              <a:t> AUTOCAD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512960" y="779463"/>
            <a:ext cx="58154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ts val="4800"/>
            </a:pPr>
            <a:endParaRPr lang="es-ES_tradnl" sz="3000" b="1" dirty="0">
              <a:solidFill>
                <a:srgbClr val="29754D"/>
              </a:solidFill>
              <a:latin typeface="Calibri"/>
              <a:ea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52900" y="2959101"/>
            <a:ext cx="5003800" cy="3484032"/>
          </a:xfrm>
          <a:prstGeom prst="roundRect">
            <a:avLst>
              <a:gd name="adj" fmla="val 526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sp>
        <p:nvSpPr>
          <p:cNvPr id="40" name="Google Shape;168;p5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>
                <a:solidFill>
                  <a:srgbClr val="29754D">
                    <a:alpha val="48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0" b="0" i="0" u="none" strike="noStrike" cap="none" dirty="0">
              <a:solidFill>
                <a:srgbClr val="29754D">
                  <a:alpha val="48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01063" y="1396328"/>
            <a:ext cx="485775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3350" lvl="0">
              <a:lnSpc>
                <a:spcPct val="120000"/>
              </a:lnSpc>
              <a:spcBef>
                <a:spcPts val="1500"/>
              </a:spcBef>
              <a:buSzPts val="2900"/>
            </a:pPr>
            <a:endParaRPr lang="es-ES_tradnl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95763" y="2402026"/>
            <a:ext cx="50244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ts val="4000"/>
            </a:pPr>
            <a:r>
              <a:rPr lang="es-ES_tradnl" sz="2900" dirty="0">
                <a:solidFill>
                  <a:srgbClr val="C73E32"/>
                </a:solidFill>
                <a:latin typeface="Calibri"/>
                <a:ea typeface="Roboto"/>
                <a:cs typeface="Calibri"/>
              </a:rPr>
              <a:t>PRESENTEMOS CON AUTOCAD</a:t>
            </a:r>
          </a:p>
        </p:txBody>
      </p:sp>
      <p:sp>
        <p:nvSpPr>
          <p:cNvPr id="66" name="Google Shape;160;p5"/>
          <p:cNvSpPr>
            <a:spLocks noChangeAspect="1"/>
          </p:cNvSpPr>
          <p:nvPr/>
        </p:nvSpPr>
        <p:spPr>
          <a:xfrm>
            <a:off x="4071167" y="32138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62;p5"/>
          <p:cNvSpPr>
            <a:spLocks noChangeAspect="1"/>
          </p:cNvSpPr>
          <p:nvPr/>
        </p:nvSpPr>
        <p:spPr>
          <a:xfrm>
            <a:off x="4071167" y="3873804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164;p5"/>
          <p:cNvSpPr>
            <a:spLocks noChangeAspect="1"/>
          </p:cNvSpPr>
          <p:nvPr/>
        </p:nvSpPr>
        <p:spPr>
          <a:xfrm>
            <a:off x="4071167" y="423918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164;p5"/>
          <p:cNvSpPr>
            <a:spLocks noChangeAspect="1"/>
          </p:cNvSpPr>
          <p:nvPr/>
        </p:nvSpPr>
        <p:spPr>
          <a:xfrm>
            <a:off x="4071167" y="4604574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331231" y="3177231"/>
            <a:ext cx="4998528" cy="329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Actividad de conocimientos previos “Simbología, Normativa y AutoCAD”.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Planimetría eléctrica.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Cuadro de carga.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Trazado y dibujo.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Actividad Cuánto Aprendimos.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Actividad Práctica “Presentemos en CAD”.</a:t>
            </a:r>
          </a:p>
          <a:p>
            <a:pPr marL="76200" lvl="0">
              <a:lnSpc>
                <a:spcPct val="90000"/>
              </a:lnSpc>
              <a:spcBef>
                <a:spcPts val="900"/>
              </a:spcBef>
              <a:buSzPts val="2400"/>
            </a:pPr>
            <a:r>
              <a:rPr lang="es-ES_tradnl" sz="1900" dirty="0">
                <a:latin typeface="Calibri"/>
                <a:ea typeface="Calibri"/>
                <a:cs typeface="Calibri"/>
                <a:sym typeface="Calibri"/>
              </a:rPr>
              <a:t>Ticket de Salida.</a:t>
            </a:r>
          </a:p>
          <a:p>
            <a:pPr marL="457200" lvl="0">
              <a:lnSpc>
                <a:spcPct val="90000"/>
              </a:lnSpc>
              <a:spcBef>
                <a:spcPts val="1000"/>
              </a:spcBef>
              <a:buSzPts val="2400"/>
            </a:pPr>
            <a:endParaRPr lang="es-ES_tradnl" sz="1900" dirty="0"/>
          </a:p>
        </p:txBody>
      </p:sp>
      <p:sp>
        <p:nvSpPr>
          <p:cNvPr id="26" name="Google Shape;174;p3"/>
          <p:cNvSpPr/>
          <p:nvPr/>
        </p:nvSpPr>
        <p:spPr>
          <a:xfrm>
            <a:off x="7360556" y="1431300"/>
            <a:ext cx="10800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64;p5"/>
          <p:cNvSpPr>
            <a:spLocks noChangeAspect="1"/>
          </p:cNvSpPr>
          <p:nvPr/>
        </p:nvSpPr>
        <p:spPr>
          <a:xfrm>
            <a:off x="4071167" y="4969959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61;p5"/>
          <p:cNvSpPr txBox="1">
            <a:spLocks noChangeAspect="1"/>
          </p:cNvSpPr>
          <p:nvPr/>
        </p:nvSpPr>
        <p:spPr>
          <a:xfrm>
            <a:off x="4042693" y="3183696"/>
            <a:ext cx="342926" cy="27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35060" y="1389063"/>
            <a:ext cx="58154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ts val="4000"/>
            </a:pPr>
            <a:endParaRPr lang="es-ES_tradnl" sz="3000" dirty="0">
              <a:solidFill>
                <a:srgbClr val="C73E32"/>
              </a:solidFill>
              <a:latin typeface="Calibri"/>
              <a:ea typeface="Roboto"/>
              <a:cs typeface="Calibri"/>
            </a:endParaRPr>
          </a:p>
        </p:txBody>
      </p:sp>
      <p:sp>
        <p:nvSpPr>
          <p:cNvPr id="33" name="Google Shape;178;p6"/>
          <p:cNvSpPr txBox="1"/>
          <p:nvPr/>
        </p:nvSpPr>
        <p:spPr>
          <a:xfrm>
            <a:off x="5245013" y="141822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  <a:buSzPts val="4000"/>
            </a:pPr>
            <a:endParaRPr lang="es-ES_tradnl" sz="3000" dirty="0">
              <a:solidFill>
                <a:srgbClr val="C73E32"/>
              </a:solidFill>
              <a:latin typeface="Calibri"/>
              <a:ea typeface="Roboto"/>
              <a:cs typeface="Calibri"/>
            </a:endParaRPr>
          </a:p>
        </p:txBody>
      </p:sp>
      <p:sp>
        <p:nvSpPr>
          <p:cNvPr id="35" name="Google Shape;164;p5"/>
          <p:cNvSpPr>
            <a:spLocks noChangeAspect="1"/>
          </p:cNvSpPr>
          <p:nvPr/>
        </p:nvSpPr>
        <p:spPr>
          <a:xfrm>
            <a:off x="4071167" y="5335344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64;p5"/>
          <p:cNvSpPr>
            <a:spLocks noChangeAspect="1"/>
          </p:cNvSpPr>
          <p:nvPr/>
        </p:nvSpPr>
        <p:spPr>
          <a:xfrm>
            <a:off x="4071167" y="5700728"/>
            <a:ext cx="272304" cy="279261"/>
          </a:xfrm>
          <a:prstGeom prst="roundRect">
            <a:avLst>
              <a:gd name="adj" fmla="val 16667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78;p6"/>
          <p:cNvSpPr txBox="1"/>
          <p:nvPr/>
        </p:nvSpPr>
        <p:spPr>
          <a:xfrm>
            <a:off x="5633775" y="15687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80000"/>
              </a:lnSpc>
              <a:buSzPts val="4000"/>
            </a:pPr>
            <a:endParaRPr lang="es-ES_tradnl" sz="3000" dirty="0">
              <a:solidFill>
                <a:srgbClr val="C73E32"/>
              </a:solidFill>
              <a:latin typeface="Calibri"/>
              <a:ea typeface="Roboto"/>
              <a:cs typeface="Calibri"/>
            </a:endParaRPr>
          </a:p>
        </p:txBody>
      </p:sp>
      <p:sp>
        <p:nvSpPr>
          <p:cNvPr id="34" name="Google Shape;163;p5"/>
          <p:cNvSpPr txBox="1">
            <a:spLocks noChangeAspect="1"/>
          </p:cNvSpPr>
          <p:nvPr/>
        </p:nvSpPr>
        <p:spPr>
          <a:xfrm>
            <a:off x="3991470" y="3831870"/>
            <a:ext cx="426254" cy="32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65;p5"/>
          <p:cNvSpPr txBox="1">
            <a:spLocks noChangeAspect="1"/>
          </p:cNvSpPr>
          <p:nvPr/>
        </p:nvSpPr>
        <p:spPr>
          <a:xfrm>
            <a:off x="4008420" y="4165229"/>
            <a:ext cx="403590" cy="37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65;p5"/>
          <p:cNvSpPr txBox="1">
            <a:spLocks noChangeAspect="1"/>
          </p:cNvSpPr>
          <p:nvPr/>
        </p:nvSpPr>
        <p:spPr>
          <a:xfrm>
            <a:off x="4014580" y="4544474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65;p5"/>
          <p:cNvSpPr txBox="1">
            <a:spLocks noChangeAspect="1"/>
          </p:cNvSpPr>
          <p:nvPr/>
        </p:nvSpPr>
        <p:spPr>
          <a:xfrm>
            <a:off x="4023058" y="4900082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5;p5"/>
          <p:cNvSpPr txBox="1">
            <a:spLocks noChangeAspect="1"/>
          </p:cNvSpPr>
          <p:nvPr/>
        </p:nvSpPr>
        <p:spPr>
          <a:xfrm>
            <a:off x="4023068" y="5281080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65;p5"/>
          <p:cNvSpPr txBox="1">
            <a:spLocks noChangeAspect="1"/>
          </p:cNvSpPr>
          <p:nvPr/>
        </p:nvSpPr>
        <p:spPr>
          <a:xfrm>
            <a:off x="4023067" y="5653603"/>
            <a:ext cx="382080" cy="3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5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397286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5000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5778" y="2916238"/>
            <a:ext cx="4625522" cy="184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dk1"/>
              </a:buClr>
              <a:buSzPts val="4680"/>
            </a:pPr>
            <a:r>
              <a:rPr lang="es-ES_tradnl" sz="2500" b="1" dirty="0">
                <a:solidFill>
                  <a:srgbClr val="29754D"/>
                </a:solidFill>
                <a:latin typeface="Calibri"/>
                <a:cs typeface="Calibri"/>
              </a:rPr>
              <a:t>PRESENTEMOS CON AUTOCAD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ts val="4680"/>
            </a:pPr>
            <a:endParaRPr lang="es-ES_tradnl" sz="2000" b="1" dirty="0">
              <a:solidFill>
                <a:srgbClr val="29754D"/>
              </a:solidFill>
              <a:latin typeface="Calibri"/>
              <a:ea typeface="Calibri"/>
              <a:cs typeface="Calibri"/>
              <a:sym typeface="Trebuchet MS"/>
            </a:endParaRPr>
          </a:p>
          <a:p>
            <a:pPr lvl="0">
              <a:lnSpc>
                <a:spcPct val="90000"/>
              </a:lnSpc>
              <a:buSzPts val="20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lang="es-ES_tradnl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lang="es-ES_tradnl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lang="es-ES_tradnl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SzPts val="2000"/>
            </a:pPr>
            <a:r>
              <a:rPr lang="es-ES_tradn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Trebuchet MS"/>
              </a:rPr>
              <a:t> 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538662" y="2176149"/>
            <a:ext cx="5405437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680"/>
            </a:pPr>
            <a:endParaRPr lang="es-ES_tradnl" sz="2600" b="1" dirty="0">
              <a:solidFill>
                <a:srgbClr val="29754D"/>
              </a:solidFill>
              <a:latin typeface="Calibri"/>
              <a:cs typeface="Calibri"/>
            </a:endParaRPr>
          </a:p>
        </p:txBody>
      </p:sp>
      <p:pic>
        <p:nvPicPr>
          <p:cNvPr id="36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2;p4"/>
          <p:cNvSpPr/>
          <p:nvPr/>
        </p:nvSpPr>
        <p:spPr>
          <a:xfrm>
            <a:off x="520700" y="2057400"/>
            <a:ext cx="7747000" cy="4483100"/>
          </a:xfrm>
          <a:prstGeom prst="roundRect">
            <a:avLst>
              <a:gd name="adj" fmla="val 5073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9;p3"/>
          <p:cNvSpPr/>
          <p:nvPr/>
        </p:nvSpPr>
        <p:spPr>
          <a:xfrm>
            <a:off x="434981" y="1112786"/>
            <a:ext cx="903078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600" b="1" dirty="0">
                <a:solidFill>
                  <a:srgbClr val="29754D"/>
                </a:solidFill>
                <a:latin typeface="Calibri"/>
                <a:cs typeface="Calibri"/>
              </a:rPr>
              <a:t>PLANIMETRÍA</a:t>
            </a:r>
            <a:endParaRPr lang="es-ES_tradnl" sz="3600" dirty="0">
              <a:solidFill>
                <a:srgbClr val="C73E32"/>
              </a:solidFill>
            </a:endParaRPr>
          </a:p>
        </p:txBody>
      </p:sp>
      <p:sp>
        <p:nvSpPr>
          <p:cNvPr id="6" name="Google Shape;262;p5"/>
          <p:cNvSpPr/>
          <p:nvPr/>
        </p:nvSpPr>
        <p:spPr>
          <a:xfrm>
            <a:off x="718343" y="2254130"/>
            <a:ext cx="7409657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la presentación de proyectos de electricidad es indispensable tener dominio de la elaboración de planimetría, reconociendo e interpretando simbología, y aprendiendo a ocupar el software que nos posibilitará su desarrollo. 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1" y="3504506"/>
            <a:ext cx="3488352" cy="4067869"/>
          </a:xfrm>
          <a:prstGeom prst="rect">
            <a:avLst/>
          </a:prstGeom>
        </p:spPr>
      </p:pic>
      <p:sp>
        <p:nvSpPr>
          <p:cNvPr id="11" name="Google Shape;262;p5"/>
          <p:cNvSpPr/>
          <p:nvPr/>
        </p:nvSpPr>
        <p:spPr>
          <a:xfrm>
            <a:off x="718343" y="3181230"/>
            <a:ext cx="6368257" cy="323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presentación del proyecto se debe considerar, como mínimo, </a:t>
            </a:r>
            <a:b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siguiente: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Trazado de planimetría arquitectónica.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Trazado de circuitos eléctricos: iluminación, </a:t>
            </a:r>
            <a:b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enchufes y/o energización de equipos especiales.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Diagrama Unilineal.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de Cargas.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Resumen de simbología utilizada.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Croquis de ubicación.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62000" marR="0" lvl="0" indent="-162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Detalle de registro SEC e instalador, además de las </a:t>
            </a:r>
            <a:b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especificaciones de lámina y escala. </a:t>
            </a:r>
            <a:endParaRPr sz="17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28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3"/>
          <p:cNvSpPr/>
          <p:nvPr/>
        </p:nvSpPr>
        <p:spPr>
          <a:xfrm>
            <a:off x="4914900" y="1447800"/>
            <a:ext cx="4140199" cy="5499100"/>
          </a:xfrm>
          <a:prstGeom prst="roundRect">
            <a:avLst>
              <a:gd name="adj" fmla="val 3898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9;p3"/>
          <p:cNvSpPr/>
          <p:nvPr/>
        </p:nvSpPr>
        <p:spPr>
          <a:xfrm>
            <a:off x="434981" y="1112786"/>
            <a:ext cx="903078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600" b="1" dirty="0">
                <a:solidFill>
                  <a:srgbClr val="29754D"/>
                </a:solidFill>
                <a:latin typeface="Calibri"/>
                <a:cs typeface="Calibri"/>
              </a:rPr>
              <a:t>ARQUITECTURA</a:t>
            </a:r>
            <a:endParaRPr lang="es-ES_tradnl" sz="3600" dirty="0">
              <a:solidFill>
                <a:srgbClr val="C73E32"/>
              </a:solidFill>
            </a:endParaRPr>
          </a:p>
        </p:txBody>
      </p:sp>
      <p:sp>
        <p:nvSpPr>
          <p:cNvPr id="9" name="Google Shape;268;p2"/>
          <p:cNvSpPr/>
          <p:nvPr/>
        </p:nvSpPr>
        <p:spPr>
          <a:xfrm>
            <a:off x="497680" y="2098555"/>
            <a:ext cx="4264819" cy="432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400" marR="0" lvl="0" indent="-17640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diseño de las instalaciones eléctricas se desarrolla en base a la arquitectura ya elaborada. Sin embargo, </a:t>
            </a:r>
            <a:r>
              <a:rPr lang="es-ES" sz="1800" b="1" i="0" u="none" strike="noStrike" cap="none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existen casos donde ambas especialidades deben trabajar en paralelo </a:t>
            </a:r>
            <a:r>
              <a:rPr lang="es-ES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 respetar condiciones mínimas de operación de la instalación eléctrica. </a:t>
            </a:r>
          </a:p>
          <a:p>
            <a:pPr marL="176400" marR="0" lvl="0" indent="-17640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general, el diseño eléctrico se ajusta a las dimensiones y características constructivas de la edificación donde se desarrollará. Por lo anterior, </a:t>
            </a:r>
            <a:r>
              <a:rPr lang="es-ES" sz="1800" b="1" i="0" u="none" strike="noStrike" cap="none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tener un conocimiento mínimo de trazado de inmueble para desarrollar instalaciones eléctricas es una herramienta de gran utilidad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6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4407" y="1623264"/>
            <a:ext cx="3601185" cy="514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78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3"/>
          <p:cNvSpPr/>
          <p:nvPr/>
        </p:nvSpPr>
        <p:spPr>
          <a:xfrm>
            <a:off x="533401" y="3530600"/>
            <a:ext cx="8521700" cy="2832100"/>
          </a:xfrm>
          <a:prstGeom prst="roundRect">
            <a:avLst>
              <a:gd name="adj" fmla="val 3898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9;p3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300" b="1" dirty="0">
                <a:solidFill>
                  <a:srgbClr val="29754D"/>
                </a:solidFill>
                <a:latin typeface="Calibri"/>
                <a:cs typeface="Calibri"/>
              </a:rPr>
              <a:t>CIRCUITOS </a:t>
            </a:r>
            <a:r>
              <a:rPr lang="pt-BR" sz="3300" dirty="0">
                <a:solidFill>
                  <a:srgbClr val="C73E32"/>
                </a:solidFill>
                <a:latin typeface="Calibri"/>
                <a:cs typeface="Calibri"/>
              </a:rPr>
              <a:t>ELÉCTRICOS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8800" y="2433063"/>
            <a:ext cx="828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400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Sobre la arquitectura se realiza el diseño de las instalaciones eléctricas considerando su orden de circuitos, trazado de canalización, dibujo de aparatos y/o centro eléctricos, además de la señalización de cantidad de conductores por tramo de canalización. </a:t>
            </a:r>
            <a:endParaRPr lang="es-ES_tradnl" sz="1800" dirty="0">
              <a:latin typeface="Calibri"/>
              <a:cs typeface="Calibri"/>
            </a:endParaRPr>
          </a:p>
          <a:p>
            <a:pPr>
              <a:buSzPts val="2400"/>
            </a:pPr>
            <a:endParaRPr lang="es-ES_tradnl" sz="1600" dirty="0">
              <a:latin typeface="Calibri"/>
              <a:cs typeface="Calibri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035448" y="3909382"/>
            <a:ext cx="7517606" cy="2074537"/>
            <a:chOff x="496093" y="2983341"/>
            <a:chExt cx="9852834" cy="2718959"/>
          </a:xfrm>
        </p:grpSpPr>
        <p:pic>
          <p:nvPicPr>
            <p:cNvPr id="8" name="Google Shape;276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6093" y="2996041"/>
              <a:ext cx="5343525" cy="2667000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  <p:pic>
          <p:nvPicPr>
            <p:cNvPr id="9" name="Google Shape;27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1724" y="2983341"/>
              <a:ext cx="4167203" cy="271895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71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9;p3"/>
          <p:cNvSpPr/>
          <p:nvPr/>
        </p:nvSpPr>
        <p:spPr>
          <a:xfrm>
            <a:off x="434981" y="1176286"/>
            <a:ext cx="9030789" cy="6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SzPts val="3200"/>
            </a:pPr>
            <a:r>
              <a:rPr lang="pt-BR" sz="3300" b="1" dirty="0">
                <a:solidFill>
                  <a:srgbClr val="29754D"/>
                </a:solidFill>
                <a:latin typeface="Calibri"/>
                <a:cs typeface="Calibri"/>
              </a:rPr>
              <a:t>DIAGRAMA </a:t>
            </a:r>
            <a:r>
              <a:rPr lang="pt-BR" sz="3300" dirty="0">
                <a:solidFill>
                  <a:srgbClr val="C73E32"/>
                </a:solidFill>
                <a:latin typeface="Calibri"/>
                <a:cs typeface="Calibri"/>
              </a:rPr>
              <a:t>UNILINEAL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95300" y="2115563"/>
            <a:ext cx="3467100" cy="266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lvl="0" indent="-1764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ES_tradnl" sz="1800" b="1" dirty="0"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 es una representación del tablero eléctrico (TDA o TG) que especifica su aplicabilidad por circuito.</a:t>
            </a:r>
          </a:p>
          <a:p>
            <a:pPr marL="176400" lvl="0" indent="-176400">
              <a:spcBef>
                <a:spcPts val="600"/>
              </a:spcBef>
              <a:buSzPct val="100000"/>
              <a:buFont typeface="Arial"/>
              <a:buChar char="•"/>
            </a:pPr>
            <a:r>
              <a:rPr lang="es-ES_tradnl" sz="1800" dirty="0">
                <a:latin typeface="Calibri"/>
                <a:ea typeface="Calibri"/>
                <a:cs typeface="Calibri"/>
                <a:sym typeface="Calibri"/>
              </a:rPr>
              <a:t>En un DU se presentan las características de protecciones, secciones y tipos de conductores. Además, se incluyen la tierra de servicio y protección del tablero. </a:t>
            </a:r>
            <a:endParaRPr lang="es-ES_tradnl" sz="1200" dirty="0"/>
          </a:p>
        </p:txBody>
      </p:sp>
      <p:grpSp>
        <p:nvGrpSpPr>
          <p:cNvPr id="5" name="Agrupar 4"/>
          <p:cNvGrpSpPr/>
          <p:nvPr/>
        </p:nvGrpSpPr>
        <p:grpSpPr>
          <a:xfrm>
            <a:off x="4194739" y="2222500"/>
            <a:ext cx="4352361" cy="4737100"/>
            <a:chOff x="4457701" y="1993900"/>
            <a:chExt cx="4597400" cy="5003800"/>
          </a:xfrm>
        </p:grpSpPr>
        <p:sp>
          <p:nvSpPr>
            <p:cNvPr id="7" name="Google Shape;101;p3"/>
            <p:cNvSpPr/>
            <p:nvPr/>
          </p:nvSpPr>
          <p:spPr>
            <a:xfrm>
              <a:off x="4457701" y="1993900"/>
              <a:ext cx="4597400" cy="5003800"/>
            </a:xfrm>
            <a:prstGeom prst="roundRect">
              <a:avLst>
                <a:gd name="adj" fmla="val 3898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" name="Google Shape;284;p31"/>
            <p:cNvPicPr preferRelativeResize="0"/>
            <p:nvPr/>
          </p:nvPicPr>
          <p:blipFill rotWithShape="1">
            <a:blip r:embed="rId2">
              <a:alphaModFix/>
            </a:blip>
            <a:srcRect l="2488" r="5684"/>
            <a:stretch/>
          </p:blipFill>
          <p:spPr>
            <a:xfrm>
              <a:off x="4667187" y="2136234"/>
              <a:ext cx="4178429" cy="471913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220451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</TotalTime>
  <Words>735</Words>
  <Application>Microsoft Office PowerPoint</Application>
  <PresentationFormat>Personalizado</PresentationFormat>
  <Paragraphs>107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566</cp:revision>
  <dcterms:modified xsi:type="dcterms:W3CDTF">2021-02-18T18:47:47Z</dcterms:modified>
</cp:coreProperties>
</file>